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0" r:id="rId3"/>
    <p:sldId id="262" r:id="rId4"/>
    <p:sldId id="268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2" r:id="rId26"/>
    <p:sldId id="289" r:id="rId27"/>
    <p:sldId id="290" r:id="rId28"/>
    <p:sldId id="291" r:id="rId29"/>
    <p:sldId id="28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0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17-01-11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40F45-1188-43C4-BEAD-8142062ED94F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475C-F8F1-40C0-BF04-B8008FD2EF4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5902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17-01-11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D4700-B1BB-4DEB-B604-5068ED9388DA}" type="datetimeFigureOut">
              <a:rPr lang="fr-FR" smtClean="0"/>
              <a:pPr/>
              <a:t>12/03/15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DB674-B90E-4C77-BEB6-3F2F21D8188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8280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Chacun des faits (X1) et (X2) a </a:t>
            </a:r>
            <a:r>
              <a:rPr lang="fr-F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été nécessaire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que (Y) se produise ; </a:t>
            </a:r>
            <a:r>
              <a:rPr lang="fr-F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aucun des deux ne suffisait seul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a fallu l’action conjuguée des deux.</a:t>
            </a:r>
            <a:endParaRPr lang="fr-FR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a été nécessaire et suffisant pour que (Y1) et (Y2) se produisent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a été nécessaire et suffisant pour que (Y1) et (Y2) se produisent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 recherche nécessite de donner libre cours à son imagination. Les idées les plus farfelues aux premiers abords, peuvent s’avérer des plus intéressantes.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un premier temps, on ne se fixe aucune limite. Les choix viendront dans un second temps.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les mesures de prévention portent sur des faits éloignés de l’accident, plus ces mesures empêchent un nombre important de facteurs d’accidents de se reproduire.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L’arbre des causes </a:t>
            </a:r>
            <a:r>
              <a:rPr lang="fr-FR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n’est pas une théorie de l’accident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: elle n’aboutit pas nécessairement à une recherche exhaustive des facteurs d’accidents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ne vise pas à une explication complète de l’accident mais à la mise en évidence des facteurs sur lesquels il est possible d’agir.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n’est pas la recherche des responsables.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a été nécessaire et suffisant pour que (Y1) et (Y2) se produisent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a été nécessaire et suffisant pour que (Y1) et (Y2) se produisent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a été nécessaire et suffisant pour que (Y1) et (Y2) se produisent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a été nécessaire et suffisant pour que (Y1) et (Y2) se produisent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 : Individu (qui ?)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 : Tâche (fait quoi ? comment ?)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 : Matériel (avec quoi ? sur quelle machine ?)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 : Milieu (où ? avec qui ?)</a:t>
            </a:r>
          </a:p>
          <a:p>
            <a:r>
              <a:rPr lang="fr-FR" dirty="0" smtClean="0"/>
              <a:t>L’accident est souvent la cause d’un déséquilibre entre ces quatre éléments.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intérêt à rechercher les causes profondes de l’accident en remontant le plus en amont possible.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groupe de travail aux compétences très variées (responsable, témoins, victimes, chargé de sécurité, psychologue, …)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l’arbre en partant du fait ultime (l’accident ou l’incident).</a:t>
            </a: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B674-B90E-4C77-BEB6-3F2F21D8188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3RB PREVENTION DES RISQUES BIOLOGIQUES AU LABORATOIRE DE BGB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17-01-11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1FB3-FE27-4DEA-8F59-B5662F88A786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B69-B38D-4845-8E11-48B95896A08C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FDFD-2322-48D2-A217-26975AF890CE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CD57-3596-490B-88CA-51816C89A981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995D-98DA-4BE0-8875-B3BEC70FB8E5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47D7-D76A-42D5-AEB4-63BF19E2B1F4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0C9-4F99-4834-ACEE-86D9E0E2312A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8C99-BC2B-4F76-9CD7-577858F38E9C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FE55-169E-41D6-A2F1-CE6E1392B578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5EE8-998C-4BBB-BE3C-1BB28FBB3A81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3612-5E5D-48B3-9B52-7A1A89DBA274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A4D2-CC3B-46E1-8271-BCEDC19457E7}" type="datetime1">
              <a:rPr lang="fr-FR" smtClean="0"/>
              <a:pPr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FF46-5F7C-4E36-89FF-889DE26F2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3568" y="878855"/>
            <a:ext cx="7772400" cy="1470025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L’ARBRE DES CAUSES :</a:t>
            </a:r>
            <a:b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analyse </a:t>
            </a:r>
            <a:r>
              <a:rPr lang="fr-FR" b="1" i="1" u="sng" dirty="0" smtClean="0">
                <a:solidFill>
                  <a:schemeClr val="accent2">
                    <a:lumMod val="75000"/>
                  </a:schemeClr>
                </a:solidFill>
              </a:rPr>
              <a:t>a posteriori </a:t>
            </a:r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des risques</a:t>
            </a:r>
            <a:endParaRPr lang="fr-F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2643206"/>
          </a:xfrm>
        </p:spPr>
        <p:txBody>
          <a:bodyPr>
            <a:noAutofit/>
          </a:bodyPr>
          <a:lstStyle/>
          <a:p>
            <a:r>
              <a:rPr lang="fr-FR" sz="4000" b="1" u="sng" dirty="0">
                <a:solidFill>
                  <a:schemeClr val="accent2">
                    <a:lumMod val="75000"/>
                  </a:schemeClr>
                </a:solidFill>
              </a:rPr>
              <a:t>C’est une représentation graphique de l’enchaînement logique des faits qui ont provoqué l’accident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757758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Représentation des faits</a:t>
            </a:r>
            <a:endParaRPr lang="fr-FR" sz="4000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fr-FR" u="sng" dirty="0" smtClean="0">
                <a:solidFill>
                  <a:srgbClr val="002060"/>
                </a:solidFill>
              </a:rPr>
              <a:t>Un fait permanent : </a:t>
            </a:r>
          </a:p>
          <a:p>
            <a:pPr lvl="0">
              <a:buNone/>
            </a:pPr>
            <a:r>
              <a:rPr lang="fr-FR" u="sng" dirty="0" smtClean="0">
                <a:solidFill>
                  <a:srgbClr val="002060"/>
                </a:solidFill>
              </a:rPr>
              <a:t>Ex : </a:t>
            </a:r>
          </a:p>
          <a:p>
            <a:pPr lvl="0">
              <a:buNone/>
            </a:pPr>
            <a:endParaRPr lang="fr-FR" u="sng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fr-FR" u="sng" dirty="0" smtClean="0">
                <a:solidFill>
                  <a:srgbClr val="002060"/>
                </a:solidFill>
              </a:rPr>
              <a:t>Un fait inhabituel : </a:t>
            </a:r>
          </a:p>
          <a:p>
            <a:pPr lvl="0"/>
            <a:r>
              <a:rPr lang="fr-FR" u="sng" dirty="0" smtClean="0">
                <a:solidFill>
                  <a:srgbClr val="002060"/>
                </a:solidFill>
              </a:rPr>
              <a:t>Ex : </a:t>
            </a:r>
            <a:endParaRPr lang="fr-FR" u="sng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00496" y="2214554"/>
            <a:ext cx="100013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786182" y="385762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785918" y="4429132"/>
            <a:ext cx="2354034" cy="1664164"/>
            <a:chOff x="4572000" y="2143116"/>
            <a:chExt cx="2357454" cy="1714512"/>
          </a:xfrm>
        </p:grpSpPr>
        <p:sp>
          <p:nvSpPr>
            <p:cNvPr id="8" name="Ellipse 7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760596" y="2672437"/>
              <a:ext cx="2025982" cy="66588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 centrifugeuse est en panne</a:t>
              </a:r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285852" y="2714620"/>
            <a:ext cx="2422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centrifugeuse tourne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57758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Représentation des liaisons entre les faits</a:t>
            </a:r>
            <a:endParaRPr lang="fr-FR" sz="4000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002060"/>
                </a:solidFill>
              </a:rPr>
              <a:t>			</a:t>
            </a:r>
            <a:r>
              <a:rPr lang="fr-FR" sz="4400" dirty="0" smtClean="0">
                <a:solidFill>
                  <a:srgbClr val="002060"/>
                </a:solidFill>
              </a:rPr>
              <a:t>Une liaison </a:t>
            </a:r>
            <a:r>
              <a:rPr lang="fr-FR" dirty="0" smtClean="0">
                <a:solidFill>
                  <a:srgbClr val="002060"/>
                </a:solidFill>
              </a:rPr>
              <a:t>:</a:t>
            </a:r>
            <a:endParaRPr lang="fr-FR" dirty="0">
              <a:solidFill>
                <a:srgbClr val="00206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00206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572132" y="3786190"/>
            <a:ext cx="1714512" cy="158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57758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Enchaînement de faits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4000" u="sng" dirty="0" smtClean="0">
                <a:solidFill>
                  <a:srgbClr val="002060"/>
                </a:solidFill>
              </a:rPr>
              <a:t>Un fait est relié à un antécédent :</a:t>
            </a:r>
          </a:p>
          <a:p>
            <a:pPr lvl="0">
              <a:buNone/>
            </a:pPr>
            <a:endParaRPr lang="fr-FR" sz="4000" u="sng" dirty="0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000364" y="3643314"/>
            <a:ext cx="1928826" cy="158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1071538" y="3071810"/>
            <a:ext cx="1785950" cy="1428760"/>
            <a:chOff x="4572000" y="2143116"/>
            <a:chExt cx="2357454" cy="1714512"/>
          </a:xfrm>
        </p:grpSpPr>
        <p:sp>
          <p:nvSpPr>
            <p:cNvPr id="6" name="Ellipse 5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760596" y="2714620"/>
              <a:ext cx="2025982" cy="4431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L’élève court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072066" y="3143248"/>
            <a:ext cx="1785950" cy="1428760"/>
            <a:chOff x="4572000" y="2143116"/>
            <a:chExt cx="2357454" cy="1714512"/>
          </a:xfrm>
        </p:grpSpPr>
        <p:sp>
          <p:nvSpPr>
            <p:cNvPr id="9" name="Ellipse 8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760596" y="2714620"/>
              <a:ext cx="2025982" cy="4431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L’élève tombe</a:t>
              </a: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143504" y="4857760"/>
            <a:ext cx="1785950" cy="1428760"/>
            <a:chOff x="4572000" y="2143116"/>
            <a:chExt cx="2357454" cy="17145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Ellipse 16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760596" y="2714620"/>
              <a:ext cx="2025982" cy="4431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Un fait</a:t>
              </a:r>
              <a:endParaRPr lang="fr-FR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000100" y="4857760"/>
            <a:ext cx="1785950" cy="1428760"/>
            <a:chOff x="4477702" y="1885939"/>
            <a:chExt cx="2357454" cy="17145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Ellipse 19"/>
            <p:cNvSpPr/>
            <p:nvPr/>
          </p:nvSpPr>
          <p:spPr>
            <a:xfrm>
              <a:off x="4477702" y="1885939"/>
              <a:ext cx="2357454" cy="17145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666298" y="2400293"/>
              <a:ext cx="2025982" cy="7755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Un antécédent</a:t>
              </a:r>
              <a:endParaRPr lang="fr-FR" dirty="0"/>
            </a:p>
          </p:txBody>
        </p:sp>
      </p:grpSp>
      <p:cxnSp>
        <p:nvCxnSpPr>
          <p:cNvPr id="22" name="Connecteur droit avec flèche 21"/>
          <p:cNvCxnSpPr/>
          <p:nvPr/>
        </p:nvCxnSpPr>
        <p:spPr>
          <a:xfrm>
            <a:off x="3000364" y="5572140"/>
            <a:ext cx="1928826" cy="158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57758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Conjonction de faits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3600" u="sng" dirty="0" smtClean="0">
                <a:solidFill>
                  <a:srgbClr val="002060"/>
                </a:solidFill>
              </a:rPr>
              <a:t>Un fait est relié à plusieurs antécédents :</a:t>
            </a:r>
          </a:p>
          <a:p>
            <a:pPr lvl="0">
              <a:buNone/>
            </a:pPr>
            <a:endParaRPr lang="fr-FR" sz="4000" u="sng" dirty="0">
              <a:solidFill>
                <a:srgbClr val="C00000"/>
              </a:solidFill>
            </a:endParaRPr>
          </a:p>
        </p:txBody>
      </p:sp>
      <p:grpSp>
        <p:nvGrpSpPr>
          <p:cNvPr id="4" name="Groupe 4"/>
          <p:cNvGrpSpPr/>
          <p:nvPr/>
        </p:nvGrpSpPr>
        <p:grpSpPr>
          <a:xfrm>
            <a:off x="5643570" y="3714752"/>
            <a:ext cx="1785950" cy="1428760"/>
            <a:chOff x="4572000" y="2143116"/>
            <a:chExt cx="2357454" cy="1714512"/>
          </a:xfrm>
        </p:grpSpPr>
        <p:sp>
          <p:nvSpPr>
            <p:cNvPr id="6" name="Ellipse 5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760596" y="2714620"/>
              <a:ext cx="2025982" cy="4431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L’élève tombe</a:t>
              </a:r>
              <a:endParaRPr lang="fr-FR" dirty="0"/>
            </a:p>
          </p:txBody>
        </p:sp>
      </p:grpSp>
      <p:grpSp>
        <p:nvGrpSpPr>
          <p:cNvPr id="5" name="Groupe 33"/>
          <p:cNvGrpSpPr/>
          <p:nvPr/>
        </p:nvGrpSpPr>
        <p:grpSpPr>
          <a:xfrm>
            <a:off x="3428992" y="3714752"/>
            <a:ext cx="2071702" cy="1428760"/>
            <a:chOff x="1857356" y="2857496"/>
            <a:chExt cx="2783850" cy="1571636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3000365" y="3643314"/>
              <a:ext cx="1640841" cy="2495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 flipH="1" flipV="1">
              <a:off x="2607455" y="3250405"/>
              <a:ext cx="78581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2607455" y="4036223"/>
              <a:ext cx="78581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10800000">
              <a:off x="1857356" y="2857496"/>
              <a:ext cx="114300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10800000">
              <a:off x="1857356" y="4429132"/>
              <a:ext cx="114300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4"/>
          <p:cNvGrpSpPr/>
          <p:nvPr/>
        </p:nvGrpSpPr>
        <p:grpSpPr>
          <a:xfrm>
            <a:off x="2071670" y="3071810"/>
            <a:ext cx="1428760" cy="1285884"/>
            <a:chOff x="4572000" y="2143116"/>
            <a:chExt cx="2357454" cy="1714512"/>
          </a:xfrm>
        </p:grpSpPr>
        <p:sp>
          <p:nvSpPr>
            <p:cNvPr id="37" name="Ellipse 36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760596" y="2714620"/>
              <a:ext cx="2025982" cy="4431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L’élève court</a:t>
              </a:r>
              <a:endParaRPr lang="fr-FR" dirty="0"/>
            </a:p>
          </p:txBody>
        </p:sp>
      </p:grpSp>
      <p:grpSp>
        <p:nvGrpSpPr>
          <p:cNvPr id="9" name="Groupe 4"/>
          <p:cNvGrpSpPr/>
          <p:nvPr/>
        </p:nvGrpSpPr>
        <p:grpSpPr>
          <a:xfrm>
            <a:off x="2143108" y="4357694"/>
            <a:ext cx="1357321" cy="1285884"/>
            <a:chOff x="4949193" y="1800214"/>
            <a:chExt cx="2357454" cy="1714512"/>
          </a:xfrm>
        </p:grpSpPr>
        <p:sp>
          <p:nvSpPr>
            <p:cNvPr id="40" name="Ellipse 39"/>
            <p:cNvSpPr/>
            <p:nvPr/>
          </p:nvSpPr>
          <p:spPr>
            <a:xfrm>
              <a:off x="4949193" y="1800214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140749" y="2276467"/>
              <a:ext cx="2025983" cy="861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Cartable mal rangé</a:t>
              </a:r>
              <a:endParaRPr lang="fr-FR" dirty="0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5643570" y="5429264"/>
            <a:ext cx="250033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Qu’a-t-il fallu pour que l’élève tombe ?</a:t>
            </a:r>
          </a:p>
          <a:p>
            <a:pPr algn="ctr"/>
            <a:r>
              <a:rPr lang="fr-FR" dirty="0" smtClean="0"/>
              <a:t>Est-ce suffisant ?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929330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Disjonction de faits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r"/>
            <a:r>
              <a:rPr lang="fr-FR" b="1" u="sng" dirty="0" smtClean="0">
                <a:solidFill>
                  <a:srgbClr val="002060"/>
                </a:solidFill>
              </a:rPr>
              <a:t>Plusieurs</a:t>
            </a:r>
            <a:r>
              <a:rPr lang="fr-FR" u="sng" dirty="0" smtClean="0">
                <a:solidFill>
                  <a:srgbClr val="002060"/>
                </a:solidFill>
              </a:rPr>
              <a:t> faits sont reliés à un seul antécédent</a:t>
            </a:r>
          </a:p>
        </p:txBody>
      </p:sp>
      <p:grpSp>
        <p:nvGrpSpPr>
          <p:cNvPr id="4" name="Groupe 4"/>
          <p:cNvGrpSpPr/>
          <p:nvPr/>
        </p:nvGrpSpPr>
        <p:grpSpPr>
          <a:xfrm>
            <a:off x="6643702" y="3786190"/>
            <a:ext cx="1275679" cy="884345"/>
            <a:chOff x="4572000" y="2143116"/>
            <a:chExt cx="2357454" cy="1714512"/>
          </a:xfrm>
        </p:grpSpPr>
        <p:sp>
          <p:nvSpPr>
            <p:cNvPr id="6" name="Ellipse 5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968052" y="2420115"/>
              <a:ext cx="1659648" cy="1133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L’élève tombe</a:t>
              </a:r>
              <a:endParaRPr lang="fr-FR" sz="1600" dirty="0"/>
            </a:p>
          </p:txBody>
        </p:sp>
      </p:grpSp>
      <p:grpSp>
        <p:nvGrpSpPr>
          <p:cNvPr id="5" name="Groupe 33"/>
          <p:cNvGrpSpPr/>
          <p:nvPr/>
        </p:nvGrpSpPr>
        <p:grpSpPr>
          <a:xfrm>
            <a:off x="5286380" y="3786190"/>
            <a:ext cx="1479787" cy="884345"/>
            <a:chOff x="1857356" y="2857496"/>
            <a:chExt cx="2783850" cy="1571636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3000365" y="3643314"/>
              <a:ext cx="1640841" cy="2495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 flipH="1" flipV="1">
              <a:off x="2607455" y="3250405"/>
              <a:ext cx="78581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2607455" y="4036223"/>
              <a:ext cx="78581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10800000">
              <a:off x="1857356" y="2857496"/>
              <a:ext cx="114300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10800000">
              <a:off x="1857356" y="4429132"/>
              <a:ext cx="114300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4"/>
          <p:cNvGrpSpPr/>
          <p:nvPr/>
        </p:nvGrpSpPr>
        <p:grpSpPr>
          <a:xfrm>
            <a:off x="4000496" y="3143248"/>
            <a:ext cx="1285884" cy="1000132"/>
            <a:chOff x="4719341" y="2143116"/>
            <a:chExt cx="2652136" cy="1826549"/>
          </a:xfrm>
        </p:grpSpPr>
        <p:sp>
          <p:nvSpPr>
            <p:cNvPr id="37" name="Ellipse 36"/>
            <p:cNvSpPr/>
            <p:nvPr/>
          </p:nvSpPr>
          <p:spPr>
            <a:xfrm>
              <a:off x="4719341" y="2143116"/>
              <a:ext cx="2652136" cy="18265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014023" y="2534519"/>
              <a:ext cx="1815237" cy="125969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L’élève court</a:t>
              </a:r>
              <a:endParaRPr lang="fr-FR" sz="1600" dirty="0"/>
            </a:p>
          </p:txBody>
        </p:sp>
      </p:grpSp>
      <p:grpSp>
        <p:nvGrpSpPr>
          <p:cNvPr id="9" name="Groupe 4"/>
          <p:cNvGrpSpPr/>
          <p:nvPr/>
        </p:nvGrpSpPr>
        <p:grpSpPr>
          <a:xfrm>
            <a:off x="4000496" y="4286256"/>
            <a:ext cx="1285884" cy="1046873"/>
            <a:chOff x="4949193" y="1529237"/>
            <a:chExt cx="2652136" cy="1985490"/>
          </a:xfrm>
        </p:grpSpPr>
        <p:sp>
          <p:nvSpPr>
            <p:cNvPr id="40" name="Ellipse 39"/>
            <p:cNvSpPr/>
            <p:nvPr/>
          </p:nvSpPr>
          <p:spPr>
            <a:xfrm>
              <a:off x="4949193" y="1529237"/>
              <a:ext cx="2652136" cy="1985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096534" y="1935705"/>
              <a:ext cx="2357452" cy="110907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Cartable mal rangé</a:t>
              </a:r>
              <a:endParaRPr lang="fr-FR" sz="16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500298" y="3857628"/>
            <a:ext cx="1515150" cy="870800"/>
            <a:chOff x="1000100" y="3929066"/>
            <a:chExt cx="1515150" cy="870800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643042" y="3929066"/>
              <a:ext cx="872208" cy="1404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 flipH="1" flipV="1">
              <a:off x="1421956" y="4150152"/>
              <a:ext cx="442172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1421956" y="4578780"/>
              <a:ext cx="442172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10800000">
              <a:off x="1000100" y="4357694"/>
              <a:ext cx="607579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1643042" y="4786322"/>
              <a:ext cx="872208" cy="1404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3714744" y="2285992"/>
            <a:ext cx="17859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Qu’a-t-il fallu pour que l’élève court ?</a:t>
            </a:r>
          </a:p>
          <a:p>
            <a:pPr algn="ctr"/>
            <a:r>
              <a:rPr lang="fr-FR" sz="1600" dirty="0" smtClean="0"/>
              <a:t>Est-ce suffisant ?</a:t>
            </a:r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714744" y="5352154"/>
            <a:ext cx="178595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Qu’a-t-il fallu pour que le cartable soit mal rangé ?</a:t>
            </a:r>
          </a:p>
          <a:p>
            <a:pPr algn="ctr"/>
            <a:r>
              <a:rPr lang="fr-FR" sz="1600" dirty="0" smtClean="0"/>
              <a:t>Est-ce suffisant ?</a:t>
            </a:r>
            <a:endParaRPr lang="fr-FR" sz="1600" dirty="0"/>
          </a:p>
        </p:txBody>
      </p:sp>
      <p:grpSp>
        <p:nvGrpSpPr>
          <p:cNvPr id="36" name="Groupe 4"/>
          <p:cNvGrpSpPr/>
          <p:nvPr/>
        </p:nvGrpSpPr>
        <p:grpSpPr>
          <a:xfrm>
            <a:off x="785786" y="3786190"/>
            <a:ext cx="1704307" cy="1167673"/>
            <a:chOff x="4572000" y="2143116"/>
            <a:chExt cx="2357454" cy="1714512"/>
          </a:xfrm>
        </p:grpSpPr>
        <p:sp>
          <p:nvSpPr>
            <p:cNvPr id="39" name="Ellipse 38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968051" y="2420115"/>
              <a:ext cx="1659647" cy="9490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L’élève est en retard</a:t>
              </a:r>
              <a:endParaRPr lang="fr-FR" dirty="0"/>
            </a:p>
          </p:txBody>
        </p:sp>
      </p:grp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00594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Exemple : recueil des faits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158" y="1928802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</a:rPr>
              <a:t>Bousculade</a:t>
            </a:r>
            <a:br>
              <a:rPr lang="fr-FR" sz="4000" dirty="0" smtClean="0">
                <a:solidFill>
                  <a:srgbClr val="002060"/>
                </a:solidFill>
              </a:rPr>
            </a:br>
            <a:r>
              <a:rPr lang="fr-FR" sz="4000" dirty="0" smtClean="0">
                <a:solidFill>
                  <a:srgbClr val="002060"/>
                </a:solidFill>
              </a:rPr>
              <a:t>Transport de tous les tubes dans l’étuve</a:t>
            </a:r>
            <a:br>
              <a:rPr lang="fr-FR" sz="4000" dirty="0" smtClean="0">
                <a:solidFill>
                  <a:srgbClr val="002060"/>
                </a:solidFill>
              </a:rPr>
            </a:br>
            <a:r>
              <a:rPr lang="fr-FR" sz="4000" dirty="0" smtClean="0">
                <a:solidFill>
                  <a:srgbClr val="002060"/>
                </a:solidFill>
              </a:rPr>
              <a:t>VF ensemencés tombent </a:t>
            </a:r>
            <a:br>
              <a:rPr lang="fr-FR" sz="4000" dirty="0" smtClean="0">
                <a:solidFill>
                  <a:srgbClr val="002060"/>
                </a:solidFill>
              </a:rPr>
            </a:br>
            <a:r>
              <a:rPr lang="fr-FR" sz="4000" dirty="0" smtClean="0">
                <a:solidFill>
                  <a:srgbClr val="002060"/>
                </a:solidFill>
              </a:rPr>
              <a:t>Sonnerie </a:t>
            </a:r>
            <a:br>
              <a:rPr lang="fr-FR" sz="4000" dirty="0" smtClean="0">
                <a:solidFill>
                  <a:srgbClr val="002060"/>
                </a:solidFill>
              </a:rPr>
            </a:br>
            <a:r>
              <a:rPr lang="fr-FR" sz="4000" dirty="0" smtClean="0">
                <a:solidFill>
                  <a:srgbClr val="002060"/>
                </a:solidFill>
              </a:rPr>
              <a:t>Tubes VF dans portoir de tubes à essai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28596" y="3143248"/>
            <a:ext cx="807246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VF ensemencés tombent = </a:t>
            </a:r>
            <a:r>
              <a:rPr lang="fr-FR" sz="4000" b="1" u="sng" dirty="0" smtClean="0">
                <a:solidFill>
                  <a:srgbClr val="FF0000"/>
                </a:solidFill>
              </a:rPr>
              <a:t>fait ultime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5720" y="928670"/>
            <a:ext cx="8429683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fr-FR" sz="3200" dirty="0" smtClean="0">
                <a:solidFill>
                  <a:srgbClr val="002060"/>
                </a:solidFill>
              </a:rPr>
              <a:t>Qu’a-t-il fallu pour que </a:t>
            </a:r>
            <a:r>
              <a:rPr lang="fr-FR" sz="3200" b="1" u="sng" dirty="0" smtClean="0">
                <a:solidFill>
                  <a:srgbClr val="002060"/>
                </a:solidFill>
              </a:rPr>
              <a:t>l’incident</a:t>
            </a:r>
            <a:r>
              <a:rPr lang="fr-FR" sz="3200" dirty="0" smtClean="0">
                <a:solidFill>
                  <a:srgbClr val="002060"/>
                </a:solidFill>
              </a:rPr>
              <a:t> se produise ?</a:t>
            </a:r>
          </a:p>
          <a:p>
            <a:endParaRPr lang="fr-FR" dirty="0"/>
          </a:p>
        </p:txBody>
      </p:sp>
      <p:grpSp>
        <p:nvGrpSpPr>
          <p:cNvPr id="7" name="Groupe 4"/>
          <p:cNvGrpSpPr/>
          <p:nvPr/>
        </p:nvGrpSpPr>
        <p:grpSpPr>
          <a:xfrm>
            <a:off x="6643670" y="4220158"/>
            <a:ext cx="1785950" cy="1428760"/>
            <a:chOff x="4572000" y="2143116"/>
            <a:chExt cx="2357454" cy="1714512"/>
          </a:xfrm>
        </p:grpSpPr>
        <p:sp>
          <p:nvSpPr>
            <p:cNvPr id="8" name="Ellipse 7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760596" y="2714620"/>
              <a:ext cx="2025982" cy="4431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VF tombent</a:t>
              </a:r>
              <a:endParaRPr lang="fr-FR" dirty="0"/>
            </a:p>
          </p:txBody>
        </p:sp>
      </p:grpSp>
      <p:grpSp>
        <p:nvGrpSpPr>
          <p:cNvPr id="10" name="Groupe 33"/>
          <p:cNvGrpSpPr/>
          <p:nvPr/>
        </p:nvGrpSpPr>
        <p:grpSpPr>
          <a:xfrm>
            <a:off x="4429092" y="4220158"/>
            <a:ext cx="2071702" cy="1428760"/>
            <a:chOff x="1857356" y="2857496"/>
            <a:chExt cx="2783850" cy="1571636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3000365" y="3643314"/>
              <a:ext cx="1640841" cy="2495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 flipH="1" flipV="1">
              <a:off x="2607455" y="3250405"/>
              <a:ext cx="78581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>
              <a:off x="2607455" y="4036223"/>
              <a:ext cx="78581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10800000">
              <a:off x="1857356" y="2857496"/>
              <a:ext cx="114300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10800000">
              <a:off x="1857356" y="4429132"/>
              <a:ext cx="114300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4"/>
          <p:cNvGrpSpPr/>
          <p:nvPr/>
        </p:nvGrpSpPr>
        <p:grpSpPr>
          <a:xfrm>
            <a:off x="3143240" y="3429000"/>
            <a:ext cx="1428760" cy="1285884"/>
            <a:chOff x="4572000" y="2143116"/>
            <a:chExt cx="2357454" cy="1714512"/>
          </a:xfrm>
        </p:grpSpPr>
        <p:sp>
          <p:nvSpPr>
            <p:cNvPr id="17" name="Ellipse 16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689924" y="2516999"/>
              <a:ext cx="2239528" cy="4924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bousculade</a:t>
              </a:r>
              <a:endParaRPr lang="fr-FR" dirty="0"/>
            </a:p>
          </p:txBody>
        </p:sp>
      </p:grpSp>
      <p:grpSp>
        <p:nvGrpSpPr>
          <p:cNvPr id="19" name="Groupe 4"/>
          <p:cNvGrpSpPr/>
          <p:nvPr/>
        </p:nvGrpSpPr>
        <p:grpSpPr>
          <a:xfrm>
            <a:off x="3000364" y="4863100"/>
            <a:ext cx="1500198" cy="1494858"/>
            <a:chOff x="4949193" y="1800214"/>
            <a:chExt cx="2357511" cy="1897894"/>
          </a:xfrm>
        </p:grpSpPr>
        <p:sp>
          <p:nvSpPr>
            <p:cNvPr id="20" name="Ellipse 19"/>
            <p:cNvSpPr/>
            <p:nvPr/>
          </p:nvSpPr>
          <p:spPr>
            <a:xfrm>
              <a:off x="4949193" y="1800214"/>
              <a:ext cx="2357511" cy="1897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197401" y="2078846"/>
              <a:ext cx="1737072" cy="136765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VF dans portoir de tubes à essai </a:t>
              </a:r>
              <a:endParaRPr lang="fr-FR" sz="1600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6643670" y="5934670"/>
            <a:ext cx="250033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Qu’a-t-il fallu pour que les VF tombent ?</a:t>
            </a:r>
          </a:p>
          <a:p>
            <a:pPr algn="ctr"/>
            <a:r>
              <a:rPr lang="fr-FR" dirty="0" smtClean="0"/>
              <a:t>Est-ce suffisant ?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428596" y="207167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Bousculade</a:t>
            </a:r>
          </a:p>
          <a:p>
            <a:r>
              <a:rPr lang="fr-FR" sz="3200" dirty="0" smtClean="0">
                <a:solidFill>
                  <a:srgbClr val="002060"/>
                </a:solidFill>
              </a:rPr>
              <a:t>Tubes VF dans portoir de tubes à essai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</a:t>
            </a:r>
          </a:p>
        </p:txBody>
      </p:sp>
      <p:grpSp>
        <p:nvGrpSpPr>
          <p:cNvPr id="4" name="Groupe 4"/>
          <p:cNvGrpSpPr/>
          <p:nvPr/>
        </p:nvGrpSpPr>
        <p:grpSpPr>
          <a:xfrm>
            <a:off x="7000892" y="2714620"/>
            <a:ext cx="1785950" cy="1428760"/>
            <a:chOff x="4572000" y="2143116"/>
            <a:chExt cx="2357454" cy="1714512"/>
          </a:xfrm>
        </p:grpSpPr>
        <p:sp>
          <p:nvSpPr>
            <p:cNvPr id="8" name="Ellipse 7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760596" y="2714620"/>
              <a:ext cx="2025982" cy="4431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VF tombent</a:t>
              </a:r>
              <a:endParaRPr lang="fr-FR" dirty="0"/>
            </a:p>
          </p:txBody>
        </p:sp>
      </p:grpSp>
      <p:grpSp>
        <p:nvGrpSpPr>
          <p:cNvPr id="5" name="Groupe 33"/>
          <p:cNvGrpSpPr/>
          <p:nvPr/>
        </p:nvGrpSpPr>
        <p:grpSpPr>
          <a:xfrm>
            <a:off x="4857752" y="2786058"/>
            <a:ext cx="2071702" cy="1428760"/>
            <a:chOff x="1857356" y="2857496"/>
            <a:chExt cx="2783850" cy="1571636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3000365" y="3643314"/>
              <a:ext cx="1640841" cy="2495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 flipH="1" flipV="1">
              <a:off x="2607455" y="3250405"/>
              <a:ext cx="78581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>
              <a:off x="2607455" y="4036223"/>
              <a:ext cx="78581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10800000">
              <a:off x="1857356" y="2857496"/>
              <a:ext cx="114300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10800000">
              <a:off x="1857356" y="4429132"/>
              <a:ext cx="1143008" cy="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4"/>
          <p:cNvGrpSpPr/>
          <p:nvPr/>
        </p:nvGrpSpPr>
        <p:grpSpPr>
          <a:xfrm>
            <a:off x="3571900" y="2137776"/>
            <a:ext cx="1428760" cy="1285884"/>
            <a:chOff x="4572000" y="2143116"/>
            <a:chExt cx="2357454" cy="1714512"/>
          </a:xfrm>
        </p:grpSpPr>
        <p:sp>
          <p:nvSpPr>
            <p:cNvPr id="17" name="Ellipse 16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689926" y="2700231"/>
              <a:ext cx="2121603" cy="4924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bousculade</a:t>
              </a:r>
              <a:endParaRPr lang="fr-FR" dirty="0"/>
            </a:p>
          </p:txBody>
        </p:sp>
      </p:grpSp>
      <p:grpSp>
        <p:nvGrpSpPr>
          <p:cNvPr id="10" name="Groupe 4"/>
          <p:cNvGrpSpPr/>
          <p:nvPr/>
        </p:nvGrpSpPr>
        <p:grpSpPr>
          <a:xfrm>
            <a:off x="3571868" y="3429000"/>
            <a:ext cx="1504188" cy="1285884"/>
            <a:chOff x="4949193" y="1800214"/>
            <a:chExt cx="2357454" cy="1714512"/>
          </a:xfrm>
        </p:grpSpPr>
        <p:sp>
          <p:nvSpPr>
            <p:cNvPr id="20" name="Ellipse 19"/>
            <p:cNvSpPr/>
            <p:nvPr/>
          </p:nvSpPr>
          <p:spPr>
            <a:xfrm>
              <a:off x="4949193" y="1800214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388107" y="1992235"/>
              <a:ext cx="1548292" cy="127214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VF dans portoir de tubes à essai </a:t>
              </a:r>
              <a:endParaRPr lang="fr-FR" sz="1400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071802" y="4857760"/>
            <a:ext cx="250033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Qu’a-t-il fallu pour que les VF soient placés dans le portoir de tubes à essai ?</a:t>
            </a:r>
          </a:p>
          <a:p>
            <a:pPr algn="ctr"/>
            <a:r>
              <a:rPr lang="fr-FR" dirty="0" smtClean="0"/>
              <a:t>Est-ce suffisant ?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428892" y="2780718"/>
            <a:ext cx="1221091" cy="226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000364" y="1071546"/>
            <a:ext cx="250033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Qu’a-t-il fallu pour qu’il y ait une bousculade ?</a:t>
            </a:r>
          </a:p>
          <a:p>
            <a:pPr algn="ctr"/>
            <a:r>
              <a:rPr lang="fr-FR" dirty="0" smtClean="0"/>
              <a:t>Est-ce suffisant ?</a:t>
            </a:r>
            <a:endParaRPr lang="fr-FR" dirty="0"/>
          </a:p>
        </p:txBody>
      </p:sp>
      <p:grpSp>
        <p:nvGrpSpPr>
          <p:cNvPr id="32" name="Groupe 4"/>
          <p:cNvGrpSpPr/>
          <p:nvPr/>
        </p:nvGrpSpPr>
        <p:grpSpPr>
          <a:xfrm>
            <a:off x="642910" y="2071678"/>
            <a:ext cx="1785950" cy="1428760"/>
            <a:chOff x="4572000" y="2143116"/>
            <a:chExt cx="2357454" cy="1714512"/>
          </a:xfrm>
        </p:grpSpPr>
        <p:sp>
          <p:nvSpPr>
            <p:cNvPr id="33" name="Ellipse 32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760596" y="2714620"/>
              <a:ext cx="2025982" cy="4431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Sonnerie</a:t>
              </a:r>
              <a:endParaRPr lang="fr-FR" dirty="0"/>
            </a:p>
          </p:txBody>
        </p:sp>
      </p:grpSp>
      <p:grpSp>
        <p:nvGrpSpPr>
          <p:cNvPr id="35" name="Groupe 4"/>
          <p:cNvGrpSpPr/>
          <p:nvPr/>
        </p:nvGrpSpPr>
        <p:grpSpPr>
          <a:xfrm>
            <a:off x="642910" y="3500438"/>
            <a:ext cx="1912866" cy="1512738"/>
            <a:chOff x="4572000" y="2143116"/>
            <a:chExt cx="2357454" cy="1714512"/>
          </a:xfrm>
        </p:grpSpPr>
        <p:sp>
          <p:nvSpPr>
            <p:cNvPr id="36" name="Ellipse 35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849340" y="2486018"/>
              <a:ext cx="1813882" cy="10464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Transport de tous les tubes à l’étuve</a:t>
              </a:r>
              <a:endParaRPr lang="fr-FR" dirty="0"/>
            </a:p>
          </p:txBody>
        </p:sp>
      </p:grp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50" name="Groupe 49"/>
          <p:cNvGrpSpPr/>
          <p:nvPr/>
        </p:nvGrpSpPr>
        <p:grpSpPr>
          <a:xfrm>
            <a:off x="2555776" y="2924944"/>
            <a:ext cx="1080120" cy="1331863"/>
            <a:chOff x="2555776" y="2924944"/>
            <a:chExt cx="1080120" cy="1331863"/>
          </a:xfrm>
        </p:grpSpPr>
        <p:cxnSp>
          <p:nvCxnSpPr>
            <p:cNvPr id="29" name="Connecteur droit avec flèche 28"/>
            <p:cNvCxnSpPr/>
            <p:nvPr/>
          </p:nvCxnSpPr>
          <p:spPr>
            <a:xfrm flipV="1">
              <a:off x="2987824" y="4140308"/>
              <a:ext cx="590721" cy="8772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987824" y="2924944"/>
              <a:ext cx="648072" cy="50405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2987824" y="3429000"/>
              <a:ext cx="0" cy="72008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>
              <a:stCxn id="36" idx="6"/>
            </p:cNvCxnSpPr>
            <p:nvPr/>
          </p:nvCxnSpPr>
          <p:spPr>
            <a:xfrm flipV="1">
              <a:off x="2555776" y="3789040"/>
              <a:ext cx="432048" cy="467767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Exploitation de l’arbre des causes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5720" y="857232"/>
            <a:ext cx="8643966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u="sng" dirty="0" smtClean="0">
                <a:solidFill>
                  <a:schemeClr val="accent2">
                    <a:lumMod val="75000"/>
                  </a:schemeClr>
                </a:solidFill>
              </a:rPr>
              <a:t>Recherche des mesures de prévention en agissant au niveau de chacun des faits de l’arbre = PREVENTION</a:t>
            </a:r>
          </a:p>
          <a:p>
            <a:pPr marL="800100" lvl="1" indent="-342900">
              <a:spcBef>
                <a:spcPct val="20000"/>
              </a:spcBef>
            </a:pPr>
            <a:r>
              <a:rPr lang="fr-FR" sz="3200" u="sng" dirty="0" smtClean="0">
                <a:solidFill>
                  <a:srgbClr val="002060"/>
                </a:solidFill>
              </a:rPr>
              <a:t>ELIMINATION DES FAITS :</a:t>
            </a:r>
          </a:p>
          <a:p>
            <a:endParaRPr lang="fr-FR" sz="3200" u="sng" dirty="0" smtClean="0">
              <a:solidFill>
                <a:srgbClr val="002060"/>
              </a:solidFill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1500166" y="3357562"/>
            <a:ext cx="6858048" cy="2714644"/>
            <a:chOff x="1500166" y="3357562"/>
            <a:chExt cx="6072230" cy="2077042"/>
          </a:xfrm>
        </p:grpSpPr>
        <p:grpSp>
          <p:nvGrpSpPr>
            <p:cNvPr id="30" name="Groupe 4"/>
            <p:cNvGrpSpPr/>
            <p:nvPr/>
          </p:nvGrpSpPr>
          <p:grpSpPr>
            <a:xfrm>
              <a:off x="6193768" y="3872981"/>
              <a:ext cx="1378628" cy="1099676"/>
              <a:chOff x="4572000" y="2143116"/>
              <a:chExt cx="2357454" cy="171451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760596" y="2714621"/>
                <a:ext cx="2025982" cy="33043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VF tombent</a:t>
                </a:r>
                <a:endParaRPr lang="fr-FR" sz="1200" dirty="0"/>
              </a:p>
            </p:txBody>
          </p:sp>
        </p:grpSp>
        <p:grpSp>
          <p:nvGrpSpPr>
            <p:cNvPr id="38" name="Groupe 33"/>
            <p:cNvGrpSpPr/>
            <p:nvPr/>
          </p:nvGrpSpPr>
          <p:grpSpPr>
            <a:xfrm>
              <a:off x="4539414" y="3927964"/>
              <a:ext cx="1599209" cy="1099676"/>
              <a:chOff x="1857356" y="2857496"/>
              <a:chExt cx="2783850" cy="1571636"/>
            </a:xfrm>
          </p:grpSpPr>
          <p:cxnSp>
            <p:nvCxnSpPr>
              <p:cNvPr id="39" name="Connecteur droit avec flèche 38"/>
              <p:cNvCxnSpPr/>
              <p:nvPr/>
            </p:nvCxnSpPr>
            <p:spPr>
              <a:xfrm>
                <a:off x="3000365" y="3643314"/>
                <a:ext cx="1640841" cy="2495"/>
              </a:xfrm>
              <a:prstGeom prst="straightConnector1">
                <a:avLst/>
              </a:prstGeom>
              <a:ln w="508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5400000" flipH="1" flipV="1">
                <a:off x="2607455" y="3250405"/>
                <a:ext cx="78581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2607455" y="4036223"/>
                <a:ext cx="78581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10800000">
                <a:off x="1857356" y="2857496"/>
                <a:ext cx="114300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10800000">
                <a:off x="1857356" y="4429132"/>
                <a:ext cx="114300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e 4"/>
            <p:cNvGrpSpPr/>
            <p:nvPr/>
          </p:nvGrpSpPr>
          <p:grpSpPr>
            <a:xfrm>
              <a:off x="3546827" y="3429000"/>
              <a:ext cx="1102902" cy="989709"/>
              <a:chOff x="4572000" y="2143116"/>
              <a:chExt cx="2357454" cy="1714512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4689927" y="2516999"/>
                <a:ext cx="2025982" cy="3671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Bousculade</a:t>
                </a:r>
                <a:endParaRPr lang="fr-FR" sz="1200" dirty="0"/>
              </a:p>
            </p:txBody>
          </p:sp>
        </p:grpSp>
        <p:grpSp>
          <p:nvGrpSpPr>
            <p:cNvPr id="47" name="Groupe 4"/>
            <p:cNvGrpSpPr/>
            <p:nvPr/>
          </p:nvGrpSpPr>
          <p:grpSpPr>
            <a:xfrm>
              <a:off x="3546803" y="4422819"/>
              <a:ext cx="1096636" cy="1011785"/>
              <a:chOff x="4949193" y="1800214"/>
              <a:chExt cx="2467432" cy="1752755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4949193" y="1800214"/>
                <a:ext cx="2467432" cy="17527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445553" y="2078847"/>
                <a:ext cx="1649599" cy="11014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VF dans portoir de tubes à essai </a:t>
                </a:r>
                <a:endParaRPr lang="fr-FR" sz="1200" dirty="0"/>
              </a:p>
            </p:txBody>
          </p:sp>
        </p:grpSp>
        <p:cxnSp>
          <p:nvCxnSpPr>
            <p:cNvPr id="51" name="Connecteur droit avec flèche 50"/>
            <p:cNvCxnSpPr/>
            <p:nvPr/>
          </p:nvCxnSpPr>
          <p:spPr>
            <a:xfrm>
              <a:off x="2664505" y="3923854"/>
              <a:ext cx="942597" cy="174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>
              <a:off x="2609360" y="4968547"/>
              <a:ext cx="942597" cy="174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e 4"/>
            <p:cNvGrpSpPr/>
            <p:nvPr/>
          </p:nvGrpSpPr>
          <p:grpSpPr>
            <a:xfrm>
              <a:off x="1500166" y="4505909"/>
              <a:ext cx="1143008" cy="857257"/>
              <a:chOff x="4938477" y="2186938"/>
              <a:chExt cx="1954544" cy="1336554"/>
            </a:xfrm>
          </p:grpSpPr>
          <p:sp>
            <p:nvSpPr>
              <p:cNvPr id="58" name="Ellipse 57"/>
              <p:cNvSpPr/>
              <p:nvPr/>
            </p:nvSpPr>
            <p:spPr>
              <a:xfrm>
                <a:off x="4938477" y="2186938"/>
                <a:ext cx="1954544" cy="13365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5154800" y="2356584"/>
                <a:ext cx="1277311" cy="99130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Transport de tous les tubes à l’étuve</a:t>
                </a:r>
                <a:endParaRPr lang="fr-FR" sz="1200" dirty="0"/>
              </a:p>
            </p:txBody>
          </p:sp>
        </p:grpSp>
        <p:grpSp>
          <p:nvGrpSpPr>
            <p:cNvPr id="54" name="Groupe 4"/>
            <p:cNvGrpSpPr/>
            <p:nvPr/>
          </p:nvGrpSpPr>
          <p:grpSpPr>
            <a:xfrm>
              <a:off x="1714480" y="3357562"/>
              <a:ext cx="1000132" cy="1000132"/>
              <a:chOff x="4572000" y="2143116"/>
              <a:chExt cx="2357454" cy="1714512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4760597" y="2714620"/>
                <a:ext cx="2025982" cy="3633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Sonnerie</a:t>
                </a:r>
                <a:endParaRPr lang="fr-FR" sz="1200" dirty="0"/>
              </a:p>
            </p:txBody>
          </p:sp>
        </p:grpSp>
      </p:grpSp>
      <p:sp>
        <p:nvSpPr>
          <p:cNvPr id="62" name="Ellipse 61"/>
          <p:cNvSpPr/>
          <p:nvPr/>
        </p:nvSpPr>
        <p:spPr>
          <a:xfrm>
            <a:off x="1643042" y="3357562"/>
            <a:ext cx="1245630" cy="12935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/>
          <p:cNvGrpSpPr/>
          <p:nvPr/>
        </p:nvGrpSpPr>
        <p:grpSpPr>
          <a:xfrm>
            <a:off x="2143108" y="3714752"/>
            <a:ext cx="322732" cy="560206"/>
            <a:chOff x="7500958" y="3143248"/>
            <a:chExt cx="285752" cy="428628"/>
          </a:xfrm>
        </p:grpSpPr>
        <p:cxnSp>
          <p:nvCxnSpPr>
            <p:cNvPr id="74" name="Connecteur droit 73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ZoneTexte 62"/>
          <p:cNvSpPr txBox="1"/>
          <p:nvPr/>
        </p:nvSpPr>
        <p:spPr>
          <a:xfrm>
            <a:off x="1714480" y="3714752"/>
            <a:ext cx="107048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Arrêt séance 5 min plus tôt</a:t>
            </a:r>
          </a:p>
          <a:p>
            <a:pPr algn="ctr"/>
            <a:endParaRPr lang="fr-FR" sz="1200" b="1" dirty="0"/>
          </a:p>
        </p:txBody>
      </p:sp>
      <p:grpSp>
        <p:nvGrpSpPr>
          <p:cNvPr id="83" name="Groupe 82"/>
          <p:cNvGrpSpPr/>
          <p:nvPr/>
        </p:nvGrpSpPr>
        <p:grpSpPr>
          <a:xfrm>
            <a:off x="7358082" y="4429132"/>
            <a:ext cx="322732" cy="560206"/>
            <a:chOff x="7500958" y="3143248"/>
            <a:chExt cx="285752" cy="428628"/>
          </a:xfrm>
        </p:grpSpPr>
        <p:cxnSp>
          <p:nvCxnSpPr>
            <p:cNvPr id="84" name="Connecteur droit 83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4214810" y="3786190"/>
            <a:ext cx="322732" cy="560206"/>
            <a:chOff x="7500958" y="3143248"/>
            <a:chExt cx="285752" cy="428628"/>
          </a:xfrm>
        </p:grpSpPr>
        <p:cxnSp>
          <p:nvCxnSpPr>
            <p:cNvPr id="37" name="Connecteur droit 36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Espace réservé du numéro de diapositive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60" name="Groupe 59"/>
          <p:cNvGrpSpPr/>
          <p:nvPr/>
        </p:nvGrpSpPr>
        <p:grpSpPr>
          <a:xfrm>
            <a:off x="2771800" y="4221089"/>
            <a:ext cx="1080120" cy="1080120"/>
            <a:chOff x="2555776" y="2924944"/>
            <a:chExt cx="1080120" cy="1331863"/>
          </a:xfrm>
        </p:grpSpPr>
        <p:cxnSp>
          <p:nvCxnSpPr>
            <p:cNvPr id="64" name="Connecteur droit avec flèche 63"/>
            <p:cNvCxnSpPr/>
            <p:nvPr/>
          </p:nvCxnSpPr>
          <p:spPr>
            <a:xfrm flipV="1">
              <a:off x="2987824" y="4140308"/>
              <a:ext cx="590721" cy="8772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2987824" y="2924944"/>
              <a:ext cx="648072" cy="50405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V="1">
              <a:off x="2987824" y="3429000"/>
              <a:ext cx="0" cy="72008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555776" y="3789040"/>
              <a:ext cx="432048" cy="467767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Exploitation de l’arbre des causes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5720" y="857232"/>
            <a:ext cx="8643966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u="sng" dirty="0" smtClean="0">
                <a:solidFill>
                  <a:schemeClr val="accent2">
                    <a:lumMod val="75000"/>
                  </a:schemeClr>
                </a:solidFill>
              </a:rPr>
              <a:t>Recherche des mesures de prévention en agissant au niveau de chacun des faits de l’arbre  = PREVENTION</a:t>
            </a:r>
          </a:p>
          <a:p>
            <a:pPr marL="800100" lvl="1" indent="-342900">
              <a:spcBef>
                <a:spcPct val="20000"/>
              </a:spcBef>
            </a:pPr>
            <a:r>
              <a:rPr lang="fr-FR" sz="3200" u="sng" dirty="0" smtClean="0">
                <a:solidFill>
                  <a:srgbClr val="002060"/>
                </a:solidFill>
              </a:rPr>
              <a:t>ELIMINATION DES FAITS :</a:t>
            </a:r>
          </a:p>
          <a:p>
            <a:endParaRPr lang="fr-FR" sz="3200" u="sng" dirty="0" smtClean="0">
              <a:solidFill>
                <a:srgbClr val="002060"/>
              </a:solidFill>
            </a:endParaRPr>
          </a:p>
        </p:txBody>
      </p:sp>
      <p:grpSp>
        <p:nvGrpSpPr>
          <p:cNvPr id="3" name="Groupe 60"/>
          <p:cNvGrpSpPr/>
          <p:nvPr/>
        </p:nvGrpSpPr>
        <p:grpSpPr>
          <a:xfrm>
            <a:off x="1500166" y="3357562"/>
            <a:ext cx="6858048" cy="2714644"/>
            <a:chOff x="1500166" y="3357562"/>
            <a:chExt cx="6072230" cy="2077042"/>
          </a:xfrm>
        </p:grpSpPr>
        <p:grpSp>
          <p:nvGrpSpPr>
            <p:cNvPr id="4" name="Groupe 4"/>
            <p:cNvGrpSpPr/>
            <p:nvPr/>
          </p:nvGrpSpPr>
          <p:grpSpPr>
            <a:xfrm>
              <a:off x="6193768" y="3872981"/>
              <a:ext cx="1378628" cy="1099676"/>
              <a:chOff x="4572000" y="2143116"/>
              <a:chExt cx="2357454" cy="171451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760596" y="2714621"/>
                <a:ext cx="2025982" cy="33043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VF tombent</a:t>
                </a:r>
                <a:endParaRPr lang="fr-FR" sz="1200" dirty="0"/>
              </a:p>
            </p:txBody>
          </p:sp>
        </p:grpSp>
        <p:grpSp>
          <p:nvGrpSpPr>
            <p:cNvPr id="5" name="Groupe 33"/>
            <p:cNvGrpSpPr/>
            <p:nvPr/>
          </p:nvGrpSpPr>
          <p:grpSpPr>
            <a:xfrm>
              <a:off x="4539414" y="3927964"/>
              <a:ext cx="1599209" cy="1099676"/>
              <a:chOff x="1857356" y="2857496"/>
              <a:chExt cx="2783850" cy="1571636"/>
            </a:xfrm>
          </p:grpSpPr>
          <p:cxnSp>
            <p:nvCxnSpPr>
              <p:cNvPr id="39" name="Connecteur droit avec flèche 38"/>
              <p:cNvCxnSpPr/>
              <p:nvPr/>
            </p:nvCxnSpPr>
            <p:spPr>
              <a:xfrm>
                <a:off x="3000365" y="3643314"/>
                <a:ext cx="1640841" cy="2495"/>
              </a:xfrm>
              <a:prstGeom prst="straightConnector1">
                <a:avLst/>
              </a:prstGeom>
              <a:ln w="508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5400000" flipH="1" flipV="1">
                <a:off x="2607455" y="3250405"/>
                <a:ext cx="78581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2607455" y="4036223"/>
                <a:ext cx="78581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10800000">
                <a:off x="1857356" y="2857496"/>
                <a:ext cx="114300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10800000">
                <a:off x="1857356" y="4429132"/>
                <a:ext cx="114300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4"/>
            <p:cNvGrpSpPr/>
            <p:nvPr/>
          </p:nvGrpSpPr>
          <p:grpSpPr>
            <a:xfrm>
              <a:off x="3546827" y="3429000"/>
              <a:ext cx="1102902" cy="989709"/>
              <a:chOff x="4572000" y="2143116"/>
              <a:chExt cx="2357454" cy="1714512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4689927" y="2516999"/>
                <a:ext cx="2025982" cy="3671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Bousculade</a:t>
                </a:r>
                <a:endParaRPr lang="fr-FR" sz="1200" dirty="0"/>
              </a:p>
            </p:txBody>
          </p:sp>
        </p:grpSp>
        <p:grpSp>
          <p:nvGrpSpPr>
            <p:cNvPr id="7" name="Groupe 4"/>
            <p:cNvGrpSpPr/>
            <p:nvPr/>
          </p:nvGrpSpPr>
          <p:grpSpPr>
            <a:xfrm>
              <a:off x="3546803" y="4422819"/>
              <a:ext cx="1096636" cy="1011785"/>
              <a:chOff x="4949193" y="1800214"/>
              <a:chExt cx="2467432" cy="1752755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4949193" y="1800214"/>
                <a:ext cx="2467432" cy="17527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445553" y="2078847"/>
                <a:ext cx="1649599" cy="11014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VF dans portoir de tubes à essai</a:t>
                </a:r>
                <a:endParaRPr lang="fr-FR" sz="1200" dirty="0"/>
              </a:p>
            </p:txBody>
          </p:sp>
        </p:grpSp>
        <p:cxnSp>
          <p:nvCxnSpPr>
            <p:cNvPr id="51" name="Connecteur droit avec flèche 50"/>
            <p:cNvCxnSpPr/>
            <p:nvPr/>
          </p:nvCxnSpPr>
          <p:spPr>
            <a:xfrm>
              <a:off x="2664505" y="3923854"/>
              <a:ext cx="942597" cy="174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>
              <a:off x="2609360" y="4968547"/>
              <a:ext cx="942597" cy="174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e 4"/>
            <p:cNvGrpSpPr/>
            <p:nvPr/>
          </p:nvGrpSpPr>
          <p:grpSpPr>
            <a:xfrm>
              <a:off x="1500166" y="4505909"/>
              <a:ext cx="1143008" cy="857257"/>
              <a:chOff x="4938477" y="2186938"/>
              <a:chExt cx="1954544" cy="1336554"/>
            </a:xfrm>
          </p:grpSpPr>
          <p:sp>
            <p:nvSpPr>
              <p:cNvPr id="58" name="Ellipse 57"/>
              <p:cNvSpPr/>
              <p:nvPr/>
            </p:nvSpPr>
            <p:spPr>
              <a:xfrm>
                <a:off x="4938477" y="2186938"/>
                <a:ext cx="1954544" cy="13365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5262962" y="2356584"/>
                <a:ext cx="1277311" cy="99130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Transport de tous les tubes à l’étuve</a:t>
                </a:r>
                <a:endParaRPr lang="fr-FR" sz="1200" dirty="0"/>
              </a:p>
            </p:txBody>
          </p:sp>
        </p:grpSp>
        <p:grpSp>
          <p:nvGrpSpPr>
            <p:cNvPr id="9" name="Groupe 4"/>
            <p:cNvGrpSpPr/>
            <p:nvPr/>
          </p:nvGrpSpPr>
          <p:grpSpPr>
            <a:xfrm>
              <a:off x="1714480" y="3357562"/>
              <a:ext cx="1000132" cy="1000132"/>
              <a:chOff x="4572000" y="2143116"/>
              <a:chExt cx="2357454" cy="1714512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4760597" y="2714620"/>
                <a:ext cx="2025982" cy="3633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Sonnerie</a:t>
                </a:r>
                <a:endParaRPr lang="fr-FR" sz="1200" dirty="0"/>
              </a:p>
            </p:txBody>
          </p:sp>
        </p:grpSp>
      </p:grpSp>
      <p:grpSp>
        <p:nvGrpSpPr>
          <p:cNvPr id="12" name="Groupe 75"/>
          <p:cNvGrpSpPr/>
          <p:nvPr/>
        </p:nvGrpSpPr>
        <p:grpSpPr>
          <a:xfrm>
            <a:off x="1928794" y="5143512"/>
            <a:ext cx="322732" cy="560206"/>
            <a:chOff x="7500958" y="3143248"/>
            <a:chExt cx="285752" cy="428628"/>
          </a:xfrm>
        </p:grpSpPr>
        <p:cxnSp>
          <p:nvCxnSpPr>
            <p:cNvPr id="77" name="Connecteur droit 76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Ellipse 78"/>
          <p:cNvSpPr/>
          <p:nvPr/>
        </p:nvSpPr>
        <p:spPr>
          <a:xfrm>
            <a:off x="1500166" y="4857760"/>
            <a:ext cx="1290927" cy="1120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1714480" y="5000636"/>
            <a:ext cx="84363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Tubes restent sur paillasse</a:t>
            </a:r>
            <a:endParaRPr lang="fr-FR" sz="1200" b="1" dirty="0"/>
          </a:p>
        </p:txBody>
      </p:sp>
      <p:grpSp>
        <p:nvGrpSpPr>
          <p:cNvPr id="13" name="Groupe 82"/>
          <p:cNvGrpSpPr/>
          <p:nvPr/>
        </p:nvGrpSpPr>
        <p:grpSpPr>
          <a:xfrm>
            <a:off x="7358082" y="4429132"/>
            <a:ext cx="322732" cy="560206"/>
            <a:chOff x="7500958" y="3143248"/>
            <a:chExt cx="285752" cy="428628"/>
          </a:xfrm>
        </p:grpSpPr>
        <p:cxnSp>
          <p:nvCxnSpPr>
            <p:cNvPr id="84" name="Connecteur droit 83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2771800" y="4221089"/>
            <a:ext cx="1080120" cy="1080120"/>
            <a:chOff x="2555776" y="2924944"/>
            <a:chExt cx="1080120" cy="1331863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2987824" y="4140308"/>
              <a:ext cx="590721" cy="8772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2987824" y="2924944"/>
              <a:ext cx="648072" cy="50405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2987824" y="3429000"/>
              <a:ext cx="0" cy="72008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2555776" y="3789040"/>
              <a:ext cx="432048" cy="467767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82"/>
          <p:cNvGrpSpPr/>
          <p:nvPr/>
        </p:nvGrpSpPr>
        <p:grpSpPr>
          <a:xfrm>
            <a:off x="4211960" y="3645024"/>
            <a:ext cx="322732" cy="560206"/>
            <a:chOff x="7500958" y="3143248"/>
            <a:chExt cx="285752" cy="428628"/>
          </a:xfrm>
        </p:grpSpPr>
        <p:cxnSp>
          <p:nvCxnSpPr>
            <p:cNvPr id="54" name="Connecteur droit 53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Les 3 méthodes pour analyser les risques</a:t>
            </a:r>
            <a:endParaRPr lang="fr-F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29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Démarche d’analyse 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a priori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des risques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596" y="3857628"/>
            <a:ext cx="8001056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C00000"/>
                </a:solidFill>
              </a:rPr>
              <a:t>   Démarche </a:t>
            </a:r>
            <a:r>
              <a:rPr lang="fr-FR" sz="3200" dirty="0">
                <a:solidFill>
                  <a:srgbClr val="C00000"/>
                </a:solidFill>
              </a:rPr>
              <a:t>d’analyse </a:t>
            </a:r>
            <a:r>
              <a:rPr lang="fr-FR" sz="3200" i="1" dirty="0">
                <a:solidFill>
                  <a:srgbClr val="C00000"/>
                </a:solidFill>
              </a:rPr>
              <a:t>a posteriori </a:t>
            </a:r>
            <a:r>
              <a:rPr lang="fr-FR" sz="3200" dirty="0">
                <a:solidFill>
                  <a:srgbClr val="C00000"/>
                </a:solidFill>
              </a:rPr>
              <a:t>des </a:t>
            </a:r>
            <a:r>
              <a:rPr lang="fr-FR" sz="3200" dirty="0" smtClean="0">
                <a:solidFill>
                  <a:srgbClr val="C00000"/>
                </a:solidFill>
              </a:rPr>
              <a:t>risques: </a:t>
            </a:r>
            <a:r>
              <a:rPr lang="fr-FR" sz="3200" dirty="0">
                <a:solidFill>
                  <a:srgbClr val="C00000"/>
                </a:solidFill>
              </a:rPr>
              <a:t>approche par l’accident (ou l’incident)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242886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C00000"/>
                </a:solidFill>
              </a:rPr>
              <a:t>  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</a:rPr>
              <a:t>Approche 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par le travail : analyse de l’homme en situation de travail</a:t>
            </a:r>
          </a:p>
          <a:p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Exploitation de l’arbre des causes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5720" y="857232"/>
            <a:ext cx="8643966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u="sng" dirty="0" smtClean="0">
                <a:solidFill>
                  <a:schemeClr val="accent2">
                    <a:lumMod val="75000"/>
                  </a:schemeClr>
                </a:solidFill>
              </a:rPr>
              <a:t>Recherche des mesures de prévention en agissant au niveau de chacun des faits de l’arbre = PREVENTION</a:t>
            </a:r>
          </a:p>
          <a:p>
            <a:pPr marL="800100" lvl="1" indent="-342900">
              <a:spcBef>
                <a:spcPct val="20000"/>
              </a:spcBef>
            </a:pPr>
            <a:r>
              <a:rPr lang="fr-FR" sz="3200" u="sng" dirty="0" smtClean="0">
                <a:solidFill>
                  <a:srgbClr val="002060"/>
                </a:solidFill>
              </a:rPr>
              <a:t>ELIMINATION DES FAITS :</a:t>
            </a:r>
          </a:p>
          <a:p>
            <a:endParaRPr lang="fr-FR" sz="3200" u="sng" dirty="0" smtClean="0">
              <a:solidFill>
                <a:srgbClr val="002060"/>
              </a:solidFill>
            </a:endParaRPr>
          </a:p>
        </p:txBody>
      </p:sp>
      <p:grpSp>
        <p:nvGrpSpPr>
          <p:cNvPr id="36" name="Groupe 60"/>
          <p:cNvGrpSpPr/>
          <p:nvPr/>
        </p:nvGrpSpPr>
        <p:grpSpPr>
          <a:xfrm>
            <a:off x="1500166" y="3357562"/>
            <a:ext cx="6858048" cy="2714644"/>
            <a:chOff x="1500166" y="3357562"/>
            <a:chExt cx="6072230" cy="2077042"/>
          </a:xfrm>
        </p:grpSpPr>
        <p:grpSp>
          <p:nvGrpSpPr>
            <p:cNvPr id="37" name="Groupe 4"/>
            <p:cNvGrpSpPr/>
            <p:nvPr/>
          </p:nvGrpSpPr>
          <p:grpSpPr>
            <a:xfrm>
              <a:off x="6193768" y="3872981"/>
              <a:ext cx="1378628" cy="1099676"/>
              <a:chOff x="4572000" y="2143116"/>
              <a:chExt cx="2357454" cy="1714512"/>
            </a:xfrm>
          </p:grpSpPr>
          <p:sp>
            <p:nvSpPr>
              <p:cNvPr id="75" name="Ellipse 74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4760596" y="2714621"/>
                <a:ext cx="2025982" cy="33043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VF tombent</a:t>
                </a:r>
                <a:endParaRPr lang="fr-FR" sz="1200" dirty="0"/>
              </a:p>
            </p:txBody>
          </p:sp>
        </p:grpSp>
        <p:grpSp>
          <p:nvGrpSpPr>
            <p:cNvPr id="38" name="Groupe 33"/>
            <p:cNvGrpSpPr/>
            <p:nvPr/>
          </p:nvGrpSpPr>
          <p:grpSpPr>
            <a:xfrm>
              <a:off x="4539413" y="3928244"/>
              <a:ext cx="1599210" cy="1099830"/>
              <a:chOff x="1857356" y="2857496"/>
              <a:chExt cx="2783850" cy="1571636"/>
            </a:xfrm>
          </p:grpSpPr>
          <p:cxnSp>
            <p:nvCxnSpPr>
              <p:cNvPr id="70" name="Connecteur droit avec flèche 69"/>
              <p:cNvCxnSpPr/>
              <p:nvPr/>
            </p:nvCxnSpPr>
            <p:spPr>
              <a:xfrm>
                <a:off x="3000365" y="3643314"/>
                <a:ext cx="1640841" cy="2495"/>
              </a:xfrm>
              <a:prstGeom prst="straightConnector1">
                <a:avLst/>
              </a:prstGeom>
              <a:ln w="508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5400000" flipH="1" flipV="1">
                <a:off x="2607455" y="3250405"/>
                <a:ext cx="78581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2607455" y="4036223"/>
                <a:ext cx="78581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 rot="10800000">
                <a:off x="1857356" y="2857496"/>
                <a:ext cx="114300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10800000">
                <a:off x="1857356" y="4429132"/>
                <a:ext cx="114300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e 4"/>
            <p:cNvGrpSpPr/>
            <p:nvPr/>
          </p:nvGrpSpPr>
          <p:grpSpPr>
            <a:xfrm>
              <a:off x="3546827" y="3429000"/>
              <a:ext cx="1102902" cy="989709"/>
              <a:chOff x="4572000" y="2143116"/>
              <a:chExt cx="2357454" cy="1714512"/>
            </a:xfrm>
          </p:grpSpPr>
          <p:sp>
            <p:nvSpPr>
              <p:cNvPr id="68" name="Ellipse 67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4689927" y="2516999"/>
                <a:ext cx="2025982" cy="3671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Bousculade</a:t>
                </a:r>
                <a:endParaRPr lang="fr-FR" sz="1200" dirty="0"/>
              </a:p>
            </p:txBody>
          </p:sp>
        </p:grpSp>
        <p:grpSp>
          <p:nvGrpSpPr>
            <p:cNvPr id="47" name="Groupe 4"/>
            <p:cNvGrpSpPr/>
            <p:nvPr/>
          </p:nvGrpSpPr>
          <p:grpSpPr>
            <a:xfrm>
              <a:off x="3546803" y="4422819"/>
              <a:ext cx="1096636" cy="1011785"/>
              <a:chOff x="4949193" y="1800214"/>
              <a:chExt cx="2467432" cy="1752755"/>
            </a:xfrm>
          </p:grpSpPr>
          <p:sp>
            <p:nvSpPr>
              <p:cNvPr id="64" name="Ellipse 63"/>
              <p:cNvSpPr/>
              <p:nvPr/>
            </p:nvSpPr>
            <p:spPr>
              <a:xfrm>
                <a:off x="4949193" y="1800214"/>
                <a:ext cx="2467432" cy="17527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5445553" y="2078847"/>
                <a:ext cx="1649599" cy="11014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VF dans portoir de tubes à essai</a:t>
                </a:r>
                <a:endParaRPr lang="fr-FR" sz="1200" dirty="0"/>
              </a:p>
            </p:txBody>
          </p:sp>
        </p:grpSp>
        <p:cxnSp>
          <p:nvCxnSpPr>
            <p:cNvPr id="50" name="Connecteur droit avec flèche 49"/>
            <p:cNvCxnSpPr/>
            <p:nvPr/>
          </p:nvCxnSpPr>
          <p:spPr>
            <a:xfrm>
              <a:off x="2664505" y="3923854"/>
              <a:ext cx="942597" cy="174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2609360" y="4968547"/>
              <a:ext cx="942597" cy="174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e 4"/>
            <p:cNvGrpSpPr/>
            <p:nvPr/>
          </p:nvGrpSpPr>
          <p:grpSpPr>
            <a:xfrm>
              <a:off x="1500166" y="4505909"/>
              <a:ext cx="1143008" cy="857257"/>
              <a:chOff x="4938477" y="2186938"/>
              <a:chExt cx="1954544" cy="1336554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4938477" y="2186938"/>
                <a:ext cx="1954544" cy="13365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5262962" y="2356584"/>
                <a:ext cx="1277311" cy="99130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Transport de tous les tubes à l’étuve</a:t>
                </a:r>
                <a:endParaRPr lang="fr-FR" sz="1200" dirty="0"/>
              </a:p>
            </p:txBody>
          </p:sp>
        </p:grpSp>
        <p:grpSp>
          <p:nvGrpSpPr>
            <p:cNvPr id="57" name="Groupe 4"/>
            <p:cNvGrpSpPr/>
            <p:nvPr/>
          </p:nvGrpSpPr>
          <p:grpSpPr>
            <a:xfrm>
              <a:off x="1714480" y="3357562"/>
              <a:ext cx="1000132" cy="1000132"/>
              <a:chOff x="4572000" y="2143116"/>
              <a:chExt cx="2357454" cy="1714512"/>
            </a:xfrm>
          </p:grpSpPr>
          <p:sp>
            <p:nvSpPr>
              <p:cNvPr id="60" name="Ellipse 59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4760597" y="2714620"/>
                <a:ext cx="2025982" cy="3633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Sonnerie</a:t>
                </a:r>
                <a:endParaRPr lang="fr-FR" sz="1200" dirty="0"/>
              </a:p>
            </p:txBody>
          </p:sp>
        </p:grpSp>
      </p:grpSp>
      <p:grpSp>
        <p:nvGrpSpPr>
          <p:cNvPr id="77" name="Groupe 75"/>
          <p:cNvGrpSpPr/>
          <p:nvPr/>
        </p:nvGrpSpPr>
        <p:grpSpPr>
          <a:xfrm>
            <a:off x="4286248" y="5143512"/>
            <a:ext cx="322732" cy="560206"/>
            <a:chOff x="7500958" y="3143248"/>
            <a:chExt cx="285752" cy="428628"/>
          </a:xfrm>
        </p:grpSpPr>
        <p:cxnSp>
          <p:nvCxnSpPr>
            <p:cNvPr id="78" name="Connecteur droit 77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e 82"/>
          <p:cNvGrpSpPr/>
          <p:nvPr/>
        </p:nvGrpSpPr>
        <p:grpSpPr>
          <a:xfrm>
            <a:off x="7358082" y="4429132"/>
            <a:ext cx="322732" cy="560206"/>
            <a:chOff x="7500958" y="3143248"/>
            <a:chExt cx="285752" cy="428628"/>
          </a:xfrm>
        </p:grpSpPr>
        <p:cxnSp>
          <p:nvCxnSpPr>
            <p:cNvPr id="87" name="Connecteur droit 86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Ellipse 88"/>
          <p:cNvSpPr/>
          <p:nvPr/>
        </p:nvSpPr>
        <p:spPr>
          <a:xfrm>
            <a:off x="3786183" y="4714884"/>
            <a:ext cx="1285884" cy="13573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4000496" y="4786322"/>
            <a:ext cx="85725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Tubes VF ramassés par un élève dans un pot commun</a:t>
            </a:r>
            <a:endParaRPr lang="fr-FR" sz="1200" b="1" dirty="0"/>
          </a:p>
        </p:txBody>
      </p:sp>
      <p:sp>
        <p:nvSpPr>
          <p:cNvPr id="39" name="Espace réservé du numéro de diapositiv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Exploitation de l’arbre des causes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5720" y="857232"/>
            <a:ext cx="8643966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u="sng" dirty="0" smtClean="0">
                <a:solidFill>
                  <a:schemeClr val="accent2">
                    <a:lumMod val="75000"/>
                  </a:schemeClr>
                </a:solidFill>
              </a:rPr>
              <a:t>Recherche des mesures de prévention en agissant au niveau de chacun des faits de l’arbre = PREVENTION</a:t>
            </a:r>
          </a:p>
          <a:p>
            <a:pPr marL="800100" lvl="1" indent="-342900">
              <a:spcBef>
                <a:spcPct val="20000"/>
              </a:spcBef>
            </a:pPr>
            <a:r>
              <a:rPr lang="fr-FR" sz="3200" u="sng" dirty="0" smtClean="0">
                <a:solidFill>
                  <a:srgbClr val="002060"/>
                </a:solidFill>
              </a:rPr>
              <a:t>INTRODUCTION D’UN NOUVEL ELEMENT :</a:t>
            </a:r>
          </a:p>
          <a:p>
            <a:endParaRPr lang="fr-FR" sz="3200" u="sng" dirty="0" smtClean="0">
              <a:solidFill>
                <a:srgbClr val="002060"/>
              </a:solidFill>
            </a:endParaRPr>
          </a:p>
        </p:txBody>
      </p:sp>
      <p:grpSp>
        <p:nvGrpSpPr>
          <p:cNvPr id="90" name="Groupe 60"/>
          <p:cNvGrpSpPr/>
          <p:nvPr/>
        </p:nvGrpSpPr>
        <p:grpSpPr>
          <a:xfrm>
            <a:off x="1500166" y="3357562"/>
            <a:ext cx="6858048" cy="2714644"/>
            <a:chOff x="1500166" y="3357562"/>
            <a:chExt cx="6072230" cy="2077042"/>
          </a:xfrm>
        </p:grpSpPr>
        <p:grpSp>
          <p:nvGrpSpPr>
            <p:cNvPr id="91" name="Groupe 4"/>
            <p:cNvGrpSpPr/>
            <p:nvPr/>
          </p:nvGrpSpPr>
          <p:grpSpPr>
            <a:xfrm>
              <a:off x="6193768" y="3872981"/>
              <a:ext cx="1378628" cy="1099676"/>
              <a:chOff x="4572000" y="2143116"/>
              <a:chExt cx="2357454" cy="1714512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4760596" y="2714621"/>
                <a:ext cx="2025982" cy="33043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VF tombent</a:t>
                </a:r>
                <a:endParaRPr lang="fr-FR" sz="1200" dirty="0"/>
              </a:p>
            </p:txBody>
          </p:sp>
        </p:grpSp>
        <p:grpSp>
          <p:nvGrpSpPr>
            <p:cNvPr id="92" name="Groupe 33"/>
            <p:cNvGrpSpPr/>
            <p:nvPr/>
          </p:nvGrpSpPr>
          <p:grpSpPr>
            <a:xfrm>
              <a:off x="4539411" y="3928244"/>
              <a:ext cx="1599210" cy="1099830"/>
              <a:chOff x="1857356" y="2857496"/>
              <a:chExt cx="2783850" cy="1571636"/>
            </a:xfrm>
          </p:grpSpPr>
          <p:cxnSp>
            <p:nvCxnSpPr>
              <p:cNvPr id="107" name="Connecteur droit avec flèche 106"/>
              <p:cNvCxnSpPr/>
              <p:nvPr/>
            </p:nvCxnSpPr>
            <p:spPr>
              <a:xfrm>
                <a:off x="3000365" y="3643314"/>
                <a:ext cx="1640841" cy="2495"/>
              </a:xfrm>
              <a:prstGeom prst="straightConnector1">
                <a:avLst/>
              </a:prstGeom>
              <a:ln w="508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rot="5400000" flipH="1" flipV="1">
                <a:off x="2607455" y="3250405"/>
                <a:ext cx="78581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rot="5400000">
                <a:off x="2607455" y="4036223"/>
                <a:ext cx="78581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rot="10800000">
                <a:off x="1857356" y="2857496"/>
                <a:ext cx="114300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rot="10800000">
                <a:off x="1857356" y="4429132"/>
                <a:ext cx="1143008" cy="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e 92"/>
            <p:cNvGrpSpPr/>
            <p:nvPr/>
          </p:nvGrpSpPr>
          <p:grpSpPr>
            <a:xfrm>
              <a:off x="3546827" y="3429000"/>
              <a:ext cx="1102902" cy="989709"/>
              <a:chOff x="4572000" y="2143116"/>
              <a:chExt cx="2357454" cy="1714512"/>
            </a:xfrm>
          </p:grpSpPr>
          <p:sp>
            <p:nvSpPr>
              <p:cNvPr id="105" name="Ellipse 104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4689927" y="2516999"/>
                <a:ext cx="2025982" cy="3671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Bousculade</a:t>
                </a:r>
                <a:endParaRPr lang="fr-FR" sz="1200" dirty="0"/>
              </a:p>
            </p:txBody>
          </p:sp>
        </p:grpSp>
        <p:grpSp>
          <p:nvGrpSpPr>
            <p:cNvPr id="94" name="Groupe 4"/>
            <p:cNvGrpSpPr/>
            <p:nvPr/>
          </p:nvGrpSpPr>
          <p:grpSpPr>
            <a:xfrm>
              <a:off x="3546803" y="4422819"/>
              <a:ext cx="1096636" cy="1011785"/>
              <a:chOff x="4949193" y="1800214"/>
              <a:chExt cx="2467432" cy="1752755"/>
            </a:xfrm>
          </p:grpSpPr>
          <p:sp>
            <p:nvSpPr>
              <p:cNvPr id="103" name="Ellipse 102"/>
              <p:cNvSpPr/>
              <p:nvPr/>
            </p:nvSpPr>
            <p:spPr>
              <a:xfrm>
                <a:off x="4949193" y="1800214"/>
                <a:ext cx="2467432" cy="17527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5445553" y="2078847"/>
                <a:ext cx="1649599" cy="11014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VF dans portoir de tubes à essai</a:t>
                </a:r>
                <a:endParaRPr lang="fr-FR" sz="1200" dirty="0"/>
              </a:p>
            </p:txBody>
          </p:sp>
        </p:grpSp>
        <p:cxnSp>
          <p:nvCxnSpPr>
            <p:cNvPr id="95" name="Connecteur droit avec flèche 94"/>
            <p:cNvCxnSpPr/>
            <p:nvPr/>
          </p:nvCxnSpPr>
          <p:spPr>
            <a:xfrm>
              <a:off x="2664505" y="3923854"/>
              <a:ext cx="942597" cy="174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2609360" y="4968547"/>
              <a:ext cx="942597" cy="1746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e 4"/>
            <p:cNvGrpSpPr/>
            <p:nvPr/>
          </p:nvGrpSpPr>
          <p:grpSpPr>
            <a:xfrm>
              <a:off x="1500166" y="4505909"/>
              <a:ext cx="1143008" cy="857257"/>
              <a:chOff x="4938477" y="2186938"/>
              <a:chExt cx="1954544" cy="1336554"/>
            </a:xfrm>
          </p:grpSpPr>
          <p:sp>
            <p:nvSpPr>
              <p:cNvPr id="101" name="Ellipse 100"/>
              <p:cNvSpPr/>
              <p:nvPr/>
            </p:nvSpPr>
            <p:spPr>
              <a:xfrm>
                <a:off x="4938477" y="2186938"/>
                <a:ext cx="1954544" cy="13365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ZoneTexte 101"/>
              <p:cNvSpPr txBox="1"/>
              <p:nvPr/>
            </p:nvSpPr>
            <p:spPr>
              <a:xfrm>
                <a:off x="5262962" y="2356584"/>
                <a:ext cx="1277311" cy="99130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Transport de tous les tubes à l’étuve</a:t>
                </a:r>
                <a:endParaRPr lang="fr-FR" sz="1200" dirty="0"/>
              </a:p>
            </p:txBody>
          </p:sp>
        </p:grpSp>
        <p:grpSp>
          <p:nvGrpSpPr>
            <p:cNvPr id="98" name="Groupe 4"/>
            <p:cNvGrpSpPr/>
            <p:nvPr/>
          </p:nvGrpSpPr>
          <p:grpSpPr>
            <a:xfrm>
              <a:off x="1714480" y="3357562"/>
              <a:ext cx="1000132" cy="1000132"/>
              <a:chOff x="4572000" y="2143116"/>
              <a:chExt cx="2357454" cy="1714512"/>
            </a:xfrm>
          </p:grpSpPr>
          <p:sp>
            <p:nvSpPr>
              <p:cNvPr id="99" name="Ellipse 98"/>
              <p:cNvSpPr/>
              <p:nvPr/>
            </p:nvSpPr>
            <p:spPr>
              <a:xfrm>
                <a:off x="4572000" y="2143116"/>
                <a:ext cx="2357454" cy="1714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4760597" y="2714620"/>
                <a:ext cx="2025982" cy="3633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Sonnerie</a:t>
                </a:r>
                <a:endParaRPr lang="fr-FR" sz="1200" dirty="0"/>
              </a:p>
            </p:txBody>
          </p:sp>
        </p:grpSp>
      </p:grpSp>
      <p:grpSp>
        <p:nvGrpSpPr>
          <p:cNvPr id="114" name="Groupe 75"/>
          <p:cNvGrpSpPr/>
          <p:nvPr/>
        </p:nvGrpSpPr>
        <p:grpSpPr>
          <a:xfrm>
            <a:off x="4286248" y="5143512"/>
            <a:ext cx="322732" cy="560206"/>
            <a:chOff x="7500958" y="3143248"/>
            <a:chExt cx="285752" cy="428628"/>
          </a:xfrm>
        </p:grpSpPr>
        <p:cxnSp>
          <p:nvCxnSpPr>
            <p:cNvPr id="115" name="Connecteur droit 114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e 82"/>
          <p:cNvGrpSpPr/>
          <p:nvPr/>
        </p:nvGrpSpPr>
        <p:grpSpPr>
          <a:xfrm>
            <a:off x="7358082" y="4429132"/>
            <a:ext cx="322732" cy="560206"/>
            <a:chOff x="7500958" y="3143248"/>
            <a:chExt cx="285752" cy="428628"/>
          </a:xfrm>
        </p:grpSpPr>
        <p:cxnSp>
          <p:nvCxnSpPr>
            <p:cNvPr id="118" name="Connecteur droit 117"/>
            <p:cNvCxnSpPr/>
            <p:nvPr/>
          </p:nvCxnSpPr>
          <p:spPr>
            <a:xfrm rot="5400000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16200000" flipV="1">
              <a:off x="7429520" y="3214686"/>
              <a:ext cx="428628" cy="28575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Ellipse 119"/>
          <p:cNvSpPr/>
          <p:nvPr/>
        </p:nvSpPr>
        <p:spPr>
          <a:xfrm>
            <a:off x="3786182" y="4714884"/>
            <a:ext cx="1428759" cy="150019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ZoneTexte 120"/>
          <p:cNvSpPr txBox="1"/>
          <p:nvPr/>
        </p:nvSpPr>
        <p:spPr>
          <a:xfrm>
            <a:off x="4000496" y="4894668"/>
            <a:ext cx="100013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Tubes VF dans un tube à </a:t>
            </a:r>
            <a:r>
              <a:rPr lang="fr-FR" sz="1200" b="1" u="sng" dirty="0" smtClean="0"/>
              <a:t>essai  vide</a:t>
            </a:r>
            <a:r>
              <a:rPr lang="fr-FR" sz="1200" b="1" dirty="0" smtClean="0"/>
              <a:t> dans portoir de tubes à essai</a:t>
            </a:r>
            <a:endParaRPr lang="fr-FR" sz="1200" b="1" dirty="0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Exploitation de l’arbre des causes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5720" y="857232"/>
            <a:ext cx="8643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u="sng" dirty="0" smtClean="0">
                <a:solidFill>
                  <a:schemeClr val="accent2">
                    <a:lumMod val="75000"/>
                  </a:schemeClr>
                </a:solidFill>
              </a:rPr>
              <a:t>Recherche des mesures de prévention en agissant au niveau de chacun des faits de l’arbre = PREVENTION</a:t>
            </a:r>
          </a:p>
          <a:p>
            <a:endParaRPr lang="fr-FR" sz="3200" u="sng" dirty="0" smtClean="0">
              <a:solidFill>
                <a:srgbClr val="002060"/>
              </a:solidFill>
            </a:endParaRPr>
          </a:p>
        </p:txBody>
      </p:sp>
      <p:pic>
        <p:nvPicPr>
          <p:cNvPr id="38" name="Image 37" descr="ADC2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2500306"/>
            <a:ext cx="6429420" cy="40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Exploitation de l’arbre des causes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757230"/>
          </a:xfrm>
        </p:spPr>
        <p:txBody>
          <a:bodyPr/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Choix des mesures de prévention</a:t>
            </a:r>
            <a:endParaRPr lang="fr-FR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928802"/>
            <a:ext cx="85341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>
                <a:solidFill>
                  <a:srgbClr val="002060"/>
                </a:solidFill>
              </a:rPr>
              <a:t>- Conformité à la réglementation</a:t>
            </a:r>
          </a:p>
          <a:p>
            <a:pPr lvl="0"/>
            <a:r>
              <a:rPr lang="fr-FR" sz="2400" dirty="0" smtClean="0">
                <a:solidFill>
                  <a:srgbClr val="002060"/>
                </a:solidFill>
              </a:rPr>
              <a:t>- Coût</a:t>
            </a:r>
          </a:p>
          <a:p>
            <a:pPr lvl="0"/>
            <a:r>
              <a:rPr lang="fr-FR" sz="2400" dirty="0" smtClean="0">
                <a:solidFill>
                  <a:srgbClr val="002060"/>
                </a:solidFill>
              </a:rPr>
              <a:t>- Stabilité de la mesure</a:t>
            </a:r>
          </a:p>
          <a:p>
            <a:pPr lvl="0"/>
            <a:r>
              <a:rPr lang="fr-FR" sz="2400" b="1" u="sng" dirty="0" smtClean="0">
                <a:solidFill>
                  <a:srgbClr val="002060"/>
                </a:solidFill>
              </a:rPr>
              <a:t>- Portée de la mesure </a:t>
            </a:r>
            <a:r>
              <a:rPr lang="fr-FR" sz="2400" dirty="0" smtClean="0">
                <a:solidFill>
                  <a:srgbClr val="002060"/>
                </a:solidFill>
              </a:rPr>
              <a:t>(= capable de résoudre d’autres problèmes de sécurité ou bien répercussions néfastes ailleurs ?)</a:t>
            </a:r>
          </a:p>
          <a:p>
            <a:pPr lvl="0"/>
            <a:r>
              <a:rPr lang="fr-FR" sz="2400" b="1" u="sng" dirty="0" smtClean="0">
                <a:solidFill>
                  <a:srgbClr val="002060"/>
                </a:solidFill>
              </a:rPr>
              <a:t>- Non-déplacement du risque</a:t>
            </a:r>
            <a:endParaRPr lang="fr-FR" sz="2400" dirty="0" smtClean="0">
              <a:solidFill>
                <a:srgbClr val="002060"/>
              </a:solidFill>
            </a:endParaRPr>
          </a:p>
          <a:p>
            <a:r>
              <a:rPr lang="fr-FR" sz="2400" dirty="0" smtClean="0">
                <a:solidFill>
                  <a:srgbClr val="002060"/>
                </a:solidFill>
              </a:rPr>
              <a:t>- Augmentation de la charge de travail des opérateurs concernés ?</a:t>
            </a:r>
          </a:p>
          <a:p>
            <a:pPr lvl="0"/>
            <a:r>
              <a:rPr lang="fr-FR" sz="2400" dirty="0" smtClean="0">
                <a:solidFill>
                  <a:srgbClr val="002060"/>
                </a:solidFill>
              </a:rPr>
              <a:t>- Délai d’application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5" name="Image 4" descr="AST6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86380" y="5072074"/>
            <a:ext cx="2463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CONCLUSION :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</a:rPr>
              <a:t>L’arbre des causes est un outil pédagogique très</a:t>
            </a:r>
          </a:p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</a:rPr>
              <a:t>efficace pour la formation et la sensibilisation à</a:t>
            </a:r>
          </a:p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</a:rPr>
              <a:t>la sécurité.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00594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Exemple : recueil des faits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158" y="1928802"/>
            <a:ext cx="86439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Parce qu’il n’avait pas de portoir sur sa paillasse, l’élève X a posé la cuve de suspension bactérienne sur la paillasse, puis s’est levé pour récupérer un portoir, et a renversé la cuve, d’un geste maladroit. La suspension a été projetée sur ses mains et la paillasse, avec émission d’aérosols. La cuve était non fermée, et remplie en totalité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00594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Fait ultime :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158" y="1928802"/>
            <a:ext cx="86439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Parce qu’il n’avait pas de portoir, l’élève X a posé la cuve de suspension bactérienne sur la paillasse, puis s’est levé pour récupérer un portoir, et a renversé la cuve, d’un geste maladroit. La </a:t>
            </a:r>
            <a:r>
              <a:rPr lang="fr-FR" sz="3200" dirty="0" smtClean="0">
                <a:solidFill>
                  <a:srgbClr val="FF0000"/>
                </a:solidFill>
              </a:rPr>
              <a:t>suspension a été projetée sur ses mains et la paillasse, avec émission d’aérosols</a:t>
            </a:r>
            <a:r>
              <a:rPr lang="fr-FR" sz="3200" dirty="0" smtClean="0"/>
              <a:t>. La cuve était non </a:t>
            </a:r>
            <a:r>
              <a:rPr lang="fr-FR" sz="3200" dirty="0" err="1" smtClean="0"/>
              <a:t>Parafilmée</a:t>
            </a:r>
            <a:r>
              <a:rPr lang="fr-FR" sz="3200" dirty="0" smtClean="0"/>
              <a:t>, et remplie en totalité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00594"/>
          </a:xfrm>
        </p:spPr>
        <p:txBody>
          <a:bodyPr>
            <a:normAutofit/>
          </a:bodyPr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Distinction des faits :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e 4"/>
          <p:cNvGrpSpPr/>
          <p:nvPr/>
        </p:nvGrpSpPr>
        <p:grpSpPr>
          <a:xfrm>
            <a:off x="5643570" y="1857364"/>
            <a:ext cx="1428760" cy="1357322"/>
            <a:chOff x="4572000" y="2143116"/>
            <a:chExt cx="2357454" cy="1714512"/>
          </a:xfrm>
        </p:grpSpPr>
        <p:sp>
          <p:nvSpPr>
            <p:cNvPr id="6" name="Ellipse 5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Cuve renversée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00034" y="3643314"/>
            <a:ext cx="1785950" cy="1428760"/>
            <a:chOff x="4572000" y="2143116"/>
            <a:chExt cx="2357454" cy="1714512"/>
          </a:xfrm>
        </p:grpSpPr>
        <p:sp>
          <p:nvSpPr>
            <p:cNvPr id="9" name="Ellipse 8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854896" y="2486018"/>
              <a:ext cx="1885963" cy="110799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Projections sur mains +</a:t>
              </a:r>
            </a:p>
            <a:p>
              <a:pPr algn="ctr"/>
              <a:r>
                <a:rPr lang="fr-FR" dirty="0" smtClean="0"/>
                <a:t>aérosols</a:t>
              </a:r>
              <a:endParaRPr lang="fr-FR" dirty="0"/>
            </a:p>
          </p:txBody>
        </p:sp>
      </p:grpSp>
      <p:grpSp>
        <p:nvGrpSpPr>
          <p:cNvPr id="8" name="Groupe 17"/>
          <p:cNvGrpSpPr/>
          <p:nvPr/>
        </p:nvGrpSpPr>
        <p:grpSpPr>
          <a:xfrm>
            <a:off x="3857620" y="2214554"/>
            <a:ext cx="1428760" cy="1357322"/>
            <a:chOff x="4572000" y="2143116"/>
            <a:chExt cx="2357454" cy="1714512"/>
          </a:xfrm>
        </p:grpSpPr>
        <p:sp>
          <p:nvSpPr>
            <p:cNvPr id="19" name="Ellipse 18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Geste maladroit</a:t>
              </a:r>
              <a:endParaRPr lang="fr-FR" dirty="0"/>
            </a:p>
          </p:txBody>
        </p:sp>
      </p:grpSp>
      <p:grpSp>
        <p:nvGrpSpPr>
          <p:cNvPr id="11" name="Groupe 20"/>
          <p:cNvGrpSpPr/>
          <p:nvPr/>
        </p:nvGrpSpPr>
        <p:grpSpPr>
          <a:xfrm>
            <a:off x="7358082" y="2214554"/>
            <a:ext cx="1428760" cy="1357322"/>
            <a:chOff x="4572000" y="2143116"/>
            <a:chExt cx="2357454" cy="1714512"/>
          </a:xfrm>
        </p:grpSpPr>
        <p:sp>
          <p:nvSpPr>
            <p:cNvPr id="22" name="Ellipse 21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Elève se lève</a:t>
              </a:r>
              <a:endParaRPr lang="fr-FR" dirty="0"/>
            </a:p>
          </p:txBody>
        </p:sp>
      </p:grpSp>
      <p:grpSp>
        <p:nvGrpSpPr>
          <p:cNvPr id="12" name="Groupe 23"/>
          <p:cNvGrpSpPr/>
          <p:nvPr/>
        </p:nvGrpSpPr>
        <p:grpSpPr>
          <a:xfrm>
            <a:off x="1643042" y="2143116"/>
            <a:ext cx="1428760" cy="1357322"/>
            <a:chOff x="4572000" y="2143116"/>
            <a:chExt cx="2357454" cy="1714512"/>
          </a:xfrm>
        </p:grpSpPr>
        <p:sp>
          <p:nvSpPr>
            <p:cNvPr id="25" name="Ellipse 24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Pas de portoir</a:t>
              </a:r>
              <a:endParaRPr lang="fr-FR" dirty="0"/>
            </a:p>
          </p:txBody>
        </p:sp>
      </p:grpSp>
      <p:grpSp>
        <p:nvGrpSpPr>
          <p:cNvPr id="13" name="Groupe 26"/>
          <p:cNvGrpSpPr/>
          <p:nvPr/>
        </p:nvGrpSpPr>
        <p:grpSpPr>
          <a:xfrm>
            <a:off x="4929190" y="4143380"/>
            <a:ext cx="1587026" cy="1517868"/>
            <a:chOff x="4572000" y="2143116"/>
            <a:chExt cx="2357454" cy="1714512"/>
          </a:xfrm>
        </p:grpSpPr>
        <p:sp>
          <p:nvSpPr>
            <p:cNvPr id="28" name="Ellipse 27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867562" y="2486018"/>
              <a:ext cx="1847963" cy="10462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Cuve posée sur la paillasse</a:t>
              </a:r>
              <a:endParaRPr lang="fr-FR" dirty="0"/>
            </a:p>
          </p:txBody>
        </p:sp>
      </p:grpSp>
      <p:grpSp>
        <p:nvGrpSpPr>
          <p:cNvPr id="14" name="Groupe 30"/>
          <p:cNvGrpSpPr/>
          <p:nvPr/>
        </p:nvGrpSpPr>
        <p:grpSpPr>
          <a:xfrm>
            <a:off x="2928926" y="4357694"/>
            <a:ext cx="1428760" cy="1357322"/>
            <a:chOff x="4572000" y="2143116"/>
            <a:chExt cx="2357454" cy="1714512"/>
          </a:xfrm>
        </p:grpSpPr>
        <p:sp>
          <p:nvSpPr>
            <p:cNvPr id="32" name="Ellipse 31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Cuve pleine</a:t>
              </a:r>
              <a:endParaRPr lang="fr-FR" dirty="0"/>
            </a:p>
          </p:txBody>
        </p:sp>
      </p:grpSp>
      <p:grpSp>
        <p:nvGrpSpPr>
          <p:cNvPr id="15" name="Groupe 33"/>
          <p:cNvGrpSpPr/>
          <p:nvPr/>
        </p:nvGrpSpPr>
        <p:grpSpPr>
          <a:xfrm>
            <a:off x="6786578" y="4214818"/>
            <a:ext cx="1428760" cy="1357322"/>
            <a:chOff x="4572000" y="2143116"/>
            <a:chExt cx="2357454" cy="1714512"/>
          </a:xfrm>
        </p:grpSpPr>
        <p:sp>
          <p:nvSpPr>
            <p:cNvPr id="35" name="Ellipse 34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Cuve non fermée</a:t>
              </a:r>
              <a:endParaRPr lang="fr-FR" dirty="0"/>
            </a:p>
          </p:txBody>
        </p:sp>
      </p:grp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Construction de l’arbre des causes 2</a:t>
            </a:r>
          </a:p>
        </p:txBody>
      </p:sp>
      <p:grpSp>
        <p:nvGrpSpPr>
          <p:cNvPr id="3" name="Groupe 4"/>
          <p:cNvGrpSpPr/>
          <p:nvPr/>
        </p:nvGrpSpPr>
        <p:grpSpPr>
          <a:xfrm>
            <a:off x="7143768" y="2857496"/>
            <a:ext cx="1785950" cy="1428760"/>
            <a:chOff x="4572000" y="2143116"/>
            <a:chExt cx="2357454" cy="1714512"/>
          </a:xfrm>
        </p:grpSpPr>
        <p:sp>
          <p:nvSpPr>
            <p:cNvPr id="9" name="Ellipse 8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854896" y="2486018"/>
              <a:ext cx="1885963" cy="110799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Projections sur mains +</a:t>
              </a:r>
            </a:p>
            <a:p>
              <a:pPr algn="ctr"/>
              <a:r>
                <a:rPr lang="fr-FR" dirty="0" smtClean="0"/>
                <a:t>aérosols</a:t>
              </a:r>
              <a:endParaRPr lang="fr-FR" dirty="0"/>
            </a:p>
          </p:txBody>
        </p:sp>
      </p:grpSp>
      <p:cxnSp>
        <p:nvCxnSpPr>
          <p:cNvPr id="11" name="Connecteur droit avec flèche 10"/>
          <p:cNvCxnSpPr/>
          <p:nvPr/>
        </p:nvCxnSpPr>
        <p:spPr>
          <a:xfrm>
            <a:off x="6786578" y="3571876"/>
            <a:ext cx="642942" cy="158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6200000" flipH="1">
            <a:off x="7179487" y="2250273"/>
            <a:ext cx="642942" cy="571504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51" idx="0"/>
          </p:cNvCxnSpPr>
          <p:nvPr/>
        </p:nvCxnSpPr>
        <p:spPr>
          <a:xfrm rot="5400000" flipH="1" flipV="1">
            <a:off x="7072330" y="4143380"/>
            <a:ext cx="571504" cy="571504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43"/>
          <p:cNvGrpSpPr/>
          <p:nvPr/>
        </p:nvGrpSpPr>
        <p:grpSpPr>
          <a:xfrm>
            <a:off x="5286380" y="2928934"/>
            <a:ext cx="1428760" cy="1357322"/>
            <a:chOff x="4572000" y="2143116"/>
            <a:chExt cx="2357454" cy="1714512"/>
          </a:xfrm>
        </p:grpSpPr>
        <p:sp>
          <p:nvSpPr>
            <p:cNvPr id="45" name="Ellipse 44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Cuve renversée</a:t>
              </a:r>
              <a:endParaRPr lang="fr-FR" dirty="0"/>
            </a:p>
          </p:txBody>
        </p:sp>
      </p:grpSp>
      <p:grpSp>
        <p:nvGrpSpPr>
          <p:cNvPr id="5" name="Groupe 46"/>
          <p:cNvGrpSpPr/>
          <p:nvPr/>
        </p:nvGrpSpPr>
        <p:grpSpPr>
          <a:xfrm>
            <a:off x="5643570" y="1357298"/>
            <a:ext cx="1428760" cy="1357322"/>
            <a:chOff x="4572000" y="2143116"/>
            <a:chExt cx="2357454" cy="1714512"/>
          </a:xfrm>
        </p:grpSpPr>
        <p:sp>
          <p:nvSpPr>
            <p:cNvPr id="48" name="Ellipse 47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Cuve pleine</a:t>
              </a:r>
              <a:endParaRPr lang="fr-FR" dirty="0"/>
            </a:p>
          </p:txBody>
        </p:sp>
      </p:grpSp>
      <p:grpSp>
        <p:nvGrpSpPr>
          <p:cNvPr id="6" name="Groupe 49"/>
          <p:cNvGrpSpPr/>
          <p:nvPr/>
        </p:nvGrpSpPr>
        <p:grpSpPr>
          <a:xfrm>
            <a:off x="6357950" y="4714884"/>
            <a:ext cx="1428760" cy="1357322"/>
            <a:chOff x="4572000" y="2143116"/>
            <a:chExt cx="2357454" cy="1714512"/>
          </a:xfrm>
        </p:grpSpPr>
        <p:sp>
          <p:nvSpPr>
            <p:cNvPr id="51" name="Ellipse 50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Cuve non fermée</a:t>
              </a:r>
              <a:endParaRPr lang="fr-FR" dirty="0"/>
            </a:p>
          </p:txBody>
        </p:sp>
      </p:grpSp>
      <p:grpSp>
        <p:nvGrpSpPr>
          <p:cNvPr id="7" name="Groupe 17"/>
          <p:cNvGrpSpPr/>
          <p:nvPr/>
        </p:nvGrpSpPr>
        <p:grpSpPr>
          <a:xfrm>
            <a:off x="3286116" y="2928934"/>
            <a:ext cx="1428760" cy="1357322"/>
            <a:chOff x="4572000" y="2143116"/>
            <a:chExt cx="2357454" cy="1714512"/>
          </a:xfrm>
        </p:grpSpPr>
        <p:sp>
          <p:nvSpPr>
            <p:cNvPr id="55" name="Ellipse 54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Geste maladroit</a:t>
              </a:r>
              <a:endParaRPr lang="fr-FR" dirty="0"/>
            </a:p>
          </p:txBody>
        </p:sp>
      </p:grpSp>
      <p:grpSp>
        <p:nvGrpSpPr>
          <p:cNvPr id="8" name="Groupe 20"/>
          <p:cNvGrpSpPr/>
          <p:nvPr/>
        </p:nvGrpSpPr>
        <p:grpSpPr>
          <a:xfrm>
            <a:off x="1571604" y="3000372"/>
            <a:ext cx="1428760" cy="1357322"/>
            <a:chOff x="4572000" y="2143116"/>
            <a:chExt cx="2357454" cy="1714512"/>
          </a:xfrm>
        </p:grpSpPr>
        <p:sp>
          <p:nvSpPr>
            <p:cNvPr id="58" name="Ellipse 57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Elève se lève</a:t>
              </a:r>
              <a:endParaRPr lang="fr-FR" dirty="0"/>
            </a:p>
          </p:txBody>
        </p:sp>
      </p:grpSp>
      <p:grpSp>
        <p:nvGrpSpPr>
          <p:cNvPr id="12" name="Groupe 23"/>
          <p:cNvGrpSpPr/>
          <p:nvPr/>
        </p:nvGrpSpPr>
        <p:grpSpPr>
          <a:xfrm>
            <a:off x="0" y="3000372"/>
            <a:ext cx="1428760" cy="1357322"/>
            <a:chOff x="4572000" y="2143116"/>
            <a:chExt cx="2357454" cy="1714512"/>
          </a:xfrm>
        </p:grpSpPr>
        <p:sp>
          <p:nvSpPr>
            <p:cNvPr id="61" name="Ellipse 60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760597" y="2486018"/>
              <a:ext cx="2025982" cy="8164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Pas de portoir</a:t>
              </a:r>
              <a:endParaRPr lang="fr-FR" dirty="0"/>
            </a:p>
          </p:txBody>
        </p:sp>
      </p:grpSp>
      <p:cxnSp>
        <p:nvCxnSpPr>
          <p:cNvPr id="63" name="Connecteur droit avec flèche 62"/>
          <p:cNvCxnSpPr/>
          <p:nvPr/>
        </p:nvCxnSpPr>
        <p:spPr>
          <a:xfrm>
            <a:off x="4643438" y="3571876"/>
            <a:ext cx="642942" cy="158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2857488" y="3643314"/>
            <a:ext cx="642942" cy="158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1285852" y="3571876"/>
            <a:ext cx="642942" cy="158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928662" y="4357694"/>
            <a:ext cx="2571768" cy="928694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endCxn id="45" idx="4"/>
          </p:cNvCxnSpPr>
          <p:nvPr/>
        </p:nvCxnSpPr>
        <p:spPr>
          <a:xfrm flipV="1">
            <a:off x="5072066" y="4286256"/>
            <a:ext cx="928694" cy="78581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23"/>
          <p:cNvGrpSpPr/>
          <p:nvPr/>
        </p:nvGrpSpPr>
        <p:grpSpPr>
          <a:xfrm>
            <a:off x="3571868" y="4572008"/>
            <a:ext cx="1428760" cy="1357322"/>
            <a:chOff x="4572000" y="2143116"/>
            <a:chExt cx="2357454" cy="1714512"/>
          </a:xfrm>
        </p:grpSpPr>
        <p:sp>
          <p:nvSpPr>
            <p:cNvPr id="74" name="Ellipse 73"/>
            <p:cNvSpPr/>
            <p:nvPr/>
          </p:nvSpPr>
          <p:spPr>
            <a:xfrm>
              <a:off x="4572000" y="2143116"/>
              <a:ext cx="235745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4760597" y="2486018"/>
              <a:ext cx="2025982" cy="116631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Cuve posée sur paillasse</a:t>
              </a:r>
              <a:endParaRPr lang="fr-FR" dirty="0"/>
            </a:p>
          </p:txBody>
        </p:sp>
      </p:grp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63876"/>
            <a:ext cx="8229600" cy="2797172"/>
          </a:xfrm>
        </p:spPr>
        <p:txBody>
          <a:bodyPr>
            <a:normAutofit/>
          </a:bodyPr>
          <a:lstStyle/>
          <a:p>
            <a:r>
              <a:rPr lang="fr-FR" sz="5400" b="1" u="sng" dirty="0" smtClean="0">
                <a:solidFill>
                  <a:schemeClr val="accent2">
                    <a:lumMod val="75000"/>
                  </a:schemeClr>
                </a:solidFill>
              </a:rPr>
              <a:t>Discussion à partir d’arbres des causes proposés par les collègues.</a:t>
            </a:r>
            <a:endParaRPr lang="fr-FR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678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L’ARBRE DES CAUSES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002060"/>
                </a:solidFill>
              </a:rPr>
              <a:t>But</a:t>
            </a:r>
            <a:r>
              <a:rPr lang="fr-FR" dirty="0" smtClean="0">
                <a:solidFill>
                  <a:srgbClr val="002060"/>
                </a:solidFill>
              </a:rPr>
              <a:t> : </a:t>
            </a:r>
          </a:p>
          <a:p>
            <a:pPr>
              <a:buNone/>
            </a:pPr>
            <a:r>
              <a:rPr lang="fr-FR" dirty="0" smtClean="0">
                <a:solidFill>
                  <a:srgbClr val="002060"/>
                </a:solidFill>
              </a:rPr>
              <a:t>Ce n’est pas la réparation due aux accidentés, ni la punition des coupables, mais </a:t>
            </a:r>
            <a:r>
              <a:rPr lang="fr-FR" b="1" u="sng" dirty="0" smtClean="0">
                <a:solidFill>
                  <a:srgbClr val="002060"/>
                </a:solidFill>
              </a:rPr>
              <a:t>la prévention des accidents.</a:t>
            </a:r>
          </a:p>
          <a:p>
            <a:pPr>
              <a:buNone/>
            </a:pPr>
            <a:endParaRPr lang="fr-FR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3600" b="1" u="sng" dirty="0" smtClean="0">
                <a:solidFill>
                  <a:srgbClr val="002060"/>
                </a:solidFill>
              </a:rPr>
              <a:t>Son exploitation met en évidence la </a:t>
            </a:r>
            <a:r>
              <a:rPr lang="fr-FR" sz="3600" b="1" u="sng" dirty="0" err="1" smtClean="0">
                <a:solidFill>
                  <a:srgbClr val="002060"/>
                </a:solidFill>
              </a:rPr>
              <a:t>multicausalité</a:t>
            </a:r>
            <a:r>
              <a:rPr lang="fr-FR" sz="3600" b="1" u="sng" dirty="0" smtClean="0">
                <a:solidFill>
                  <a:srgbClr val="002060"/>
                </a:solidFill>
              </a:rPr>
              <a:t> des facteurs d’accidents.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Préparation de l’arbre des 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643338"/>
          </a:xfrm>
        </p:spPr>
        <p:txBody>
          <a:bodyPr>
            <a:normAutofit fontScale="32500" lnSpcReduction="20000"/>
          </a:bodyPr>
          <a:lstStyle/>
          <a:p>
            <a:r>
              <a:rPr lang="fr-FR" sz="10000" u="sng" dirty="0" smtClean="0">
                <a:solidFill>
                  <a:schemeClr val="accent2">
                    <a:lumMod val="75000"/>
                  </a:schemeClr>
                </a:solidFill>
              </a:rPr>
              <a:t>1- Le </a:t>
            </a:r>
            <a:r>
              <a:rPr lang="fr-FR" sz="10000" u="sng" dirty="0">
                <a:solidFill>
                  <a:schemeClr val="accent2">
                    <a:lumMod val="75000"/>
                  </a:schemeClr>
                </a:solidFill>
              </a:rPr>
              <a:t>recueil des </a:t>
            </a:r>
            <a:r>
              <a:rPr lang="fr-FR" sz="10000" u="sng" dirty="0" smtClean="0">
                <a:solidFill>
                  <a:schemeClr val="accent2">
                    <a:lumMod val="75000"/>
                  </a:schemeClr>
                </a:solidFill>
              </a:rPr>
              <a:t>faits :</a:t>
            </a:r>
            <a:endParaRPr lang="fr-FR" sz="10000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fr-FR" sz="10000" dirty="0">
                <a:solidFill>
                  <a:srgbClr val="002060"/>
                </a:solidFill>
              </a:rPr>
              <a:t>Un fait est une </a:t>
            </a:r>
            <a:r>
              <a:rPr lang="fr-FR" sz="10000" b="1" dirty="0">
                <a:solidFill>
                  <a:srgbClr val="002060"/>
                </a:solidFill>
              </a:rPr>
              <a:t>information </a:t>
            </a:r>
          </a:p>
          <a:p>
            <a:pPr lvl="1">
              <a:buFontTx/>
              <a:buChar char="-"/>
            </a:pPr>
            <a:r>
              <a:rPr lang="fr-FR" sz="10000" dirty="0">
                <a:solidFill>
                  <a:srgbClr val="002060"/>
                </a:solidFill>
              </a:rPr>
              <a:t>non contestable, </a:t>
            </a:r>
          </a:p>
          <a:p>
            <a:pPr lvl="1">
              <a:buFontTx/>
              <a:buChar char="-"/>
            </a:pPr>
            <a:r>
              <a:rPr lang="fr-FR" sz="10000" dirty="0">
                <a:solidFill>
                  <a:srgbClr val="002060"/>
                </a:solidFill>
              </a:rPr>
              <a:t>concrète, </a:t>
            </a:r>
          </a:p>
          <a:p>
            <a:pPr lvl="1">
              <a:buFontTx/>
              <a:buChar char="-"/>
            </a:pPr>
            <a:r>
              <a:rPr lang="fr-FR" sz="10000" dirty="0">
                <a:solidFill>
                  <a:srgbClr val="002060"/>
                </a:solidFill>
              </a:rPr>
              <a:t>c</a:t>
            </a:r>
            <a:r>
              <a:rPr lang="fr-FR" sz="10000" dirty="0" smtClean="0">
                <a:solidFill>
                  <a:srgbClr val="002060"/>
                </a:solidFill>
              </a:rPr>
              <a:t>oncise</a:t>
            </a:r>
            <a:r>
              <a:rPr lang="fr-FR" sz="100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None/>
            </a:pPr>
            <a:endParaRPr lang="fr-FR" sz="100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fr-FR" sz="10000" dirty="0" smtClean="0">
                <a:solidFill>
                  <a:srgbClr val="002060"/>
                </a:solidFill>
              </a:rPr>
              <a:t>Un fait </a:t>
            </a:r>
            <a:r>
              <a:rPr lang="fr-FR" sz="10000" b="1" dirty="0" smtClean="0">
                <a:solidFill>
                  <a:srgbClr val="002060"/>
                </a:solidFill>
              </a:rPr>
              <a:t>n’est pas un jugement</a:t>
            </a:r>
            <a:r>
              <a:rPr lang="fr-FR" sz="10000" dirty="0" smtClean="0">
                <a:solidFill>
                  <a:srgbClr val="002060"/>
                </a:solidFill>
              </a:rPr>
              <a:t>.</a:t>
            </a:r>
            <a:endParaRPr lang="fr-FR" sz="10000" dirty="0">
              <a:solidFill>
                <a:srgbClr val="00206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Préparation de l’arbre des 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>
            <a:normAutofit/>
          </a:bodyPr>
          <a:lstStyle/>
          <a:p>
            <a:r>
              <a:rPr lang="fr-FR" sz="4200" u="sng" dirty="0" smtClean="0">
                <a:solidFill>
                  <a:schemeClr val="accent2">
                    <a:lumMod val="75000"/>
                  </a:schemeClr>
                </a:solidFill>
              </a:rPr>
              <a:t>2- Examen de la situation de travail</a:t>
            </a:r>
            <a:endParaRPr lang="fr-FR" sz="4200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Image 3" descr="ADC9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42" y="2500306"/>
            <a:ext cx="57531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Préparation de l’arbre des causes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FR" sz="5700" u="sng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fr-FR" sz="5700" u="sng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fr-FR" sz="5700" u="sng" dirty="0">
                <a:solidFill>
                  <a:schemeClr val="accent2">
                    <a:lumMod val="75000"/>
                  </a:schemeClr>
                </a:solidFill>
              </a:rPr>
              <a:t>Identifier les causes les plus profondes</a:t>
            </a:r>
          </a:p>
          <a:p>
            <a:endParaRPr lang="fr-FR" u="sng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pic>
        <p:nvPicPr>
          <p:cNvPr id="5" name="Image 4" descr="ADC8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2428868"/>
            <a:ext cx="57594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Préparation de l’arbre des causes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 lvl="0"/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4- Qui recueille </a:t>
            </a:r>
            <a:r>
              <a:rPr lang="fr-FR" sz="4000" u="sng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es faits ?</a:t>
            </a:r>
            <a:endParaRPr lang="fr-FR" sz="4000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u="sng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pic>
        <p:nvPicPr>
          <p:cNvPr id="6" name="Image 5" descr="ADC7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8926" y="2500306"/>
            <a:ext cx="3521093" cy="271940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00100" y="5357826"/>
            <a:ext cx="6858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002060"/>
                </a:solidFill>
              </a:rPr>
              <a:t>Un groupe de travail aux compétences très variées.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 smtClean="0">
                <a:solidFill>
                  <a:schemeClr val="accent2">
                    <a:lumMod val="75000"/>
                  </a:schemeClr>
                </a:solidFill>
              </a:rPr>
              <a:t>Préparation de l’arbre des causes</a:t>
            </a:r>
            <a:endParaRPr 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 lvl="0"/>
            <a:r>
              <a:rPr lang="fr-FR" sz="4000" u="sng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fr-FR" sz="4000" u="sng" dirty="0" smtClean="0">
                <a:solidFill>
                  <a:schemeClr val="accent2">
                    <a:lumMod val="75000"/>
                  </a:schemeClr>
                </a:solidFill>
              </a:rPr>
              <a:t>- Quand ? Où ?</a:t>
            </a:r>
            <a:endParaRPr lang="fr-FR" sz="4000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u="sng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57224" y="2643182"/>
            <a:ext cx="7000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500" dirty="0" smtClean="0">
                <a:solidFill>
                  <a:srgbClr val="002060"/>
                </a:solidFill>
              </a:rPr>
              <a:t>Le plus tôt possible après l’accident.</a:t>
            </a:r>
          </a:p>
          <a:p>
            <a:pPr>
              <a:buFontTx/>
              <a:buChar char="-"/>
            </a:pPr>
            <a:r>
              <a:rPr lang="fr-FR" sz="2500" dirty="0" smtClean="0">
                <a:solidFill>
                  <a:srgbClr val="002060"/>
                </a:solidFill>
              </a:rPr>
              <a:t>Sur le lieu même de l’accident</a:t>
            </a:r>
            <a:r>
              <a:rPr lang="fr-FR" sz="2500" dirty="0" smtClean="0">
                <a:solidFill>
                  <a:srgbClr val="C00000"/>
                </a:solidFill>
              </a:rPr>
              <a:t>.</a:t>
            </a:r>
            <a:endParaRPr lang="fr-FR" sz="2500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FF46-5F7C-4E36-89FF-889DE26F2F5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1687</Words>
  <Application>Microsoft Macintosh PowerPoint</Application>
  <PresentationFormat>Présentation à l'écran (4:3)</PresentationFormat>
  <Paragraphs>302</Paragraphs>
  <Slides>29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L’ARBRE DES CAUSES : analyse a posteriori des risques</vt:lpstr>
      <vt:lpstr>Les 3 méthodes pour analyser les risques</vt:lpstr>
      <vt:lpstr>Présentation PowerPoint</vt:lpstr>
      <vt:lpstr>L’ARBRE DES CAUSES</vt:lpstr>
      <vt:lpstr>Préparation de l’arbre des causes</vt:lpstr>
      <vt:lpstr>Préparation de l’arbre des causes</vt:lpstr>
      <vt:lpstr>Préparation de l’arbre des causes</vt:lpstr>
      <vt:lpstr>Préparation de l’arbre des causes</vt:lpstr>
      <vt:lpstr>Préparation de l’arbre des causes</vt:lpstr>
      <vt:lpstr>Construction de l’arbre des causes</vt:lpstr>
      <vt:lpstr>Construction de l’arbre des causes</vt:lpstr>
      <vt:lpstr>Construction de l’arbre des causes</vt:lpstr>
      <vt:lpstr>Construction de l’arbre des causes</vt:lpstr>
      <vt:lpstr>Construction de l’arbre des causes</vt:lpstr>
      <vt:lpstr>Construction de l’arbre des causes 1</vt:lpstr>
      <vt:lpstr>Construction de l’arbre des causes</vt:lpstr>
      <vt:lpstr>Construction de l’arbre des causes</vt:lpstr>
      <vt:lpstr>Exploitation de l’arbre des causes</vt:lpstr>
      <vt:lpstr>Exploitation de l’arbre des causes</vt:lpstr>
      <vt:lpstr>Exploitation de l’arbre des causes</vt:lpstr>
      <vt:lpstr>Exploitation de l’arbre des causes</vt:lpstr>
      <vt:lpstr>Exploitation de l’arbre des causes</vt:lpstr>
      <vt:lpstr>Exploitation de l’arbre des causes</vt:lpstr>
      <vt:lpstr>CONCLUSION :</vt:lpstr>
      <vt:lpstr>Construction de l’arbre des causes 2</vt:lpstr>
      <vt:lpstr>Construction de l’arbre des causes 2</vt:lpstr>
      <vt:lpstr>Construction de l’arbre des causes 2</vt:lpstr>
      <vt:lpstr>Construction de l’arbre des causes 2</vt:lpstr>
      <vt:lpstr>Discussion à partir d’arbres des causes proposés par les collègues.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L’ARBRE DES CAUSES</dc:title>
  <dc:creator>Mamounette</dc:creator>
  <cp:lastModifiedBy>MARC GENSSE</cp:lastModifiedBy>
  <cp:revision>74</cp:revision>
  <dcterms:created xsi:type="dcterms:W3CDTF">2010-01-08T17:45:32Z</dcterms:created>
  <dcterms:modified xsi:type="dcterms:W3CDTF">2015-03-12T19:11:10Z</dcterms:modified>
</cp:coreProperties>
</file>