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7"/>
  </p:notesMasterIdLst>
  <p:handoutMasterIdLst>
    <p:handoutMasterId r:id="rId38"/>
  </p:handoutMasterIdLst>
  <p:sldIdLst>
    <p:sldId id="256" r:id="rId2"/>
    <p:sldId id="384" r:id="rId3"/>
    <p:sldId id="400" r:id="rId4"/>
    <p:sldId id="385" r:id="rId5"/>
    <p:sldId id="386" r:id="rId6"/>
    <p:sldId id="387" r:id="rId7"/>
    <p:sldId id="358" r:id="rId8"/>
    <p:sldId id="394" r:id="rId9"/>
    <p:sldId id="258" r:id="rId10"/>
    <p:sldId id="259" r:id="rId11"/>
    <p:sldId id="401" r:id="rId12"/>
    <p:sldId id="402" r:id="rId13"/>
    <p:sldId id="403" r:id="rId14"/>
    <p:sldId id="404" r:id="rId15"/>
    <p:sldId id="395" r:id="rId16"/>
    <p:sldId id="376" r:id="rId17"/>
    <p:sldId id="396" r:id="rId18"/>
    <p:sldId id="388" r:id="rId19"/>
    <p:sldId id="357" r:id="rId20"/>
    <p:sldId id="265" r:id="rId21"/>
    <p:sldId id="392" r:id="rId22"/>
    <p:sldId id="399" r:id="rId23"/>
    <p:sldId id="390" r:id="rId24"/>
    <p:sldId id="267" r:id="rId25"/>
    <p:sldId id="378" r:id="rId26"/>
    <p:sldId id="340" r:id="rId27"/>
    <p:sldId id="380" r:id="rId28"/>
    <p:sldId id="268" r:id="rId29"/>
    <p:sldId id="393" r:id="rId30"/>
    <p:sldId id="391" r:id="rId31"/>
    <p:sldId id="284" r:id="rId32"/>
    <p:sldId id="273" r:id="rId33"/>
    <p:sldId id="383" r:id="rId34"/>
    <p:sldId id="287" r:id="rId35"/>
    <p:sldId id="278" r:id="rId36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80"/>
    <a:srgbClr val="FF6600"/>
    <a:srgbClr val="FF9933"/>
    <a:srgbClr val="FFCCCC"/>
    <a:srgbClr val="FFCCFF"/>
    <a:srgbClr val="FFFF00"/>
    <a:srgbClr val="003399"/>
    <a:srgbClr val="0000CC"/>
    <a:srgbClr val="FFCC9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59" autoAdjust="0"/>
    <p:restoredTop sz="89545" autoAdjust="0"/>
  </p:normalViewPr>
  <p:slideViewPr>
    <p:cSldViewPr>
      <p:cViewPr varScale="1">
        <p:scale>
          <a:sx n="140" d="100"/>
          <a:sy n="140" d="100"/>
        </p:scale>
        <p:origin x="-728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872"/>
    </p:cViewPr>
  </p:sorterViewPr>
  <p:notesViewPr>
    <p:cSldViewPr>
      <p:cViewPr varScale="1">
        <p:scale>
          <a:sx n="93" d="100"/>
          <a:sy n="93" d="100"/>
        </p:scale>
        <p:origin x="-1788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notesMaster" Target="notesMasters/notesMaster1.xml"/><Relationship Id="rId38" Type="http://schemas.openxmlformats.org/officeDocument/2006/relationships/handoutMaster" Target="handoutMasters/handoutMaster1.xml"/><Relationship Id="rId39" Type="http://schemas.openxmlformats.org/officeDocument/2006/relationships/printerSettings" Target="printerSettings/printerSettings1.bin"/><Relationship Id="rId40" Type="http://schemas.openxmlformats.org/officeDocument/2006/relationships/presProps" Target="presProps.xml"/><Relationship Id="rId41" Type="http://schemas.openxmlformats.org/officeDocument/2006/relationships/viewProps" Target="viewProps.xml"/><Relationship Id="rId42" Type="http://schemas.openxmlformats.org/officeDocument/2006/relationships/theme" Target="theme/theme1.xml"/><Relationship Id="rId43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5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#3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#4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#6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E111047-4D4C-47E6-8979-89425B4DA98C}" type="doc">
      <dgm:prSet loTypeId="urn:microsoft.com/office/officeart/2005/8/layout/vList5" loCatId="list" qsTypeId="urn:microsoft.com/office/officeart/2005/8/quickstyle/simple1#5" qsCatId="simple" csTypeId="urn:microsoft.com/office/officeart/2005/8/colors/accent1_2#5" csCatId="accent1" phldr="1"/>
      <dgm:spPr/>
      <dgm:t>
        <a:bodyPr/>
        <a:lstStyle/>
        <a:p>
          <a:endParaRPr lang="fr-FR"/>
        </a:p>
      </dgm:t>
    </dgm:pt>
    <dgm:pt modelId="{3BFB393B-23E5-42A2-A72B-1BF0C64FDA5D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algn="l" rtl="0"/>
          <a:r>
            <a:rPr lang="fr-FR" sz="3200" dirty="0" smtClean="0">
              <a:solidFill>
                <a:schemeClr val="tx1"/>
              </a:solidFill>
            </a:rPr>
            <a:t>Selon le norme ISO 14121 : le risque est la combinaison de la probabilité et de la gravité du </a:t>
          </a:r>
          <a:r>
            <a:rPr lang="fr-FR" sz="3200" dirty="0" smtClean="0">
              <a:solidFill>
                <a:srgbClr val="FF0000"/>
              </a:solidFill>
            </a:rPr>
            <a:t>dommage</a:t>
          </a:r>
          <a:r>
            <a:rPr lang="fr-FR" sz="3200" dirty="0" smtClean="0">
              <a:solidFill>
                <a:schemeClr val="tx1"/>
              </a:solidFill>
            </a:rPr>
            <a:t>.</a:t>
          </a:r>
          <a:endParaRPr lang="fr-FR" sz="3200" dirty="0">
            <a:solidFill>
              <a:schemeClr val="tx1"/>
            </a:solidFill>
          </a:endParaRPr>
        </a:p>
      </dgm:t>
    </dgm:pt>
    <dgm:pt modelId="{1F841A8F-0481-424E-97CF-AAD5A17CB889}" type="parTrans" cxnId="{FEDACB4B-7F27-4428-B00D-45352CABBBD3}">
      <dgm:prSet/>
      <dgm:spPr/>
      <dgm:t>
        <a:bodyPr/>
        <a:lstStyle/>
        <a:p>
          <a:endParaRPr lang="fr-FR"/>
        </a:p>
      </dgm:t>
    </dgm:pt>
    <dgm:pt modelId="{CF59CA64-CB41-4ED8-88CF-6344264DAA3D}" type="sibTrans" cxnId="{FEDACB4B-7F27-4428-B00D-45352CABBBD3}">
      <dgm:prSet/>
      <dgm:spPr/>
      <dgm:t>
        <a:bodyPr/>
        <a:lstStyle/>
        <a:p>
          <a:endParaRPr lang="fr-FR"/>
        </a:p>
      </dgm:t>
    </dgm:pt>
    <dgm:pt modelId="{281038B5-99E8-4C49-87E3-78049879DB96}">
      <dgm:prSet custT="1"/>
      <dgm:spPr>
        <a:solidFill>
          <a:schemeClr val="accent1"/>
        </a:solidFill>
      </dgm:spPr>
      <dgm:t>
        <a:bodyPr/>
        <a:lstStyle/>
        <a:p>
          <a:pPr algn="ctr" rtl="0"/>
          <a:r>
            <a:rPr lang="fr-FR" sz="4000" dirty="0" smtClean="0">
              <a:solidFill>
                <a:schemeClr val="bg1"/>
              </a:solidFill>
            </a:rPr>
            <a:t>Définition </a:t>
          </a:r>
          <a:endParaRPr lang="fr-FR" sz="2000" dirty="0">
            <a:solidFill>
              <a:schemeClr val="bg1"/>
            </a:solidFill>
          </a:endParaRPr>
        </a:p>
      </dgm:t>
    </dgm:pt>
    <dgm:pt modelId="{96173704-0E22-4860-A6D3-80041A4A1754}" type="sibTrans" cxnId="{AAE0FE2B-AD07-4C6E-B920-A1B089CD344B}">
      <dgm:prSet/>
      <dgm:spPr/>
      <dgm:t>
        <a:bodyPr/>
        <a:lstStyle/>
        <a:p>
          <a:endParaRPr lang="fr-FR"/>
        </a:p>
      </dgm:t>
    </dgm:pt>
    <dgm:pt modelId="{25DEFCAD-9D59-4ACA-9FE9-1775975D4AEA}" type="parTrans" cxnId="{AAE0FE2B-AD07-4C6E-B920-A1B089CD344B}">
      <dgm:prSet/>
      <dgm:spPr/>
      <dgm:t>
        <a:bodyPr/>
        <a:lstStyle/>
        <a:p>
          <a:endParaRPr lang="fr-FR"/>
        </a:p>
      </dgm:t>
    </dgm:pt>
    <dgm:pt modelId="{9E73A559-9163-4086-A0B9-EB3CD3BD500D}" type="pres">
      <dgm:prSet presAssocID="{CE111047-4D4C-47E6-8979-89425B4DA98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CBB230F7-AB19-4044-9D44-35FD9967710D}" type="pres">
      <dgm:prSet presAssocID="{281038B5-99E8-4C49-87E3-78049879DB96}" presName="linNode" presStyleCnt="0"/>
      <dgm:spPr/>
    </dgm:pt>
    <dgm:pt modelId="{DF5A3B7C-79AA-47FF-BA2D-AD7821E48F93}" type="pres">
      <dgm:prSet presAssocID="{281038B5-99E8-4C49-87E3-78049879DB96}" presName="parentText" presStyleLbl="node1" presStyleIdx="0" presStyleCnt="2" custScaleX="277507" custScaleY="32978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37578E1-29B5-41D0-A49E-8C7A593D19D9}" type="pres">
      <dgm:prSet presAssocID="{96173704-0E22-4860-A6D3-80041A4A1754}" presName="sp" presStyleCnt="0"/>
      <dgm:spPr/>
    </dgm:pt>
    <dgm:pt modelId="{14186B04-CFBC-4F0F-A601-677D350DEA43}" type="pres">
      <dgm:prSet presAssocID="{3BFB393B-23E5-42A2-A72B-1BF0C64FDA5D}" presName="linNode" presStyleCnt="0"/>
      <dgm:spPr/>
    </dgm:pt>
    <dgm:pt modelId="{735E83B3-806E-46E2-A1ED-0D425F4354BC}" type="pres">
      <dgm:prSet presAssocID="{3BFB393B-23E5-42A2-A72B-1BF0C64FDA5D}" presName="parentText" presStyleLbl="node1" presStyleIdx="1" presStyleCnt="2" custScaleX="277778" custScaleY="67859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AAE0FE2B-AD07-4C6E-B920-A1B089CD344B}" srcId="{CE111047-4D4C-47E6-8979-89425B4DA98C}" destId="{281038B5-99E8-4C49-87E3-78049879DB96}" srcOrd="0" destOrd="0" parTransId="{25DEFCAD-9D59-4ACA-9FE9-1775975D4AEA}" sibTransId="{96173704-0E22-4860-A6D3-80041A4A1754}"/>
    <dgm:cxn modelId="{71F30997-4457-934A-8D04-C98C80659A7D}" type="presOf" srcId="{CE111047-4D4C-47E6-8979-89425B4DA98C}" destId="{9E73A559-9163-4086-A0B9-EB3CD3BD500D}" srcOrd="0" destOrd="0" presId="urn:microsoft.com/office/officeart/2005/8/layout/vList5"/>
    <dgm:cxn modelId="{FEDACB4B-7F27-4428-B00D-45352CABBBD3}" srcId="{CE111047-4D4C-47E6-8979-89425B4DA98C}" destId="{3BFB393B-23E5-42A2-A72B-1BF0C64FDA5D}" srcOrd="1" destOrd="0" parTransId="{1F841A8F-0481-424E-97CF-AAD5A17CB889}" sibTransId="{CF59CA64-CB41-4ED8-88CF-6344264DAA3D}"/>
    <dgm:cxn modelId="{5FA25372-FFA6-7D4A-8EA1-3EB7C408552E}" type="presOf" srcId="{281038B5-99E8-4C49-87E3-78049879DB96}" destId="{DF5A3B7C-79AA-47FF-BA2D-AD7821E48F93}" srcOrd="0" destOrd="0" presId="urn:microsoft.com/office/officeart/2005/8/layout/vList5"/>
    <dgm:cxn modelId="{67F093B7-03DB-E74A-9321-8A3B9F70494D}" type="presOf" srcId="{3BFB393B-23E5-42A2-A72B-1BF0C64FDA5D}" destId="{735E83B3-806E-46E2-A1ED-0D425F4354BC}" srcOrd="0" destOrd="0" presId="urn:microsoft.com/office/officeart/2005/8/layout/vList5"/>
    <dgm:cxn modelId="{2EB17446-2DAA-3248-A8DA-02C9299F3558}" type="presParOf" srcId="{9E73A559-9163-4086-A0B9-EB3CD3BD500D}" destId="{CBB230F7-AB19-4044-9D44-35FD9967710D}" srcOrd="0" destOrd="0" presId="urn:microsoft.com/office/officeart/2005/8/layout/vList5"/>
    <dgm:cxn modelId="{50517A0F-1E4F-284A-ADAA-6F488B370D3A}" type="presParOf" srcId="{CBB230F7-AB19-4044-9D44-35FD9967710D}" destId="{DF5A3B7C-79AA-47FF-BA2D-AD7821E48F93}" srcOrd="0" destOrd="0" presId="urn:microsoft.com/office/officeart/2005/8/layout/vList5"/>
    <dgm:cxn modelId="{93F11280-FA43-BF4D-BAC6-A3C3A6727E8C}" type="presParOf" srcId="{9E73A559-9163-4086-A0B9-EB3CD3BD500D}" destId="{A37578E1-29B5-41D0-A49E-8C7A593D19D9}" srcOrd="1" destOrd="0" presId="urn:microsoft.com/office/officeart/2005/8/layout/vList5"/>
    <dgm:cxn modelId="{689B3000-9DDD-6D49-B539-09F9B84F48C2}" type="presParOf" srcId="{9E73A559-9163-4086-A0B9-EB3CD3BD500D}" destId="{14186B04-CFBC-4F0F-A601-677D350DEA43}" srcOrd="2" destOrd="0" presId="urn:microsoft.com/office/officeart/2005/8/layout/vList5"/>
    <dgm:cxn modelId="{E9708215-8242-B345-A35D-C7912A4FCEDE}" type="presParOf" srcId="{14186B04-CFBC-4F0F-A601-677D350DEA43}" destId="{735E83B3-806E-46E2-A1ED-0D425F4354BC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3021235-5DEA-4C4C-993A-867A46DA464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4240BCF0-05EF-4762-BCAD-022EC2BEDD82}">
      <dgm:prSet phldrT="[Texte]" custT="1"/>
      <dgm:spPr/>
      <dgm:t>
        <a:bodyPr/>
        <a:lstStyle/>
        <a:p>
          <a:pPr algn="ctr"/>
          <a:r>
            <a:rPr lang="fr-FR" sz="4400" dirty="0" smtClean="0">
              <a:solidFill>
                <a:schemeClr val="bg1"/>
              </a:solidFill>
            </a:rPr>
            <a:t>Définition </a:t>
          </a:r>
          <a:endParaRPr lang="fr-FR" sz="4400" dirty="0"/>
        </a:p>
      </dgm:t>
    </dgm:pt>
    <dgm:pt modelId="{CC0CFFD1-3567-4F82-AAD0-D6AA318D70A3}" type="parTrans" cxnId="{AA7CC37B-4862-4FDA-AF63-CFE0C254CCF5}">
      <dgm:prSet/>
      <dgm:spPr/>
      <dgm:t>
        <a:bodyPr/>
        <a:lstStyle/>
        <a:p>
          <a:endParaRPr lang="fr-FR"/>
        </a:p>
      </dgm:t>
    </dgm:pt>
    <dgm:pt modelId="{2C6651FF-B023-4BD1-810A-B4A5CC956A5B}" type="sibTrans" cxnId="{AA7CC37B-4862-4FDA-AF63-CFE0C254CCF5}">
      <dgm:prSet/>
      <dgm:spPr/>
      <dgm:t>
        <a:bodyPr/>
        <a:lstStyle/>
        <a:p>
          <a:endParaRPr lang="fr-FR"/>
        </a:p>
      </dgm:t>
    </dgm:pt>
    <dgm:pt modelId="{A515E01D-104F-4150-834E-7C2CB063F27C}">
      <dgm:prSet phldrT="[Texte]"/>
      <dgm:spPr>
        <a:solidFill>
          <a:schemeClr val="accent1">
            <a:lumMod val="20000"/>
            <a:lumOff val="80000"/>
          </a:schemeClr>
        </a:solidFill>
        <a:ln>
          <a:solidFill>
            <a:schemeClr val="accent1"/>
          </a:solidFill>
        </a:ln>
      </dgm:spPr>
      <dgm:t>
        <a:bodyPr/>
        <a:lstStyle/>
        <a:p>
          <a:r>
            <a:rPr lang="fr-FR" baseline="0" dirty="0" smtClean="0">
              <a:solidFill>
                <a:schemeClr val="tx1"/>
              </a:solidFill>
            </a:rPr>
            <a:t>Le danger  est la propriété </a:t>
          </a:r>
          <a:r>
            <a:rPr lang="fr-FR" b="1" baseline="0" dirty="0" smtClean="0">
              <a:solidFill>
                <a:srgbClr val="FF0000"/>
              </a:solidFill>
            </a:rPr>
            <a:t>intrinsèque</a:t>
          </a:r>
          <a:r>
            <a:rPr lang="fr-FR" baseline="0" dirty="0" smtClean="0">
              <a:solidFill>
                <a:schemeClr val="tx1"/>
              </a:solidFill>
            </a:rPr>
            <a:t> du produit biologique ou du produit chimique, </a:t>
          </a:r>
          <a:r>
            <a:rPr lang="fr-FR" b="1" baseline="0" dirty="0" smtClean="0">
              <a:solidFill>
                <a:schemeClr val="tx1"/>
              </a:solidFill>
            </a:rPr>
            <a:t>source potentielle de dommage</a:t>
          </a:r>
          <a:endParaRPr lang="fr-FR" b="1" dirty="0"/>
        </a:p>
      </dgm:t>
    </dgm:pt>
    <dgm:pt modelId="{776407A8-764F-49AE-8A92-D0024C51AB3C}" type="parTrans" cxnId="{0EDD298A-B154-40A1-A36E-B0EC8A72A9FB}">
      <dgm:prSet/>
      <dgm:spPr/>
      <dgm:t>
        <a:bodyPr/>
        <a:lstStyle/>
        <a:p>
          <a:endParaRPr lang="fr-FR"/>
        </a:p>
      </dgm:t>
    </dgm:pt>
    <dgm:pt modelId="{CE178EF6-AD0A-4135-806A-6F315556518F}" type="sibTrans" cxnId="{0EDD298A-B154-40A1-A36E-B0EC8A72A9FB}">
      <dgm:prSet/>
      <dgm:spPr/>
      <dgm:t>
        <a:bodyPr/>
        <a:lstStyle/>
        <a:p>
          <a:endParaRPr lang="fr-FR"/>
        </a:p>
      </dgm:t>
    </dgm:pt>
    <dgm:pt modelId="{45498DC2-8B43-49F2-844F-87E8D397BC0D}" type="pres">
      <dgm:prSet presAssocID="{93021235-5DEA-4C4C-993A-867A46DA464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E9FB7FE4-66CF-4EC0-9D41-581BC95EE112}" type="pres">
      <dgm:prSet presAssocID="{4240BCF0-05EF-4762-BCAD-022EC2BEDD82}" presName="parentText" presStyleLbl="node1" presStyleIdx="0" presStyleCnt="1" custLinFactNeighborX="-5941" custLinFactNeighborY="-26119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FEE0F42-69D3-4347-A389-3EC815B90282}" type="pres">
      <dgm:prSet presAssocID="{4240BCF0-05EF-4762-BCAD-022EC2BEDD82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BCBD7055-D3ED-459D-9B48-92F96D883050}" type="presOf" srcId="{A515E01D-104F-4150-834E-7C2CB063F27C}" destId="{7FEE0F42-69D3-4347-A389-3EC815B90282}" srcOrd="0" destOrd="0" presId="urn:microsoft.com/office/officeart/2005/8/layout/vList2"/>
    <dgm:cxn modelId="{0EDD298A-B154-40A1-A36E-B0EC8A72A9FB}" srcId="{4240BCF0-05EF-4762-BCAD-022EC2BEDD82}" destId="{A515E01D-104F-4150-834E-7C2CB063F27C}" srcOrd="0" destOrd="0" parTransId="{776407A8-764F-49AE-8A92-D0024C51AB3C}" sibTransId="{CE178EF6-AD0A-4135-806A-6F315556518F}"/>
    <dgm:cxn modelId="{2D91A8A7-0B83-4F31-A0B6-5832CAA0C035}" type="presOf" srcId="{93021235-5DEA-4C4C-993A-867A46DA464A}" destId="{45498DC2-8B43-49F2-844F-87E8D397BC0D}" srcOrd="0" destOrd="0" presId="urn:microsoft.com/office/officeart/2005/8/layout/vList2"/>
    <dgm:cxn modelId="{AA7CC37B-4862-4FDA-AF63-CFE0C254CCF5}" srcId="{93021235-5DEA-4C4C-993A-867A46DA464A}" destId="{4240BCF0-05EF-4762-BCAD-022EC2BEDD82}" srcOrd="0" destOrd="0" parTransId="{CC0CFFD1-3567-4F82-AAD0-D6AA318D70A3}" sibTransId="{2C6651FF-B023-4BD1-810A-B4A5CC956A5B}"/>
    <dgm:cxn modelId="{D8A60C52-ABCE-4562-889B-DB90632255E0}" type="presOf" srcId="{4240BCF0-05EF-4762-BCAD-022EC2BEDD82}" destId="{E9FB7FE4-66CF-4EC0-9D41-581BC95EE112}" srcOrd="0" destOrd="0" presId="urn:microsoft.com/office/officeart/2005/8/layout/vList2"/>
    <dgm:cxn modelId="{49AE2E6A-36D6-48C6-862F-0E50FF2E4544}" type="presParOf" srcId="{45498DC2-8B43-49F2-844F-87E8D397BC0D}" destId="{E9FB7FE4-66CF-4EC0-9D41-581BC95EE112}" srcOrd="0" destOrd="0" presId="urn:microsoft.com/office/officeart/2005/8/layout/vList2"/>
    <dgm:cxn modelId="{A2F69EE0-B572-47C0-AA30-56247155699A}" type="presParOf" srcId="{45498DC2-8B43-49F2-844F-87E8D397BC0D}" destId="{7FEE0F42-69D3-4347-A389-3EC815B90282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ED3E694-0079-4272-B1CE-B04033C469F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40C28B01-368A-403A-B2CF-498703724B6D}">
      <dgm:prSet phldrT="[Texte]"/>
      <dgm:spPr/>
      <dgm:t>
        <a:bodyPr/>
        <a:lstStyle/>
        <a:p>
          <a:r>
            <a:rPr lang="fr-FR" dirty="0" smtClean="0">
              <a:solidFill>
                <a:schemeClr val="bg1"/>
              </a:solidFill>
            </a:rPr>
            <a:t>Définition </a:t>
          </a:r>
          <a:endParaRPr lang="fr-FR" dirty="0"/>
        </a:p>
      </dgm:t>
    </dgm:pt>
    <dgm:pt modelId="{AE8E5E13-418B-495F-B63C-9557ACA71BC5}" type="parTrans" cxnId="{68B88C5A-D1AC-4C5C-BD07-1831D3FC5035}">
      <dgm:prSet/>
      <dgm:spPr/>
      <dgm:t>
        <a:bodyPr/>
        <a:lstStyle/>
        <a:p>
          <a:endParaRPr lang="fr-FR"/>
        </a:p>
      </dgm:t>
    </dgm:pt>
    <dgm:pt modelId="{E7956A2F-5E0A-4A4E-9FED-AB7FEE5FE994}" type="sibTrans" cxnId="{68B88C5A-D1AC-4C5C-BD07-1831D3FC5035}">
      <dgm:prSet/>
      <dgm:spPr/>
      <dgm:t>
        <a:bodyPr/>
        <a:lstStyle/>
        <a:p>
          <a:endParaRPr lang="fr-FR"/>
        </a:p>
      </dgm:t>
    </dgm:pt>
    <dgm:pt modelId="{06A7923F-37F7-427A-B314-FDFF291F9270}">
      <dgm:prSet phldrT="[Texte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rtl="0"/>
          <a:r>
            <a:rPr lang="fr-FR" baseline="0" dirty="0" smtClean="0">
              <a:solidFill>
                <a:schemeClr val="tx1"/>
              </a:solidFill>
            </a:rPr>
            <a:t>Situation</a:t>
          </a:r>
          <a:r>
            <a:rPr lang="fr-FR" dirty="0" smtClean="0">
              <a:solidFill>
                <a:schemeClr val="tx1"/>
              </a:solidFill>
            </a:rPr>
            <a:t> dans laquelle une (plusieurs) personne(s) est (sont) exposée(s) à un ou </a:t>
          </a:r>
          <a:r>
            <a:rPr lang="fr-FR" dirty="0" err="1" smtClean="0">
              <a:solidFill>
                <a:schemeClr val="tx1"/>
              </a:solidFill>
            </a:rPr>
            <a:t>plusieur</a:t>
          </a:r>
          <a:r>
            <a:rPr lang="fr-FR" dirty="0" smtClean="0">
              <a:solidFill>
                <a:schemeClr val="tx1"/>
              </a:solidFill>
            </a:rPr>
            <a:t>(s) danger(s)</a:t>
          </a:r>
          <a:endParaRPr lang="fr-FR" dirty="0"/>
        </a:p>
      </dgm:t>
    </dgm:pt>
    <dgm:pt modelId="{DCBEABD5-9F4E-4875-9EA4-36965EF447F1}" type="parTrans" cxnId="{151319F4-0C02-4CE3-953B-18A757C4E57C}">
      <dgm:prSet/>
      <dgm:spPr/>
      <dgm:t>
        <a:bodyPr/>
        <a:lstStyle/>
        <a:p>
          <a:endParaRPr lang="fr-FR"/>
        </a:p>
      </dgm:t>
    </dgm:pt>
    <dgm:pt modelId="{D99924C1-61A5-47E3-8880-6C6BE8F484BF}" type="sibTrans" cxnId="{151319F4-0C02-4CE3-953B-18A757C4E57C}">
      <dgm:prSet/>
      <dgm:spPr/>
      <dgm:t>
        <a:bodyPr/>
        <a:lstStyle/>
        <a:p>
          <a:endParaRPr lang="fr-FR"/>
        </a:p>
      </dgm:t>
    </dgm:pt>
    <dgm:pt modelId="{BCB51DFB-AFD6-49D0-AE5F-58350CE2BD46}" type="pres">
      <dgm:prSet presAssocID="{CED3E694-0079-4272-B1CE-B04033C469F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8C461BE4-64C6-4BBE-869F-6A93EE2518F9}" type="pres">
      <dgm:prSet presAssocID="{40C28B01-368A-403A-B2CF-498703724B6D}" presName="parentText" presStyleLbl="node1" presStyleIdx="0" presStyleCnt="1" custLinFactNeighborY="-793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BC21782-7F73-4D8D-A3A5-4F5E5913560B}" type="pres">
      <dgm:prSet presAssocID="{40C28B01-368A-403A-B2CF-498703724B6D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9997DF98-9662-4C6B-B47B-AE414DDF0187}" type="presOf" srcId="{CED3E694-0079-4272-B1CE-B04033C469F7}" destId="{BCB51DFB-AFD6-49D0-AE5F-58350CE2BD46}" srcOrd="0" destOrd="0" presId="urn:microsoft.com/office/officeart/2005/8/layout/vList2"/>
    <dgm:cxn modelId="{68B88C5A-D1AC-4C5C-BD07-1831D3FC5035}" srcId="{CED3E694-0079-4272-B1CE-B04033C469F7}" destId="{40C28B01-368A-403A-B2CF-498703724B6D}" srcOrd="0" destOrd="0" parTransId="{AE8E5E13-418B-495F-B63C-9557ACA71BC5}" sibTransId="{E7956A2F-5E0A-4A4E-9FED-AB7FEE5FE994}"/>
    <dgm:cxn modelId="{151319F4-0C02-4CE3-953B-18A757C4E57C}" srcId="{40C28B01-368A-403A-B2CF-498703724B6D}" destId="{06A7923F-37F7-427A-B314-FDFF291F9270}" srcOrd="0" destOrd="0" parTransId="{DCBEABD5-9F4E-4875-9EA4-36965EF447F1}" sibTransId="{D99924C1-61A5-47E3-8880-6C6BE8F484BF}"/>
    <dgm:cxn modelId="{A77CF430-B0D5-4803-BE43-FB08A7B8F6FE}" type="presOf" srcId="{06A7923F-37F7-427A-B314-FDFF291F9270}" destId="{6BC21782-7F73-4D8D-A3A5-4F5E5913560B}" srcOrd="0" destOrd="0" presId="urn:microsoft.com/office/officeart/2005/8/layout/vList2"/>
    <dgm:cxn modelId="{1D86BCD2-7127-44DF-BD35-741E6AF1139B}" type="presOf" srcId="{40C28B01-368A-403A-B2CF-498703724B6D}" destId="{8C461BE4-64C6-4BBE-869F-6A93EE2518F9}" srcOrd="0" destOrd="0" presId="urn:microsoft.com/office/officeart/2005/8/layout/vList2"/>
    <dgm:cxn modelId="{A1EFAEC1-3A8A-4B44-958E-5E73A66C3E1E}" type="presParOf" srcId="{BCB51DFB-AFD6-49D0-AE5F-58350CE2BD46}" destId="{8C461BE4-64C6-4BBE-869F-6A93EE2518F9}" srcOrd="0" destOrd="0" presId="urn:microsoft.com/office/officeart/2005/8/layout/vList2"/>
    <dgm:cxn modelId="{3638EF01-9613-4025-9184-8E59C706503E}" type="presParOf" srcId="{BCB51DFB-AFD6-49D0-AE5F-58350CE2BD46}" destId="{6BC21782-7F73-4D8D-A3A5-4F5E5913560B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BA91506-8CC0-4122-AC4E-9AEB8DF0BC24}" type="doc">
      <dgm:prSet loTypeId="urn:microsoft.com/office/officeart/2005/8/layout/hList1" loCatId="list" qsTypeId="urn:microsoft.com/office/officeart/2005/8/quickstyle/simple1#3" qsCatId="simple" csTypeId="urn:microsoft.com/office/officeart/2005/8/colors/accent1_2#3" csCatId="accent1" phldr="1"/>
      <dgm:spPr/>
      <dgm:t>
        <a:bodyPr/>
        <a:lstStyle/>
        <a:p>
          <a:endParaRPr lang="fr-FR"/>
        </a:p>
      </dgm:t>
    </dgm:pt>
    <dgm:pt modelId="{AEDAFAA6-9A39-4A38-AD68-09134808D874}">
      <dgm:prSet custT="1"/>
      <dgm:spPr>
        <a:solidFill>
          <a:schemeClr val="accent1"/>
        </a:solidFill>
      </dgm:spPr>
      <dgm:t>
        <a:bodyPr/>
        <a:lstStyle/>
        <a:p>
          <a:pPr algn="ctr" rtl="0"/>
          <a:r>
            <a:rPr lang="fr-FR" sz="4400" dirty="0" smtClean="0">
              <a:solidFill>
                <a:schemeClr val="bg1"/>
              </a:solidFill>
            </a:rPr>
            <a:t>Définition  </a:t>
          </a:r>
          <a:endParaRPr lang="fr-FR" sz="4400" dirty="0">
            <a:solidFill>
              <a:schemeClr val="bg1"/>
            </a:solidFill>
          </a:endParaRPr>
        </a:p>
      </dgm:t>
    </dgm:pt>
    <dgm:pt modelId="{EA0E1295-F42C-4B1F-BD3D-52368852E215}" type="parTrans" cxnId="{00DF598D-BE16-4C30-B3C6-315BB826504B}">
      <dgm:prSet/>
      <dgm:spPr/>
      <dgm:t>
        <a:bodyPr/>
        <a:lstStyle/>
        <a:p>
          <a:endParaRPr lang="fr-FR"/>
        </a:p>
      </dgm:t>
    </dgm:pt>
    <dgm:pt modelId="{D4479455-A2DC-4E49-BC4B-E5DFEC9D149F}" type="sibTrans" cxnId="{00DF598D-BE16-4C30-B3C6-315BB826504B}">
      <dgm:prSet/>
      <dgm:spPr/>
      <dgm:t>
        <a:bodyPr/>
        <a:lstStyle/>
        <a:p>
          <a:endParaRPr lang="fr-FR"/>
        </a:p>
      </dgm:t>
    </dgm:pt>
    <dgm:pt modelId="{23A2ABB9-FC9C-49E2-80E7-4B26274F5040}">
      <dgm:prSet custT="1"/>
      <dgm:spPr>
        <a:solidFill>
          <a:schemeClr val="accent1">
            <a:lumMod val="20000"/>
            <a:lumOff val="80000"/>
          </a:schemeClr>
        </a:solidFill>
        <a:ln>
          <a:noFill/>
        </a:ln>
      </dgm:spPr>
      <dgm:t>
        <a:bodyPr/>
        <a:lstStyle/>
        <a:p>
          <a:pPr rtl="0"/>
          <a:r>
            <a:rPr lang="fr-FR" sz="3600" dirty="0" smtClean="0">
              <a:solidFill>
                <a:schemeClr val="tx1"/>
              </a:solidFill>
            </a:rPr>
            <a:t>Circonstance </a:t>
          </a:r>
          <a:r>
            <a:rPr lang="fr-FR" sz="3600" b="0" dirty="0" smtClean="0">
              <a:solidFill>
                <a:schemeClr val="tx1"/>
              </a:solidFill>
            </a:rPr>
            <a:t>facultative</a:t>
          </a:r>
          <a:r>
            <a:rPr lang="fr-FR" sz="3600" dirty="0" smtClean="0">
              <a:solidFill>
                <a:schemeClr val="tx1"/>
              </a:solidFill>
            </a:rPr>
            <a:t>, susceptible de causer un dommage, lors d’une situation exposante. </a:t>
          </a:r>
          <a:endParaRPr lang="fr-FR" sz="3600" dirty="0">
            <a:solidFill>
              <a:schemeClr val="tx1"/>
            </a:solidFill>
          </a:endParaRPr>
        </a:p>
      </dgm:t>
    </dgm:pt>
    <dgm:pt modelId="{B1D121EE-60EB-464A-8AEF-D3C1E20512AA}" type="sibTrans" cxnId="{93A87CAB-AF6E-4A11-9887-8B8E78675FB7}">
      <dgm:prSet/>
      <dgm:spPr/>
      <dgm:t>
        <a:bodyPr/>
        <a:lstStyle/>
        <a:p>
          <a:endParaRPr lang="fr-FR"/>
        </a:p>
      </dgm:t>
    </dgm:pt>
    <dgm:pt modelId="{94980162-6590-43BB-A60D-F6F35FA00996}" type="parTrans" cxnId="{93A87CAB-AF6E-4A11-9887-8B8E78675FB7}">
      <dgm:prSet/>
      <dgm:spPr/>
      <dgm:t>
        <a:bodyPr/>
        <a:lstStyle/>
        <a:p>
          <a:endParaRPr lang="fr-FR"/>
        </a:p>
      </dgm:t>
    </dgm:pt>
    <dgm:pt modelId="{8872DA6B-4857-43B8-B62A-0B0E28EE214A}" type="pres">
      <dgm:prSet presAssocID="{5BA91506-8CC0-4122-AC4E-9AEB8DF0BC2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63A888B5-7356-4839-B4D1-800DD1BE8399}" type="pres">
      <dgm:prSet presAssocID="{AEDAFAA6-9A39-4A38-AD68-09134808D874}" presName="composite" presStyleCnt="0"/>
      <dgm:spPr/>
    </dgm:pt>
    <dgm:pt modelId="{3730E180-46BD-4BE2-AB3D-1B1332E9BD54}" type="pres">
      <dgm:prSet presAssocID="{AEDAFAA6-9A39-4A38-AD68-09134808D874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34FEA13-4B06-4E72-8847-C0D616C25E09}" type="pres">
      <dgm:prSet presAssocID="{AEDAFAA6-9A39-4A38-AD68-09134808D874}" presName="desTx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7ED8BEA6-02A7-4302-A3AD-3F2DEF118C6F}" type="presOf" srcId="{5BA91506-8CC0-4122-AC4E-9AEB8DF0BC24}" destId="{8872DA6B-4857-43B8-B62A-0B0E28EE214A}" srcOrd="0" destOrd="0" presId="urn:microsoft.com/office/officeart/2005/8/layout/hList1"/>
    <dgm:cxn modelId="{C8F3171D-9C08-401A-93C1-48C04B4D5599}" type="presOf" srcId="{23A2ABB9-FC9C-49E2-80E7-4B26274F5040}" destId="{034FEA13-4B06-4E72-8847-C0D616C25E09}" srcOrd="0" destOrd="0" presId="urn:microsoft.com/office/officeart/2005/8/layout/hList1"/>
    <dgm:cxn modelId="{93A87CAB-AF6E-4A11-9887-8B8E78675FB7}" srcId="{AEDAFAA6-9A39-4A38-AD68-09134808D874}" destId="{23A2ABB9-FC9C-49E2-80E7-4B26274F5040}" srcOrd="0" destOrd="0" parTransId="{94980162-6590-43BB-A60D-F6F35FA00996}" sibTransId="{B1D121EE-60EB-464A-8AEF-D3C1E20512AA}"/>
    <dgm:cxn modelId="{00DF598D-BE16-4C30-B3C6-315BB826504B}" srcId="{5BA91506-8CC0-4122-AC4E-9AEB8DF0BC24}" destId="{AEDAFAA6-9A39-4A38-AD68-09134808D874}" srcOrd="0" destOrd="0" parTransId="{EA0E1295-F42C-4B1F-BD3D-52368852E215}" sibTransId="{D4479455-A2DC-4E49-BC4B-E5DFEC9D149F}"/>
    <dgm:cxn modelId="{65BDF335-E7CD-43D0-9205-4EBE874E8151}" type="presOf" srcId="{AEDAFAA6-9A39-4A38-AD68-09134808D874}" destId="{3730E180-46BD-4BE2-AB3D-1B1332E9BD54}" srcOrd="0" destOrd="0" presId="urn:microsoft.com/office/officeart/2005/8/layout/hList1"/>
    <dgm:cxn modelId="{6B8913DF-1715-4C44-9E64-E33699D99964}" type="presParOf" srcId="{8872DA6B-4857-43B8-B62A-0B0E28EE214A}" destId="{63A888B5-7356-4839-B4D1-800DD1BE8399}" srcOrd="0" destOrd="0" presId="urn:microsoft.com/office/officeart/2005/8/layout/hList1"/>
    <dgm:cxn modelId="{D6B407EB-CB7F-4CD1-894A-7155ED80D2E9}" type="presParOf" srcId="{63A888B5-7356-4839-B4D1-800DD1BE8399}" destId="{3730E180-46BD-4BE2-AB3D-1B1332E9BD54}" srcOrd="0" destOrd="0" presId="urn:microsoft.com/office/officeart/2005/8/layout/hList1"/>
    <dgm:cxn modelId="{C9D32C22-1ADC-4DFB-82BA-F9EEC6843CEB}" type="presParOf" srcId="{63A888B5-7356-4839-B4D1-800DD1BE8399}" destId="{034FEA13-4B06-4E72-8847-C0D616C25E09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5E28D59-33D1-4EBE-9C30-8A33A4C0DD3A}" type="doc">
      <dgm:prSet loTypeId="urn:microsoft.com/office/officeart/2005/8/layout/vList2" loCatId="list" qsTypeId="urn:microsoft.com/office/officeart/2005/8/quickstyle/simple1#4" qsCatId="simple" csTypeId="urn:microsoft.com/office/officeart/2005/8/colors/accent1_2#4" csCatId="accent1" phldr="1"/>
      <dgm:spPr/>
      <dgm:t>
        <a:bodyPr/>
        <a:lstStyle/>
        <a:p>
          <a:endParaRPr lang="fr-FR"/>
        </a:p>
      </dgm:t>
    </dgm:pt>
    <dgm:pt modelId="{D26E2282-EA17-4A02-A6A9-136992FA2C97}">
      <dgm:prSet custT="1"/>
      <dgm:spPr>
        <a:solidFill>
          <a:schemeClr val="accent1"/>
        </a:solidFill>
      </dgm:spPr>
      <dgm:t>
        <a:bodyPr/>
        <a:lstStyle/>
        <a:p>
          <a:pPr algn="ctr" rtl="0"/>
          <a:r>
            <a:rPr lang="fr-FR" sz="4400" dirty="0" smtClean="0">
              <a:solidFill>
                <a:schemeClr val="bg1"/>
              </a:solidFill>
            </a:rPr>
            <a:t>Définition </a:t>
          </a:r>
          <a:endParaRPr lang="fr-FR" sz="4400" dirty="0">
            <a:solidFill>
              <a:schemeClr val="bg1"/>
            </a:solidFill>
          </a:endParaRPr>
        </a:p>
      </dgm:t>
    </dgm:pt>
    <dgm:pt modelId="{3AD6CAA9-564F-4956-BC06-70F95879BB17}" type="parTrans" cxnId="{2987887B-3A19-453E-96AB-50F642816784}">
      <dgm:prSet/>
      <dgm:spPr/>
      <dgm:t>
        <a:bodyPr/>
        <a:lstStyle/>
        <a:p>
          <a:endParaRPr lang="fr-FR"/>
        </a:p>
      </dgm:t>
    </dgm:pt>
    <dgm:pt modelId="{B910FCBC-7FA3-4D76-8A87-3B09EDE344FA}" type="sibTrans" cxnId="{2987887B-3A19-453E-96AB-50F642816784}">
      <dgm:prSet/>
      <dgm:spPr/>
      <dgm:t>
        <a:bodyPr/>
        <a:lstStyle/>
        <a:p>
          <a:endParaRPr lang="fr-FR"/>
        </a:p>
      </dgm:t>
    </dgm:pt>
    <dgm:pt modelId="{AB6C362F-0DB3-45E4-84C5-C3CB25C757C6}">
      <dgm:prSet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rtl="0"/>
          <a:r>
            <a:rPr lang="fr-FR" dirty="0" smtClean="0">
              <a:solidFill>
                <a:schemeClr val="tx1"/>
              </a:solidFill>
            </a:rPr>
            <a:t>Lésion physique et ou atteinte à la santé</a:t>
          </a:r>
          <a:endParaRPr lang="fr-FR" dirty="0">
            <a:solidFill>
              <a:schemeClr val="tx1"/>
            </a:solidFill>
          </a:endParaRPr>
        </a:p>
      </dgm:t>
    </dgm:pt>
    <dgm:pt modelId="{185F618A-878C-449E-92EE-04C11D2E239F}" type="parTrans" cxnId="{ACEC9516-729B-404D-8BD2-C0B402D77EB3}">
      <dgm:prSet/>
      <dgm:spPr/>
      <dgm:t>
        <a:bodyPr/>
        <a:lstStyle/>
        <a:p>
          <a:endParaRPr lang="fr-FR"/>
        </a:p>
      </dgm:t>
    </dgm:pt>
    <dgm:pt modelId="{C900C78C-264D-47B8-9956-52958C62A19C}" type="sibTrans" cxnId="{ACEC9516-729B-404D-8BD2-C0B402D77EB3}">
      <dgm:prSet/>
      <dgm:spPr/>
      <dgm:t>
        <a:bodyPr/>
        <a:lstStyle/>
        <a:p>
          <a:endParaRPr lang="fr-FR"/>
        </a:p>
      </dgm:t>
    </dgm:pt>
    <dgm:pt modelId="{E886DFD1-D488-4ADE-A97D-9A606455D637}" type="pres">
      <dgm:prSet presAssocID="{45E28D59-33D1-4EBE-9C30-8A33A4C0DD3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2B3E5853-2F8F-4887-9CFA-6AD6C5CC908A}" type="pres">
      <dgm:prSet presAssocID="{D26E2282-EA17-4A02-A6A9-136992FA2C97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31CEC29-4879-4F94-8FC0-96D3B8344986}" type="pres">
      <dgm:prSet presAssocID="{B910FCBC-7FA3-4D76-8A87-3B09EDE344FA}" presName="spacer" presStyleCnt="0"/>
      <dgm:spPr/>
    </dgm:pt>
    <dgm:pt modelId="{B73CB9A7-89B3-4324-A201-08827F47877B}" type="pres">
      <dgm:prSet presAssocID="{AB6C362F-0DB3-45E4-84C5-C3CB25C757C6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4001FD77-E70F-46BF-9A48-D0334B1E4317}" type="presOf" srcId="{AB6C362F-0DB3-45E4-84C5-C3CB25C757C6}" destId="{B73CB9A7-89B3-4324-A201-08827F47877B}" srcOrd="0" destOrd="0" presId="urn:microsoft.com/office/officeart/2005/8/layout/vList2"/>
    <dgm:cxn modelId="{4BBF2385-E78B-4D00-8434-C8AE69AEC98C}" type="presOf" srcId="{D26E2282-EA17-4A02-A6A9-136992FA2C97}" destId="{2B3E5853-2F8F-4887-9CFA-6AD6C5CC908A}" srcOrd="0" destOrd="0" presId="urn:microsoft.com/office/officeart/2005/8/layout/vList2"/>
    <dgm:cxn modelId="{ACEC9516-729B-404D-8BD2-C0B402D77EB3}" srcId="{45E28D59-33D1-4EBE-9C30-8A33A4C0DD3A}" destId="{AB6C362F-0DB3-45E4-84C5-C3CB25C757C6}" srcOrd="1" destOrd="0" parTransId="{185F618A-878C-449E-92EE-04C11D2E239F}" sibTransId="{C900C78C-264D-47B8-9956-52958C62A19C}"/>
    <dgm:cxn modelId="{EAE6F58F-1BBF-4156-BBDD-B6B80D79AB4A}" type="presOf" srcId="{45E28D59-33D1-4EBE-9C30-8A33A4C0DD3A}" destId="{E886DFD1-D488-4ADE-A97D-9A606455D637}" srcOrd="0" destOrd="0" presId="urn:microsoft.com/office/officeart/2005/8/layout/vList2"/>
    <dgm:cxn modelId="{2987887B-3A19-453E-96AB-50F642816784}" srcId="{45E28D59-33D1-4EBE-9C30-8A33A4C0DD3A}" destId="{D26E2282-EA17-4A02-A6A9-136992FA2C97}" srcOrd="0" destOrd="0" parTransId="{3AD6CAA9-564F-4956-BC06-70F95879BB17}" sibTransId="{B910FCBC-7FA3-4D76-8A87-3B09EDE344FA}"/>
    <dgm:cxn modelId="{5C962ADD-D49D-40EC-BE78-2113F38AE5AB}" type="presParOf" srcId="{E886DFD1-D488-4ADE-A97D-9A606455D637}" destId="{2B3E5853-2F8F-4887-9CFA-6AD6C5CC908A}" srcOrd="0" destOrd="0" presId="urn:microsoft.com/office/officeart/2005/8/layout/vList2"/>
    <dgm:cxn modelId="{965D703E-3A6D-4FE6-8D67-FD442D83FA1C}" type="presParOf" srcId="{E886DFD1-D488-4ADE-A97D-9A606455D637}" destId="{231CEC29-4879-4F94-8FC0-96D3B8344986}" srcOrd="1" destOrd="0" presId="urn:microsoft.com/office/officeart/2005/8/layout/vList2"/>
    <dgm:cxn modelId="{CB2FB088-5CFD-4DE9-AC3D-237496EDB182}" type="presParOf" srcId="{E886DFD1-D488-4ADE-A97D-9A606455D637}" destId="{B73CB9A7-89B3-4324-A201-08827F47877B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E317205-EF50-4BEA-B683-CF4DC7D43E15}" type="doc">
      <dgm:prSet loTypeId="urn:microsoft.com/office/officeart/2005/8/layout/hList1" loCatId="list" qsTypeId="urn:microsoft.com/office/officeart/2005/8/quickstyle/simple1#6" qsCatId="simple" csTypeId="urn:microsoft.com/office/officeart/2005/8/colors/accent1_2#6" csCatId="accent1" phldr="1"/>
      <dgm:spPr/>
      <dgm:t>
        <a:bodyPr/>
        <a:lstStyle/>
        <a:p>
          <a:endParaRPr lang="fr-FR"/>
        </a:p>
      </dgm:t>
    </dgm:pt>
    <dgm:pt modelId="{1B6F93F5-72BE-45BF-82E4-A9370704BB23}">
      <dgm:prSet phldrT="[Texte]"/>
      <dgm:spPr/>
      <dgm:t>
        <a:bodyPr/>
        <a:lstStyle/>
        <a:p>
          <a:pPr rtl="0"/>
          <a:r>
            <a:rPr lang="fr-FR" dirty="0" smtClean="0"/>
            <a:t>Risque infectieux (le plus fréquent)</a:t>
          </a:r>
          <a:endParaRPr lang="fr-FR" dirty="0"/>
        </a:p>
      </dgm:t>
    </dgm:pt>
    <dgm:pt modelId="{64173FD9-97DA-4D80-96A1-05F7E1364AB2}" type="parTrans" cxnId="{9B2FC43E-D2A5-4CFB-8B2C-547A7A91F355}">
      <dgm:prSet/>
      <dgm:spPr/>
      <dgm:t>
        <a:bodyPr/>
        <a:lstStyle/>
        <a:p>
          <a:endParaRPr lang="fr-FR"/>
        </a:p>
      </dgm:t>
    </dgm:pt>
    <dgm:pt modelId="{3C489B36-F4FA-4EB3-8F83-F8A27B1ED01F}" type="sibTrans" cxnId="{9B2FC43E-D2A5-4CFB-8B2C-547A7A91F355}">
      <dgm:prSet/>
      <dgm:spPr/>
      <dgm:t>
        <a:bodyPr/>
        <a:lstStyle/>
        <a:p>
          <a:endParaRPr lang="fr-FR"/>
        </a:p>
      </dgm:t>
    </dgm:pt>
    <dgm:pt modelId="{74B68AF1-0BD7-430B-B761-E5B50A8A55F7}">
      <dgm:prSet phldrT="[Texte]"/>
      <dgm:spPr/>
      <dgm:t>
        <a:bodyPr/>
        <a:lstStyle/>
        <a:p>
          <a:pPr rtl="0"/>
          <a:r>
            <a:rPr lang="fr-FR" dirty="0" smtClean="0"/>
            <a:t>Risque </a:t>
          </a:r>
          <a:r>
            <a:rPr lang="fr-FR" dirty="0" err="1" smtClean="0"/>
            <a:t>immuno</a:t>
          </a:r>
          <a:r>
            <a:rPr lang="fr-FR" dirty="0" smtClean="0"/>
            <a:t>-allergique</a:t>
          </a:r>
          <a:endParaRPr lang="fr-FR" dirty="0"/>
        </a:p>
      </dgm:t>
    </dgm:pt>
    <dgm:pt modelId="{93E9F5A5-6199-44D1-BE68-541D8210D5A7}" type="parTrans" cxnId="{FD06795E-CE43-4B0C-A70D-7050CADD670F}">
      <dgm:prSet/>
      <dgm:spPr/>
      <dgm:t>
        <a:bodyPr/>
        <a:lstStyle/>
        <a:p>
          <a:endParaRPr lang="fr-FR"/>
        </a:p>
      </dgm:t>
    </dgm:pt>
    <dgm:pt modelId="{2C572FD7-56C5-4208-9997-0CD900027286}" type="sibTrans" cxnId="{FD06795E-CE43-4B0C-A70D-7050CADD670F}">
      <dgm:prSet/>
      <dgm:spPr/>
      <dgm:t>
        <a:bodyPr/>
        <a:lstStyle/>
        <a:p>
          <a:endParaRPr lang="fr-FR"/>
        </a:p>
      </dgm:t>
    </dgm:pt>
    <dgm:pt modelId="{86AB9EB0-C3AC-4D2F-B72C-911AF26A5266}">
      <dgm:prSet phldrT="[Texte]"/>
      <dgm:spPr/>
      <dgm:t>
        <a:bodyPr/>
        <a:lstStyle/>
        <a:p>
          <a:pPr rtl="0"/>
          <a:r>
            <a:rPr lang="fr-FR" dirty="0" smtClean="0"/>
            <a:t>Risque </a:t>
          </a:r>
          <a:r>
            <a:rPr lang="fr-FR" dirty="0" err="1" smtClean="0"/>
            <a:t>toxinique</a:t>
          </a:r>
          <a:endParaRPr lang="fr-FR" dirty="0"/>
        </a:p>
      </dgm:t>
    </dgm:pt>
    <dgm:pt modelId="{4D70B06E-9844-43B1-8A26-BA6EFBEA564D}" type="parTrans" cxnId="{9DAB20B5-E593-4E7D-A97D-75389335F348}">
      <dgm:prSet/>
      <dgm:spPr/>
      <dgm:t>
        <a:bodyPr/>
        <a:lstStyle/>
        <a:p>
          <a:endParaRPr lang="fr-FR"/>
        </a:p>
      </dgm:t>
    </dgm:pt>
    <dgm:pt modelId="{F270EC3F-4270-417E-B4E7-959A20B490B0}" type="sibTrans" cxnId="{9DAB20B5-E593-4E7D-A97D-75389335F348}">
      <dgm:prSet/>
      <dgm:spPr/>
      <dgm:t>
        <a:bodyPr/>
        <a:lstStyle/>
        <a:p>
          <a:endParaRPr lang="fr-FR"/>
        </a:p>
      </dgm:t>
    </dgm:pt>
    <dgm:pt modelId="{9EC5F85D-3EE2-4C36-82A2-BA986B1A9F3D}">
      <dgm:prSet phldrT="[Texte]"/>
      <dgm:spPr/>
      <dgm:t>
        <a:bodyPr/>
        <a:lstStyle/>
        <a:p>
          <a:pPr rtl="0"/>
          <a:r>
            <a:rPr lang="fr-FR" dirty="0" smtClean="0"/>
            <a:t>Risque cancérogène</a:t>
          </a:r>
          <a:endParaRPr lang="fr-FR" dirty="0"/>
        </a:p>
      </dgm:t>
    </dgm:pt>
    <dgm:pt modelId="{6E27512F-224A-478B-8FC1-861E3B11588E}" type="parTrans" cxnId="{86953F5B-F5C9-4C64-B56B-20AE13073AFF}">
      <dgm:prSet/>
      <dgm:spPr/>
      <dgm:t>
        <a:bodyPr/>
        <a:lstStyle/>
        <a:p>
          <a:endParaRPr lang="fr-FR"/>
        </a:p>
      </dgm:t>
    </dgm:pt>
    <dgm:pt modelId="{46CC82DD-4CD4-4B53-B5E3-F5E8366D143C}" type="sibTrans" cxnId="{86953F5B-F5C9-4C64-B56B-20AE13073AFF}">
      <dgm:prSet/>
      <dgm:spPr/>
      <dgm:t>
        <a:bodyPr/>
        <a:lstStyle/>
        <a:p>
          <a:endParaRPr lang="fr-FR"/>
        </a:p>
      </dgm:t>
    </dgm:pt>
    <dgm:pt modelId="{7C54A1D7-69B8-445A-B8EA-213682900565}">
      <dgm:prSet phldrT="[Texte]"/>
      <dgm:spPr/>
      <dgm:t>
        <a:bodyPr/>
        <a:lstStyle/>
        <a:p>
          <a:pPr rtl="0"/>
          <a:r>
            <a:rPr lang="fr-FR" dirty="0" smtClean="0"/>
            <a:t>Les 4 risques biologiques</a:t>
          </a:r>
          <a:endParaRPr lang="fr-FR" dirty="0"/>
        </a:p>
      </dgm:t>
    </dgm:pt>
    <dgm:pt modelId="{44865D78-2308-4F48-8F1E-E0943D23590E}" type="sibTrans" cxnId="{EDA1E7C2-949B-472E-BFFA-8F49F090389C}">
      <dgm:prSet/>
      <dgm:spPr/>
      <dgm:t>
        <a:bodyPr/>
        <a:lstStyle/>
        <a:p>
          <a:endParaRPr lang="fr-FR"/>
        </a:p>
      </dgm:t>
    </dgm:pt>
    <dgm:pt modelId="{6B831461-EBE2-42F7-BB2D-B11E9CAC2360}" type="parTrans" cxnId="{EDA1E7C2-949B-472E-BFFA-8F49F090389C}">
      <dgm:prSet/>
      <dgm:spPr/>
      <dgm:t>
        <a:bodyPr/>
        <a:lstStyle/>
        <a:p>
          <a:endParaRPr lang="fr-FR"/>
        </a:p>
      </dgm:t>
    </dgm:pt>
    <dgm:pt modelId="{3408DE5C-8EF6-4585-9793-035FF2A765F9}" type="pres">
      <dgm:prSet presAssocID="{6E317205-EF50-4BEA-B683-CF4DC7D43E1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6F30E640-69D9-4EE8-93AC-E378492782C5}" type="pres">
      <dgm:prSet presAssocID="{7C54A1D7-69B8-445A-B8EA-213682900565}" presName="composite" presStyleCnt="0"/>
      <dgm:spPr/>
    </dgm:pt>
    <dgm:pt modelId="{7F777EAD-C186-4AC5-A6EE-61D946468FEE}" type="pres">
      <dgm:prSet presAssocID="{7C54A1D7-69B8-445A-B8EA-213682900565}" presName="parTx" presStyleLbl="alignNode1" presStyleIdx="0" presStyleCnt="1" custLinFactNeighborX="566" custLinFactNeighborY="2551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4ACDD91-67FE-4A97-A89D-D018E51F836A}" type="pres">
      <dgm:prSet presAssocID="{7C54A1D7-69B8-445A-B8EA-213682900565}" presName="desTx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FD06795E-CE43-4B0C-A70D-7050CADD670F}" srcId="{7C54A1D7-69B8-445A-B8EA-213682900565}" destId="{74B68AF1-0BD7-430B-B761-E5B50A8A55F7}" srcOrd="1" destOrd="0" parTransId="{93E9F5A5-6199-44D1-BE68-541D8210D5A7}" sibTransId="{2C572FD7-56C5-4208-9997-0CD900027286}"/>
    <dgm:cxn modelId="{EDA1E7C2-949B-472E-BFFA-8F49F090389C}" srcId="{6E317205-EF50-4BEA-B683-CF4DC7D43E15}" destId="{7C54A1D7-69B8-445A-B8EA-213682900565}" srcOrd="0" destOrd="0" parTransId="{6B831461-EBE2-42F7-BB2D-B11E9CAC2360}" sibTransId="{44865D78-2308-4F48-8F1E-E0943D23590E}"/>
    <dgm:cxn modelId="{86953F5B-F5C9-4C64-B56B-20AE13073AFF}" srcId="{7C54A1D7-69B8-445A-B8EA-213682900565}" destId="{9EC5F85D-3EE2-4C36-82A2-BA986B1A9F3D}" srcOrd="3" destOrd="0" parTransId="{6E27512F-224A-478B-8FC1-861E3B11588E}" sibTransId="{46CC82DD-4CD4-4B53-B5E3-F5E8366D143C}"/>
    <dgm:cxn modelId="{B0516087-EE5B-414D-940B-040F6B8C7803}" type="presOf" srcId="{74B68AF1-0BD7-430B-B761-E5B50A8A55F7}" destId="{94ACDD91-67FE-4A97-A89D-D018E51F836A}" srcOrd="0" destOrd="1" presId="urn:microsoft.com/office/officeart/2005/8/layout/hList1"/>
    <dgm:cxn modelId="{9DAB20B5-E593-4E7D-A97D-75389335F348}" srcId="{7C54A1D7-69B8-445A-B8EA-213682900565}" destId="{86AB9EB0-C3AC-4D2F-B72C-911AF26A5266}" srcOrd="2" destOrd="0" parTransId="{4D70B06E-9844-43B1-8A26-BA6EFBEA564D}" sibTransId="{F270EC3F-4270-417E-B4E7-959A20B490B0}"/>
    <dgm:cxn modelId="{B9261FBA-CD32-424A-A2FB-B4BD969BB66E}" type="presOf" srcId="{1B6F93F5-72BE-45BF-82E4-A9370704BB23}" destId="{94ACDD91-67FE-4A97-A89D-D018E51F836A}" srcOrd="0" destOrd="0" presId="urn:microsoft.com/office/officeart/2005/8/layout/hList1"/>
    <dgm:cxn modelId="{BB8C58CF-40BB-4693-9109-0B2BDA3CC3ED}" type="presOf" srcId="{6E317205-EF50-4BEA-B683-CF4DC7D43E15}" destId="{3408DE5C-8EF6-4585-9793-035FF2A765F9}" srcOrd="0" destOrd="0" presId="urn:microsoft.com/office/officeart/2005/8/layout/hList1"/>
    <dgm:cxn modelId="{DE569B78-93B7-432C-BFA7-FC1C6B401591}" type="presOf" srcId="{9EC5F85D-3EE2-4C36-82A2-BA986B1A9F3D}" destId="{94ACDD91-67FE-4A97-A89D-D018E51F836A}" srcOrd="0" destOrd="3" presId="urn:microsoft.com/office/officeart/2005/8/layout/hList1"/>
    <dgm:cxn modelId="{9B2FC43E-D2A5-4CFB-8B2C-547A7A91F355}" srcId="{7C54A1D7-69B8-445A-B8EA-213682900565}" destId="{1B6F93F5-72BE-45BF-82E4-A9370704BB23}" srcOrd="0" destOrd="0" parTransId="{64173FD9-97DA-4D80-96A1-05F7E1364AB2}" sibTransId="{3C489B36-F4FA-4EB3-8F83-F8A27B1ED01F}"/>
    <dgm:cxn modelId="{163CFDD9-5ABC-437B-8D55-125979E9FDF2}" type="presOf" srcId="{86AB9EB0-C3AC-4D2F-B72C-911AF26A5266}" destId="{94ACDD91-67FE-4A97-A89D-D018E51F836A}" srcOrd="0" destOrd="2" presId="urn:microsoft.com/office/officeart/2005/8/layout/hList1"/>
    <dgm:cxn modelId="{BA3CC2F3-2136-46EC-9AF5-5AFEFB9656BF}" type="presOf" srcId="{7C54A1D7-69B8-445A-B8EA-213682900565}" destId="{7F777EAD-C186-4AC5-A6EE-61D946468FEE}" srcOrd="0" destOrd="0" presId="urn:microsoft.com/office/officeart/2005/8/layout/hList1"/>
    <dgm:cxn modelId="{D81A707A-5E94-496C-83F7-B133BD37FCDA}" type="presParOf" srcId="{3408DE5C-8EF6-4585-9793-035FF2A765F9}" destId="{6F30E640-69D9-4EE8-93AC-E378492782C5}" srcOrd="0" destOrd="0" presId="urn:microsoft.com/office/officeart/2005/8/layout/hList1"/>
    <dgm:cxn modelId="{2229817D-0747-445C-AEE7-14DCDA56B04D}" type="presParOf" srcId="{6F30E640-69D9-4EE8-93AC-E378492782C5}" destId="{7F777EAD-C186-4AC5-A6EE-61D946468FEE}" srcOrd="0" destOrd="0" presId="urn:microsoft.com/office/officeart/2005/8/layout/hList1"/>
    <dgm:cxn modelId="{1B1664FD-5083-4662-A467-C06ECF7B3E7D}" type="presParOf" srcId="{6F30E640-69D9-4EE8-93AC-E378492782C5}" destId="{94ACDD91-67FE-4A97-A89D-D018E51F836A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5A3B7C-79AA-47FF-BA2D-AD7821E48F93}">
      <dsp:nvSpPr>
        <dsp:cNvPr id="0" name=""/>
        <dsp:cNvSpPr/>
      </dsp:nvSpPr>
      <dsp:spPr>
        <a:xfrm>
          <a:off x="4108" y="640"/>
          <a:ext cx="8421466" cy="734165"/>
        </a:xfrm>
        <a:prstGeom prst="roundRect">
          <a:avLst/>
        </a:prstGeom>
        <a:solidFill>
          <a:schemeClr val="accent1"/>
        </a:solidFill>
        <a:ln w="12700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lvl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000" kern="1200" dirty="0" smtClean="0">
              <a:solidFill>
                <a:schemeClr val="bg1"/>
              </a:solidFill>
            </a:rPr>
            <a:t>Définition </a:t>
          </a:r>
          <a:endParaRPr lang="fr-FR" sz="2000" kern="1200" dirty="0">
            <a:solidFill>
              <a:schemeClr val="bg1"/>
            </a:solidFill>
          </a:endParaRPr>
        </a:p>
      </dsp:txBody>
      <dsp:txXfrm>
        <a:off x="39947" y="36479"/>
        <a:ext cx="8349788" cy="662487"/>
      </dsp:txXfrm>
    </dsp:sp>
    <dsp:sp modelId="{735E83B3-806E-46E2-A1ED-0D425F4354BC}">
      <dsp:nvSpPr>
        <dsp:cNvPr id="0" name=""/>
        <dsp:cNvSpPr/>
      </dsp:nvSpPr>
      <dsp:spPr>
        <a:xfrm>
          <a:off x="4108" y="846117"/>
          <a:ext cx="8421458" cy="1510696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12700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200" kern="1200" dirty="0" smtClean="0">
              <a:solidFill>
                <a:schemeClr val="tx1"/>
              </a:solidFill>
            </a:rPr>
            <a:t>Selon le norme ISO 14121 : le risque est la combinaison de la probabilité et de la gravité du </a:t>
          </a:r>
          <a:r>
            <a:rPr lang="fr-FR" sz="3200" kern="1200" dirty="0" smtClean="0">
              <a:solidFill>
                <a:srgbClr val="FF0000"/>
              </a:solidFill>
            </a:rPr>
            <a:t>dommage</a:t>
          </a:r>
          <a:r>
            <a:rPr lang="fr-FR" sz="3200" kern="1200" dirty="0" smtClean="0">
              <a:solidFill>
                <a:schemeClr val="tx1"/>
              </a:solidFill>
            </a:rPr>
            <a:t>.</a:t>
          </a:r>
          <a:endParaRPr lang="fr-FR" sz="3200" kern="1200" dirty="0">
            <a:solidFill>
              <a:schemeClr val="tx1"/>
            </a:solidFill>
          </a:endParaRPr>
        </a:p>
      </dsp:txBody>
      <dsp:txXfrm>
        <a:off x="77854" y="919863"/>
        <a:ext cx="8273966" cy="136320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FB7FE4-66CF-4EC0-9D41-581BC95EE112}">
      <dsp:nvSpPr>
        <dsp:cNvPr id="0" name=""/>
        <dsp:cNvSpPr/>
      </dsp:nvSpPr>
      <dsp:spPr>
        <a:xfrm>
          <a:off x="0" y="0"/>
          <a:ext cx="7215238" cy="10541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400" kern="1200" dirty="0" smtClean="0">
              <a:solidFill>
                <a:schemeClr val="bg1"/>
              </a:solidFill>
            </a:rPr>
            <a:t>Définition </a:t>
          </a:r>
          <a:endParaRPr lang="fr-FR" sz="4400" kern="1200" dirty="0"/>
        </a:p>
      </dsp:txBody>
      <dsp:txXfrm>
        <a:off x="51460" y="51460"/>
        <a:ext cx="7112318" cy="951250"/>
      </dsp:txXfrm>
    </dsp:sp>
    <dsp:sp modelId="{7FEE0F42-69D3-4347-A389-3EC815B90282}">
      <dsp:nvSpPr>
        <dsp:cNvPr id="0" name=""/>
        <dsp:cNvSpPr/>
      </dsp:nvSpPr>
      <dsp:spPr>
        <a:xfrm>
          <a:off x="0" y="1077999"/>
          <a:ext cx="7215238" cy="2962170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>
          <a:solidFill>
            <a:schemeClr val="accent1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9084" tIns="67310" rIns="376936" bIns="67310" numCol="1" spcCol="1270" anchor="t" anchorCtr="0">
          <a:noAutofit/>
        </a:bodyPr>
        <a:lstStyle/>
        <a:p>
          <a:pPr marL="285750" lvl="1" indent="-285750" algn="l" defTabSz="1822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fr-FR" sz="4100" kern="1200" baseline="0" dirty="0" smtClean="0">
              <a:solidFill>
                <a:schemeClr val="tx1"/>
              </a:solidFill>
            </a:rPr>
            <a:t>Le danger  est la propriété </a:t>
          </a:r>
          <a:r>
            <a:rPr lang="fr-FR" sz="4100" b="1" kern="1200" baseline="0" dirty="0" smtClean="0">
              <a:solidFill>
                <a:srgbClr val="FF0000"/>
              </a:solidFill>
            </a:rPr>
            <a:t>intrinsèque</a:t>
          </a:r>
          <a:r>
            <a:rPr lang="fr-FR" sz="4100" kern="1200" baseline="0" dirty="0" smtClean="0">
              <a:solidFill>
                <a:schemeClr val="tx1"/>
              </a:solidFill>
            </a:rPr>
            <a:t> du produit biologique ou du produit chimique, </a:t>
          </a:r>
          <a:r>
            <a:rPr lang="fr-FR" sz="4100" b="1" kern="1200" baseline="0" dirty="0" smtClean="0">
              <a:solidFill>
                <a:schemeClr val="tx1"/>
              </a:solidFill>
            </a:rPr>
            <a:t>source potentielle de dommage</a:t>
          </a:r>
          <a:endParaRPr lang="fr-FR" sz="4100" b="1" kern="1200" dirty="0"/>
        </a:p>
      </dsp:txBody>
      <dsp:txXfrm>
        <a:off x="0" y="1077999"/>
        <a:ext cx="7215238" cy="296217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461BE4-64C6-4BBE-869F-6A93EE2518F9}">
      <dsp:nvSpPr>
        <dsp:cNvPr id="0" name=""/>
        <dsp:cNvSpPr/>
      </dsp:nvSpPr>
      <dsp:spPr>
        <a:xfrm>
          <a:off x="0" y="29952"/>
          <a:ext cx="7429552" cy="136714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170" tIns="217170" rIns="217170" bIns="217170" numCol="1" spcCol="1270" anchor="ctr" anchorCtr="0">
          <a:noAutofit/>
        </a:bodyPr>
        <a:lstStyle/>
        <a:p>
          <a:pPr lvl="0" algn="l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5700" kern="1200" dirty="0" smtClean="0">
              <a:solidFill>
                <a:schemeClr val="bg1"/>
              </a:solidFill>
            </a:rPr>
            <a:t>Définition </a:t>
          </a:r>
          <a:endParaRPr lang="fr-FR" sz="5700" kern="1200" dirty="0"/>
        </a:p>
      </dsp:txBody>
      <dsp:txXfrm>
        <a:off x="66738" y="96690"/>
        <a:ext cx="7296076" cy="1233668"/>
      </dsp:txXfrm>
    </dsp:sp>
    <dsp:sp modelId="{6BC21782-7F73-4D8D-A3A5-4F5E5913560B}">
      <dsp:nvSpPr>
        <dsp:cNvPr id="0" name=""/>
        <dsp:cNvSpPr/>
      </dsp:nvSpPr>
      <dsp:spPr>
        <a:xfrm>
          <a:off x="0" y="1417682"/>
          <a:ext cx="7429552" cy="2595780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5888" tIns="72390" rIns="405384" bIns="72390" numCol="1" spcCol="1270" anchor="t" anchorCtr="0">
          <a:noAutofit/>
        </a:bodyPr>
        <a:lstStyle/>
        <a:p>
          <a:pPr marL="285750" lvl="1" indent="-285750" algn="l" defTabSz="1955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fr-FR" sz="4400" kern="1200" baseline="0" dirty="0" smtClean="0">
              <a:solidFill>
                <a:schemeClr val="tx1"/>
              </a:solidFill>
            </a:rPr>
            <a:t>Situation</a:t>
          </a:r>
          <a:r>
            <a:rPr lang="fr-FR" sz="4400" kern="1200" dirty="0" smtClean="0">
              <a:solidFill>
                <a:schemeClr val="tx1"/>
              </a:solidFill>
            </a:rPr>
            <a:t> dans laquelle une (plusieurs) personne(s) est (sont) exposée(s) à un ou </a:t>
          </a:r>
          <a:r>
            <a:rPr lang="fr-FR" sz="4400" kern="1200" dirty="0" err="1" smtClean="0">
              <a:solidFill>
                <a:schemeClr val="tx1"/>
              </a:solidFill>
            </a:rPr>
            <a:t>plusieur</a:t>
          </a:r>
          <a:r>
            <a:rPr lang="fr-FR" sz="4400" kern="1200" dirty="0" smtClean="0">
              <a:solidFill>
                <a:schemeClr val="tx1"/>
              </a:solidFill>
            </a:rPr>
            <a:t>(s) danger(s)</a:t>
          </a:r>
          <a:endParaRPr lang="fr-FR" sz="4400" kern="1200" dirty="0"/>
        </a:p>
      </dsp:txBody>
      <dsp:txXfrm>
        <a:off x="0" y="1417682"/>
        <a:ext cx="7429552" cy="259578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30E180-46BD-4BE2-AB3D-1B1332E9BD54}">
      <dsp:nvSpPr>
        <dsp:cNvPr id="0" name=""/>
        <dsp:cNvSpPr/>
      </dsp:nvSpPr>
      <dsp:spPr>
        <a:xfrm>
          <a:off x="0" y="6592"/>
          <a:ext cx="7772400" cy="1209600"/>
        </a:xfrm>
        <a:prstGeom prst="rect">
          <a:avLst/>
        </a:prstGeom>
        <a:solidFill>
          <a:schemeClr val="accent1"/>
        </a:solidFill>
        <a:ln w="12700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2928" tIns="178816" rIns="312928" bIns="178816" numCol="1" spcCol="1270" anchor="ctr" anchorCtr="0">
          <a:noAutofit/>
        </a:bodyPr>
        <a:lstStyle/>
        <a:p>
          <a:pPr lvl="0" algn="ctr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400" kern="1200" dirty="0" smtClean="0">
              <a:solidFill>
                <a:schemeClr val="bg1"/>
              </a:solidFill>
            </a:rPr>
            <a:t>Définition  </a:t>
          </a:r>
          <a:endParaRPr lang="fr-FR" sz="4400" kern="1200" dirty="0">
            <a:solidFill>
              <a:schemeClr val="bg1"/>
            </a:solidFill>
          </a:endParaRPr>
        </a:p>
      </dsp:txBody>
      <dsp:txXfrm>
        <a:off x="0" y="6592"/>
        <a:ext cx="7772400" cy="1209600"/>
      </dsp:txXfrm>
    </dsp:sp>
    <dsp:sp modelId="{034FEA13-4B06-4E72-8847-C0D616C25E09}">
      <dsp:nvSpPr>
        <dsp:cNvPr id="0" name=""/>
        <dsp:cNvSpPr/>
      </dsp:nvSpPr>
      <dsp:spPr>
        <a:xfrm>
          <a:off x="0" y="1216192"/>
          <a:ext cx="7772400" cy="2017575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12700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92024" rIns="256032" bIns="288036" numCol="1" spcCol="1270" anchor="t" anchorCtr="0">
          <a:noAutofit/>
        </a:bodyPr>
        <a:lstStyle/>
        <a:p>
          <a:pPr marL="285750" lvl="1" indent="-285750" algn="l" defTabSz="1600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3600" kern="1200" dirty="0" smtClean="0">
              <a:solidFill>
                <a:schemeClr val="tx1"/>
              </a:solidFill>
            </a:rPr>
            <a:t>Circonstance </a:t>
          </a:r>
          <a:r>
            <a:rPr lang="fr-FR" sz="3600" b="0" kern="1200" dirty="0" smtClean="0">
              <a:solidFill>
                <a:schemeClr val="tx1"/>
              </a:solidFill>
            </a:rPr>
            <a:t>facultative</a:t>
          </a:r>
          <a:r>
            <a:rPr lang="fr-FR" sz="3600" kern="1200" dirty="0" smtClean="0">
              <a:solidFill>
                <a:schemeClr val="tx1"/>
              </a:solidFill>
            </a:rPr>
            <a:t>, susceptible de causer un dommage, lors d’une situation exposante. </a:t>
          </a:r>
          <a:endParaRPr lang="fr-FR" sz="3600" kern="1200" dirty="0">
            <a:solidFill>
              <a:schemeClr val="tx1"/>
            </a:solidFill>
          </a:endParaRPr>
        </a:p>
      </dsp:txBody>
      <dsp:txXfrm>
        <a:off x="0" y="1216192"/>
        <a:ext cx="7772400" cy="201757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3E5853-2F8F-4887-9CFA-6AD6C5CC908A}">
      <dsp:nvSpPr>
        <dsp:cNvPr id="0" name=""/>
        <dsp:cNvSpPr/>
      </dsp:nvSpPr>
      <dsp:spPr>
        <a:xfrm>
          <a:off x="0" y="395358"/>
          <a:ext cx="8143932" cy="1053000"/>
        </a:xfrm>
        <a:prstGeom prst="roundRect">
          <a:avLst/>
        </a:prstGeom>
        <a:solidFill>
          <a:schemeClr val="accent1"/>
        </a:solidFill>
        <a:ln w="12700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400" kern="1200" dirty="0" smtClean="0">
              <a:solidFill>
                <a:schemeClr val="bg1"/>
              </a:solidFill>
            </a:rPr>
            <a:t>Définition </a:t>
          </a:r>
          <a:endParaRPr lang="fr-FR" sz="4400" kern="1200" dirty="0">
            <a:solidFill>
              <a:schemeClr val="bg1"/>
            </a:solidFill>
          </a:endParaRPr>
        </a:p>
      </dsp:txBody>
      <dsp:txXfrm>
        <a:off x="51403" y="446761"/>
        <a:ext cx="8041126" cy="950194"/>
      </dsp:txXfrm>
    </dsp:sp>
    <dsp:sp modelId="{B73CB9A7-89B3-4324-A201-08827F47877B}">
      <dsp:nvSpPr>
        <dsp:cNvPr id="0" name=""/>
        <dsp:cNvSpPr/>
      </dsp:nvSpPr>
      <dsp:spPr>
        <a:xfrm>
          <a:off x="0" y="1552038"/>
          <a:ext cx="8143932" cy="1053000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12700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600" kern="1200" dirty="0" smtClean="0">
              <a:solidFill>
                <a:schemeClr val="tx1"/>
              </a:solidFill>
            </a:rPr>
            <a:t>Lésion physique et ou atteinte à la santé</a:t>
          </a:r>
          <a:endParaRPr lang="fr-FR" sz="3600" kern="1200" dirty="0">
            <a:solidFill>
              <a:schemeClr val="tx1"/>
            </a:solidFill>
          </a:endParaRPr>
        </a:p>
      </dsp:txBody>
      <dsp:txXfrm>
        <a:off x="51403" y="1603441"/>
        <a:ext cx="8041126" cy="95019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777EAD-C186-4AC5-A6EE-61D946468FEE}">
      <dsp:nvSpPr>
        <dsp:cNvPr id="0" name=""/>
        <dsp:cNvSpPr/>
      </dsp:nvSpPr>
      <dsp:spPr>
        <a:xfrm>
          <a:off x="0" y="272004"/>
          <a:ext cx="7786742" cy="10656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144" tIns="150368" rIns="263144" bIns="150368" numCol="1" spcCol="1270" anchor="ctr" anchorCtr="0">
          <a:noAutofit/>
        </a:bodyPr>
        <a:lstStyle/>
        <a:p>
          <a:pPr lvl="0" algn="ctr" defTabSz="1644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700" kern="1200" dirty="0" smtClean="0"/>
            <a:t>Les 4 risques biologiques</a:t>
          </a:r>
          <a:endParaRPr lang="fr-FR" sz="3700" kern="1200" dirty="0"/>
        </a:p>
      </dsp:txBody>
      <dsp:txXfrm>
        <a:off x="0" y="272004"/>
        <a:ext cx="7786742" cy="1065600"/>
      </dsp:txXfrm>
    </dsp:sp>
    <dsp:sp modelId="{94ACDD91-67FE-4A97-A89D-D018E51F836A}">
      <dsp:nvSpPr>
        <dsp:cNvPr id="0" name=""/>
        <dsp:cNvSpPr/>
      </dsp:nvSpPr>
      <dsp:spPr>
        <a:xfrm>
          <a:off x="0" y="1065684"/>
          <a:ext cx="7786742" cy="279303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7358" tIns="197358" rIns="263144" bIns="296037" numCol="1" spcCol="1270" anchor="t" anchorCtr="0">
          <a:noAutofit/>
        </a:bodyPr>
        <a:lstStyle/>
        <a:p>
          <a:pPr marL="285750" lvl="1" indent="-285750" algn="l" defTabSz="1644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3700" kern="1200" dirty="0" smtClean="0"/>
            <a:t>Risque infectieux (le plus fréquent)</a:t>
          </a:r>
          <a:endParaRPr lang="fr-FR" sz="3700" kern="1200" dirty="0"/>
        </a:p>
        <a:p>
          <a:pPr marL="285750" lvl="1" indent="-285750" algn="l" defTabSz="1644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3700" kern="1200" dirty="0" smtClean="0"/>
            <a:t>Risque </a:t>
          </a:r>
          <a:r>
            <a:rPr lang="fr-FR" sz="3700" kern="1200" dirty="0" err="1" smtClean="0"/>
            <a:t>immuno</a:t>
          </a:r>
          <a:r>
            <a:rPr lang="fr-FR" sz="3700" kern="1200" dirty="0" smtClean="0"/>
            <a:t>-allergique</a:t>
          </a:r>
          <a:endParaRPr lang="fr-FR" sz="3700" kern="1200" dirty="0"/>
        </a:p>
        <a:p>
          <a:pPr marL="285750" lvl="1" indent="-285750" algn="l" defTabSz="1644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3700" kern="1200" dirty="0" smtClean="0"/>
            <a:t>Risque </a:t>
          </a:r>
          <a:r>
            <a:rPr lang="fr-FR" sz="3700" kern="1200" dirty="0" err="1" smtClean="0"/>
            <a:t>toxinique</a:t>
          </a:r>
          <a:endParaRPr lang="fr-FR" sz="3700" kern="1200" dirty="0"/>
        </a:p>
        <a:p>
          <a:pPr marL="285750" lvl="1" indent="-285750" algn="l" defTabSz="1644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3700" kern="1200" dirty="0" smtClean="0"/>
            <a:t>Risque cancérogène</a:t>
          </a:r>
          <a:endParaRPr lang="fr-FR" sz="3700" kern="1200" dirty="0"/>
        </a:p>
      </dsp:txBody>
      <dsp:txXfrm>
        <a:off x="0" y="1065684"/>
        <a:ext cx="7786742" cy="27930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5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#6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B7573220-2A3B-4F8B-9F78-C1CE60061D5B}" type="datetimeFigureOut">
              <a:rPr lang="fr-FR"/>
              <a:pPr>
                <a:defRPr/>
              </a:pPr>
              <a:t>04/09/15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103274EC-B520-4A71-8528-14DF55093B2A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82522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BAE59105-9B4F-4645-90C1-944623510DB2}" type="datetimeFigureOut">
              <a:rPr lang="fr-FR"/>
              <a:pPr>
                <a:defRPr/>
              </a:pPr>
              <a:t>04/09/15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FR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0CCA8030-2D6F-46ED-A9E4-768A12062157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11246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dirty="0" smtClean="0"/>
          </a:p>
        </p:txBody>
      </p:sp>
      <p:sp>
        <p:nvSpPr>
          <p:cNvPr id="16387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8D9B199-50D0-41DB-B691-E87C4F44707A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fr-F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dirty="0" smtClean="0"/>
          </a:p>
        </p:txBody>
      </p:sp>
      <p:sp>
        <p:nvSpPr>
          <p:cNvPr id="34819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762A6F6-86AC-48DC-82E6-2E1A4A6B00B0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fr-F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dirty="0" smtClean="0"/>
          </a:p>
        </p:txBody>
      </p:sp>
      <p:sp>
        <p:nvSpPr>
          <p:cNvPr id="36867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1A64BA-7BD3-4923-ABFF-5E9ECA13CEB9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fr-F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8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dirty="0" smtClean="0"/>
          </a:p>
        </p:txBody>
      </p:sp>
      <p:sp>
        <p:nvSpPr>
          <p:cNvPr id="55299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5429708-4AB8-4D99-AD43-E4CA44FB9033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fr-F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smtClean="0"/>
          </a:p>
        </p:txBody>
      </p:sp>
      <p:sp>
        <p:nvSpPr>
          <p:cNvPr id="38915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29C4D96-C2A2-4481-9FCE-F2FB8B2900A4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fr-F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0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dirty="0" smtClean="0"/>
          </a:p>
        </p:txBody>
      </p:sp>
      <p:sp>
        <p:nvSpPr>
          <p:cNvPr id="43011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69165E0-C012-4725-B761-631A82AA4797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fr-F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CA8030-2D6F-46ED-A9E4-768A12062157}" type="slidenum">
              <a:rPr lang="fr-FR" smtClean="0"/>
              <a:pPr>
                <a:defRPr/>
              </a:pPr>
              <a:t>26</a:t>
            </a:fld>
            <a:endParaRPr lang="fr-F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CA8030-2D6F-46ED-A9E4-768A12062157}" type="slidenum">
              <a:rPr lang="fr-FR" smtClean="0"/>
              <a:pPr>
                <a:defRPr/>
              </a:pPr>
              <a:t>27</a:t>
            </a:fld>
            <a:endParaRPr lang="fr-F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2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dirty="0" smtClean="0"/>
          </a:p>
        </p:txBody>
      </p:sp>
      <p:sp>
        <p:nvSpPr>
          <p:cNvPr id="40963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F17B131-898C-404E-BF21-1EB67875904A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fr-F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dirty="0" smtClean="0"/>
          </a:p>
        </p:txBody>
      </p:sp>
      <p:sp>
        <p:nvSpPr>
          <p:cNvPr id="36867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1A64BA-7BD3-4923-ABFF-5E9ECA13CEB9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fr-F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6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dirty="0" smtClean="0"/>
          </a:p>
        </p:txBody>
      </p:sp>
      <p:sp>
        <p:nvSpPr>
          <p:cNvPr id="47107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7DA3FAB-F3D3-4B0C-BD27-A4AFEECF3B52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</a:pPr>
              <a:t>31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CA8030-2D6F-46ED-A9E4-768A12062157}" type="slidenum">
              <a:rPr lang="fr-FR" smtClean="0"/>
              <a:pPr>
                <a:defRPr/>
              </a:pPr>
              <a:t>2</a:t>
            </a:fld>
            <a:endParaRPr lang="fr-F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4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smtClean="0"/>
          </a:p>
        </p:txBody>
      </p:sp>
      <p:sp>
        <p:nvSpPr>
          <p:cNvPr id="49155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B77E16F-8475-4C87-9BE4-A811B48BDB51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</a:pPr>
              <a:t>32</a:t>
            </a:fld>
            <a:endParaRPr lang="fr-F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CA8030-2D6F-46ED-A9E4-768A12062157}" type="slidenum">
              <a:rPr lang="fr-FR" smtClean="0"/>
              <a:pPr>
                <a:defRPr/>
              </a:pPr>
              <a:t>33</a:t>
            </a:fld>
            <a:endParaRPr lang="fr-F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8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dirty="0" smtClean="0"/>
          </a:p>
        </p:txBody>
      </p:sp>
      <p:sp>
        <p:nvSpPr>
          <p:cNvPr id="55299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5429708-4AB8-4D99-AD43-E4CA44FB9033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</a:pPr>
              <a:t>34</a:t>
            </a:fld>
            <a:endParaRPr lang="fr-FR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4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dirty="0" smtClean="0"/>
          </a:p>
        </p:txBody>
      </p:sp>
      <p:sp>
        <p:nvSpPr>
          <p:cNvPr id="59395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3C3A006-840E-486B-A364-095ECAC1D61A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</a:pPr>
              <a:t>35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6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dirty="0" smtClean="0"/>
          </a:p>
        </p:txBody>
      </p:sp>
      <p:sp>
        <p:nvSpPr>
          <p:cNvPr id="57347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11C8378-B2EA-43D6-A97E-125E2F0F7AE4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fr-FR" smtClean="0"/>
              <a:t>30/1/2012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3RB prévention des risques biologiques au laboratoire de BGB</a:t>
            </a:r>
            <a:endParaRPr lang="fr-FR"/>
          </a:p>
        </p:txBody>
      </p:sp>
      <p:sp>
        <p:nvSpPr>
          <p:cNvPr id="7" name="Espace réservé de l'en-tête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r-FR" smtClean="0"/>
              <a:t>Les risques biologiques en milieu professionnel</a:t>
            </a:r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CA8030-2D6F-46ED-A9E4-768A12062157}" type="slidenum">
              <a:rPr lang="fr-FR" smtClean="0"/>
              <a:pPr>
                <a:defRPr/>
              </a:pPr>
              <a:t>5</a:t>
            </a:fld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smtClean="0"/>
          </a:p>
        </p:txBody>
      </p:sp>
      <p:sp>
        <p:nvSpPr>
          <p:cNvPr id="20483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D57F07B-E1A9-4089-859E-4C35573D078F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dirty="0" smtClean="0">
              <a:solidFill>
                <a:srgbClr val="009900"/>
              </a:solidFill>
            </a:endParaRPr>
          </a:p>
        </p:txBody>
      </p:sp>
      <p:sp>
        <p:nvSpPr>
          <p:cNvPr id="22531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F77AD02-2DAA-4F93-8F55-34333C95ACE1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fr-FR" dirty="0" smtClean="0"/>
              <a:t>Est-ce qu’on laisse</a:t>
            </a:r>
            <a:r>
              <a:rPr lang="fr-FR" baseline="0" dirty="0" smtClean="0"/>
              <a:t> pas de réservoir ?</a:t>
            </a:r>
          </a:p>
          <a:p>
            <a:pPr>
              <a:spcBef>
                <a:spcPct val="0"/>
              </a:spcBef>
            </a:pPr>
            <a:r>
              <a:rPr lang="fr-FR" baseline="0" dirty="0" smtClean="0"/>
              <a:t>J’ai ajouté notion substance et mélange.</a:t>
            </a:r>
            <a:endParaRPr lang="fr-FR" dirty="0" smtClean="0"/>
          </a:p>
        </p:txBody>
      </p:sp>
      <p:sp>
        <p:nvSpPr>
          <p:cNvPr id="20483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D57F07B-E1A9-4089-859E-4C35573D078F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smtClean="0"/>
          </a:p>
        </p:txBody>
      </p:sp>
      <p:sp>
        <p:nvSpPr>
          <p:cNvPr id="32771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23C6729-BF7F-4A7A-87C3-BB5682810501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0"/>
          <p:cNvSpPr>
            <a:spLocks noGrp="1"/>
          </p:cNvSpPr>
          <p:nvPr>
            <p:ph type="ctrTitle"/>
          </p:nvPr>
        </p:nvSpPr>
        <p:spPr>
          <a:xfrm>
            <a:off x="685800" y="990601"/>
            <a:ext cx="7772400" cy="2609850"/>
          </a:xfrm>
        </p:spPr>
        <p:txBody>
          <a:bodyPr>
            <a:noAutofit/>
            <a:sp3d prstMaterial="matte">
              <a:bevelT w="38100" h="38100"/>
              <a:contourClr>
                <a:srgbClr val="FFFFFF"/>
              </a:contourClr>
            </a:sp3d>
          </a:bodyPr>
          <a:lstStyle>
            <a:lvl1pPr algn="ctr">
              <a:defRPr lang="en-US" sz="5800" dirty="0" smtClean="0">
                <a:ln w="9525">
                  <a:noFill/>
                </a:ln>
                <a:effectLst>
                  <a:outerShdw blurRad="50800" dist="38100" dir="822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fr-FR" smtClean="0"/>
              <a:t>Cliquez pour modifier le style du titre</a:t>
            </a:r>
            <a:endParaRPr lang="en-US" dirty="0"/>
          </a:p>
        </p:txBody>
      </p:sp>
      <p:sp>
        <p:nvSpPr>
          <p:cNvPr id="24" name="Rectangle 26"/>
          <p:cNvSpPr>
            <a:spLocks noGrp="1"/>
          </p:cNvSpPr>
          <p:nvPr>
            <p:ph type="subTitle" idx="1"/>
          </p:nvPr>
        </p:nvSpPr>
        <p:spPr>
          <a:xfrm>
            <a:off x="1371600" y="3657600"/>
            <a:ext cx="6400800" cy="1967089"/>
          </a:xfrm>
        </p:spPr>
        <p:txBody>
          <a:bodyPr>
            <a:normAutofit/>
          </a:bodyPr>
          <a:lstStyle>
            <a:lvl1pPr marL="0" indent="0" algn="ctr">
              <a:buNone/>
              <a:defRPr lang="en-US" sz="3000" b="0">
                <a:solidFill>
                  <a:schemeClr val="tx2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fr-FR" smtClean="0"/>
              <a:t>Cliquez pour modifier le style des sous-titres du masque</a:t>
            </a:r>
            <a:endParaRPr lang="en-US" dirty="0"/>
          </a:p>
        </p:txBody>
      </p:sp>
      <p:sp>
        <p:nvSpPr>
          <p:cNvPr id="4" name="Rectangle 2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90CA22-342F-4CC9-A965-6CD03A2C8889}" type="datetimeFigureOut">
              <a:rPr lang="fr-FR"/>
              <a:pPr>
                <a:defRPr/>
              </a:pPr>
              <a:t>04/09/15</a:t>
            </a:fld>
            <a:endParaRPr lang="fr-FR"/>
          </a:p>
        </p:txBody>
      </p:sp>
      <p:sp>
        <p:nvSpPr>
          <p:cNvPr id="5" name="Rectangl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7351A2-F2B6-48FD-9428-FB11F8E16C5D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Rectangle 2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5D4CB3-9476-43C2-A6D2-6128F9C89993}" type="datetimeFigureOut">
              <a:rPr lang="fr-FR"/>
              <a:pPr>
                <a:defRPr/>
              </a:pPr>
              <a:t>04/09/15</a:t>
            </a:fld>
            <a:endParaRPr lang="fr-FR"/>
          </a:p>
        </p:txBody>
      </p:sp>
      <p:sp>
        <p:nvSpPr>
          <p:cNvPr id="5" name="Rectangl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773CCC-5B5B-478D-941E-E7209FB526A7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Rectangle 2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1E779C-46F7-4E39-B797-D8164B95192D}" type="datetimeFigureOut">
              <a:rPr lang="fr-FR"/>
              <a:pPr>
                <a:defRPr/>
              </a:pPr>
              <a:t>04/09/15</a:t>
            </a:fld>
            <a:endParaRPr lang="fr-FR"/>
          </a:p>
        </p:txBody>
      </p:sp>
      <p:sp>
        <p:nvSpPr>
          <p:cNvPr id="5" name="Rectangl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74E149-6026-4535-8E04-C15B30177C6A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Rectangle 2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CA9B4D-DC1F-4416-8BA3-E37D7D15719A}" type="datetimeFigureOut">
              <a:rPr lang="fr-FR"/>
              <a:pPr>
                <a:defRPr/>
              </a:pPr>
              <a:t>04/09/15</a:t>
            </a:fld>
            <a:endParaRPr lang="fr-FR"/>
          </a:p>
        </p:txBody>
      </p:sp>
      <p:sp>
        <p:nvSpPr>
          <p:cNvPr id="5" name="Rectangl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F7CD7F-DED2-4738-88A8-4E3987551ED6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>
          <a:xfrm>
            <a:off x="722313" y="2685391"/>
            <a:ext cx="7772400" cy="3112843"/>
          </a:xfrm>
        </p:spPr>
        <p:txBody>
          <a:bodyPr anchor="t"/>
          <a:lstStyle>
            <a:lvl1pPr algn="ctr">
              <a:buNone/>
              <a:defRPr lang="en-US" sz="6000" b="1" dirty="0">
                <a:solidFill>
                  <a:schemeClr val="tx2">
                    <a:shade val="85000"/>
                    <a:satMod val="150000"/>
                  </a:schemeClr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>
          <a:xfrm>
            <a:off x="722313" y="1128932"/>
            <a:ext cx="7772400" cy="1509712"/>
          </a:xfrm>
        </p:spPr>
        <p:txBody>
          <a:bodyPr anchor="b">
            <a:normAutofit/>
          </a:bodyPr>
          <a:lstStyle>
            <a:lvl1pPr algn="ctr">
              <a:buNone/>
              <a:defRPr lang="en-US" sz="2400" b="0" smtClean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2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7A68B6-D33E-4988-A4F5-3CA31716BA44}" type="datetimeFigureOut">
              <a:rPr lang="fr-FR"/>
              <a:pPr>
                <a:defRPr/>
              </a:pPr>
              <a:t>04/09/15</a:t>
            </a:fld>
            <a:endParaRPr lang="fr-FR"/>
          </a:p>
        </p:txBody>
      </p:sp>
      <p:sp>
        <p:nvSpPr>
          <p:cNvPr id="5" name="Rectangl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314A40-F553-4346-AE35-8C23B25252F9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Rectangle 2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BC5222-AEF9-4EAD-BD86-7231CCCD0D20}" type="datetimeFigureOut">
              <a:rPr lang="fr-FR"/>
              <a:pPr>
                <a:defRPr/>
              </a:pPr>
              <a:t>04/09/15</a:t>
            </a:fld>
            <a:endParaRPr lang="fr-FR"/>
          </a:p>
        </p:txBody>
      </p:sp>
      <p:sp>
        <p:nvSpPr>
          <p:cNvPr id="6" name="Rectangl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05661B-8127-4C41-830C-E78EDC7062F6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0" indent="0" algn="l">
              <a:buNone/>
              <a:defRPr sz="2200" b="1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Rectangl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0" indent="0" algn="l">
              <a:buNone/>
              <a:defRPr sz="2200" b="1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Rectangl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Rectangle 2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F751EE-159C-428C-BCD0-B10D4012BA92}" type="datetimeFigureOut">
              <a:rPr lang="fr-FR"/>
              <a:pPr>
                <a:defRPr/>
              </a:pPr>
              <a:t>04/09/15</a:t>
            </a:fld>
            <a:endParaRPr lang="fr-FR"/>
          </a:p>
        </p:txBody>
      </p:sp>
      <p:sp>
        <p:nvSpPr>
          <p:cNvPr id="8" name="Rectangl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DBF81A-0429-4CC9-BE1D-14E6C3D0CD33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Rectangle 2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C33EE7-7585-454C-976D-22454E8FC0A0}" type="datetimeFigureOut">
              <a:rPr lang="fr-FR"/>
              <a:pPr>
                <a:defRPr/>
              </a:pPr>
              <a:t>04/09/15</a:t>
            </a:fld>
            <a:endParaRPr lang="fr-FR"/>
          </a:p>
        </p:txBody>
      </p:sp>
      <p:sp>
        <p:nvSpPr>
          <p:cNvPr id="4" name="Rectangl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505C48-8D6E-4FC5-B9CE-E4A74E6ECE7B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EA3E4D-92B9-4D06-994A-57472EEC44B1}" type="datetimeFigureOut">
              <a:rPr lang="fr-FR"/>
              <a:pPr>
                <a:defRPr/>
              </a:pPr>
              <a:t>04/09/15</a:t>
            </a:fld>
            <a:endParaRPr lang="fr-FR"/>
          </a:p>
        </p:txBody>
      </p:sp>
      <p:sp>
        <p:nvSpPr>
          <p:cNvPr id="3" name="Rectangl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07B316-30BA-4551-84F1-E3377D90F266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ctr">
              <a:defRPr sz="2400" b="1">
                <a:solidFill>
                  <a:schemeClr val="tx2"/>
                </a:solidFill>
                <a:effectLst>
                  <a:outerShdw blurRad="38100" dist="25400" dir="8220000" algn="tr" rotWithShape="0">
                    <a:prstClr val="black">
                      <a:alpha val="35000"/>
                    </a:prstClr>
                  </a:outerShdw>
                </a:effectLst>
              </a:defRPr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2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B976A7-CABF-4587-9E2F-BF58B9607C1F}" type="datetimeFigureOut">
              <a:rPr lang="fr-FR"/>
              <a:pPr>
                <a:defRPr/>
              </a:pPr>
              <a:t>04/09/15</a:t>
            </a:fld>
            <a:endParaRPr lang="fr-FR"/>
          </a:p>
        </p:txBody>
      </p:sp>
      <p:sp>
        <p:nvSpPr>
          <p:cNvPr id="6" name="Rectangl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1B2468-2F97-4E68-8F80-0F8E7B19D8F6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727075" y="1062038"/>
            <a:ext cx="4600575" cy="3978275"/>
          </a:xfrm>
          <a:prstGeom prst="rect">
            <a:avLst/>
          </a:prstGeom>
          <a:solidFill>
            <a:schemeClr val="tx2">
              <a:shade val="15000"/>
            </a:schemeClr>
          </a:solidFill>
          <a:ln w="63500">
            <a:noFill/>
            <a:miter lim="800000"/>
          </a:ln>
          <a:effectLst>
            <a:outerShdw blurRad="63500" dist="25400" dir="7200000" algn="t" rotWithShape="0">
              <a:prstClr val="black">
                <a:alpha val="45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45720" rIns="45720" anchor="ctr">
            <a:normAutofit/>
          </a:bodyPr>
          <a:lstStyle/>
          <a:p>
            <a:pPr indent="-274320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 pitchFamily="18" charset="2"/>
              <a:buNone/>
              <a:defRPr/>
            </a:pPr>
            <a:endParaRPr lang="en-US" sz="2000"/>
          </a:p>
        </p:txBody>
      </p:sp>
      <p:sp>
        <p:nvSpPr>
          <p:cNvPr id="2" name="Rectangle 2"/>
          <p:cNvSpPr>
            <a:spLocks noGrp="1"/>
          </p:cNvSpPr>
          <p:nvPr>
            <p:ph type="title"/>
          </p:nvPr>
        </p:nvSpPr>
        <p:spPr>
          <a:xfrm>
            <a:off x="5514536" y="4343400"/>
            <a:ext cx="3048000" cy="709858"/>
          </a:xfrm>
        </p:spPr>
        <p:txBody>
          <a:bodyPr anchor="t">
            <a:noAutofit/>
          </a:bodyPr>
          <a:lstStyle>
            <a:lvl1pPr algn="l">
              <a:buNone/>
              <a:defRPr sz="2200" b="1">
                <a:solidFill>
                  <a:schemeClr val="tx2"/>
                </a:solidFill>
                <a:effectLst>
                  <a:outerShdw blurRad="38100" dist="25400" dir="8220000" algn="tr" rotWithShape="0">
                    <a:prstClr val="black">
                      <a:alpha val="35000"/>
                    </a:prstClr>
                  </a:outerShdw>
                </a:effectLst>
              </a:defRPr>
            </a:lvl1pPr>
          </a:lstStyle>
          <a:p>
            <a:r>
              <a:rPr lang="fr-FR" smtClean="0"/>
              <a:t>Cliquez pour modifier le style du titre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pic" idx="1"/>
          </p:nvPr>
        </p:nvSpPr>
        <p:spPr>
          <a:xfrm>
            <a:off x="739645" y="1222657"/>
            <a:ext cx="4575601" cy="3657600"/>
          </a:xfrm>
          <a:solidFill>
            <a:schemeClr val="tx2">
              <a:shade val="75000"/>
            </a:schemeClr>
          </a:solidFill>
          <a:ln w="63500">
            <a:noFill/>
            <a:miter lim="800000"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>
            <a:lvl1pPr>
              <a:buNone/>
              <a:defRPr sz="3200"/>
            </a:lvl1pPr>
          </a:lstStyle>
          <a:p>
            <a:pPr lvl="0"/>
            <a:r>
              <a:rPr lang="fr-FR" noProof="0" smtClean="0"/>
              <a:t>Cliquez sur l'icône pour ajouter une image</a:t>
            </a:r>
            <a:endParaRPr lang="en-US" noProof="0" dirty="0"/>
          </a:p>
        </p:txBody>
      </p:sp>
      <p:sp>
        <p:nvSpPr>
          <p:cNvPr id="4" name="Rectangle 4"/>
          <p:cNvSpPr>
            <a:spLocks noGrp="1"/>
          </p:cNvSpPr>
          <p:nvPr>
            <p:ph type="body" sz="half" idx="2"/>
          </p:nvPr>
        </p:nvSpPr>
        <p:spPr>
          <a:xfrm>
            <a:off x="5514536" y="1371600"/>
            <a:ext cx="3044952" cy="2930086"/>
          </a:xfrm>
        </p:spPr>
        <p:txBody>
          <a:bodyPr bIns="0" anchor="b">
            <a:normAutofit/>
          </a:bodyPr>
          <a:lstStyle>
            <a:lvl1pPr marL="0" marR="0" indent="0" algn="l">
              <a:buFontTx/>
              <a:buNone/>
              <a:defRPr sz="1300">
                <a:solidFill>
                  <a:schemeClr val="tx1">
                    <a:tint val="95000"/>
                  </a:schemeClr>
                </a:solidFill>
              </a:defRPr>
            </a:lvl1pPr>
            <a:lvl2pPr marL="460375" marR="0" indent="-112713">
              <a:buFontTx/>
              <a:buNone/>
              <a:defRPr sz="1200"/>
            </a:lvl2pPr>
            <a:lvl3pPr marL="914400" marR="0" indent="-117475">
              <a:buFontTx/>
              <a:buNone/>
              <a:defRPr sz="1000"/>
            </a:lvl3pPr>
            <a:lvl4pPr marL="1316038" marR="0" indent="-112713">
              <a:buFontTx/>
              <a:buNone/>
              <a:defRPr sz="900"/>
            </a:lvl4pPr>
            <a:lvl5pPr marL="1711325" marR="0" indent="-117475">
              <a:buFontTx/>
              <a:buNone/>
              <a:defRPr sz="9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Rectangle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DF7A7F-E7DF-4E8D-B397-94B32D00BF7C}" type="datetimeFigureOut">
              <a:rPr lang="fr-FR"/>
              <a:pPr>
                <a:defRPr/>
              </a:pPr>
              <a:t>04/09/15</a:t>
            </a:fld>
            <a:endParaRPr lang="fr-FR"/>
          </a:p>
        </p:txBody>
      </p:sp>
      <p:sp>
        <p:nvSpPr>
          <p:cNvPr id="7" name="Rectangle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E9444D-5F25-4743-9FD9-793267255727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FFCC"/>
            </a:gs>
            <a:gs pos="100000">
              <a:schemeClr val="bg1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  <a:prstGeom prst="rect">
            <a:avLst/>
          </a:prstGeom>
        </p:spPr>
        <p:txBody>
          <a:bodyPr anchor="b" anchorCtr="0">
            <a:normAutofit/>
            <a:scene3d>
              <a:camera prst="orthographicFront"/>
              <a:lightRig rig="soft" dir="t">
                <a:rot lat="0" lon="0" rev="2100000"/>
              </a:lightRig>
            </a:scene3d>
            <a:sp3d prstMaterial="matte">
              <a:bevelT w="38100" h="38100"/>
            </a:sp3d>
          </a:bodyPr>
          <a:lstStyle/>
          <a:p>
            <a:r>
              <a:rPr lang="fr-FR" smtClean="0"/>
              <a:t>Cliquez pour modifier le style du titre</a:t>
            </a:r>
            <a:endParaRPr lang="en-US" dirty="0"/>
          </a:p>
        </p:txBody>
      </p:sp>
      <p:sp>
        <p:nvSpPr>
          <p:cNvPr id="1027" name="Rectangle 11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smtClean="0"/>
          </a:p>
        </p:txBody>
      </p:sp>
      <p:sp>
        <p:nvSpPr>
          <p:cNvPr id="27" name="Rectangle 22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lang="en-US" sz="1200" smtClean="0">
                <a:solidFill>
                  <a:schemeClr val="tx2"/>
                </a:solidFill>
                <a:latin typeface="+mn-lt"/>
                <a:ea typeface="+mn-lt"/>
                <a:cs typeface="+mn-lt"/>
              </a:defRPr>
            </a:lvl1pPr>
          </a:lstStyle>
          <a:p>
            <a:pPr>
              <a:defRPr/>
            </a:pPr>
            <a:fld id="{83F89F2D-532B-4B17-AF5C-74E60536A92E}" type="datetimeFigureOut">
              <a:rPr lang="fr-FR"/>
              <a:pPr>
                <a:defRPr/>
              </a:pPr>
              <a:t>04/09/15</a:t>
            </a:fld>
            <a:endParaRPr lang="fr-FR"/>
          </a:p>
        </p:txBody>
      </p:sp>
      <p:sp>
        <p:nvSpPr>
          <p:cNvPr id="18" name="Rectangle 1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anchor="b" anchorCtr="0"/>
          <a:lstStyle>
            <a:lvl1pPr algn="ctr" fontAlgn="auto">
              <a:spcBef>
                <a:spcPts val="0"/>
              </a:spcBef>
              <a:spcAft>
                <a:spcPts val="0"/>
              </a:spcAft>
              <a:defRPr lang="en-US" sz="1200">
                <a:solidFill>
                  <a:schemeClr val="tx2"/>
                </a:solidFill>
                <a:latin typeface="+mn-lt"/>
                <a:ea typeface="+mn-lt"/>
                <a:cs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3" name="Rectangle 15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anchor="b" anchorCtr="0"/>
          <a:lstStyle>
            <a:lvl1pPr algn="r" fontAlgn="auto">
              <a:spcBef>
                <a:spcPts val="0"/>
              </a:spcBef>
              <a:spcAft>
                <a:spcPts val="0"/>
              </a:spcAft>
              <a:defRPr lang="en-US" sz="1200" smtClean="0">
                <a:solidFill>
                  <a:schemeClr val="tx2"/>
                </a:solidFill>
                <a:latin typeface="+mn-lt"/>
                <a:ea typeface="+mn-lt"/>
                <a:cs typeface="+mn-lt"/>
              </a:defRPr>
            </a:lvl1pPr>
          </a:lstStyle>
          <a:p>
            <a:pPr>
              <a:defRPr/>
            </a:pPr>
            <a:fld id="{C0A8FE8A-D0A6-4591-831F-8551595B9360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72" r:id="rId9"/>
    <p:sldLayoutId id="2147483663" r:id="rId10"/>
    <p:sldLayoutId id="2147483662" r:id="rId11"/>
  </p:sldLayoutIdLst>
  <p:txStyles>
    <p:titleStyle>
      <a:defPPr>
        <a:defRPr sz="4400">
          <a:solidFill>
            <a:schemeClr val="tx2">
              <a:shade val="85000"/>
              <a:satMod val="150000"/>
            </a:schemeClr>
          </a:solidFill>
          <a:latin typeface="+mj-lt"/>
          <a:ea typeface="+mj-ea"/>
          <a:cs typeface="+mj-cs"/>
        </a:defRPr>
      </a:defPPr>
      <a:lvl1pPr algn="ctr" rtl="0" fontAlgn="base">
        <a:spcBef>
          <a:spcPct val="0"/>
        </a:spcBef>
        <a:spcAft>
          <a:spcPct val="0"/>
        </a:spcAft>
        <a:defRPr lang="en-US" sz="4800" b="1" kern="1200" dirty="0">
          <a:solidFill>
            <a:srgbClr val="7F4A25"/>
          </a:solidFill>
          <a:effectLst>
            <a:outerShdw blurRad="63500" dist="38100" dir="8220000" algn="tl" rotWithShape="0">
              <a:srgbClr val="000000">
                <a:alpha val="30000"/>
              </a:srgbClr>
            </a:outerShdw>
          </a:effectLst>
          <a:latin typeface="+mj-lt"/>
          <a:ea typeface="+mj-lt"/>
          <a:cs typeface="+mj-lt"/>
        </a:defRPr>
      </a:lvl1pPr>
      <a:lvl2pPr algn="ctr" rtl="0" fontAlgn="base">
        <a:spcBef>
          <a:spcPct val="0"/>
        </a:spcBef>
        <a:spcAft>
          <a:spcPct val="0"/>
        </a:spcAft>
        <a:defRPr sz="4800" b="1">
          <a:solidFill>
            <a:srgbClr val="7F4A25"/>
          </a:solidFill>
          <a:latin typeface="Candar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800" b="1">
          <a:solidFill>
            <a:srgbClr val="7F4A25"/>
          </a:solidFill>
          <a:latin typeface="Candar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800" b="1">
          <a:solidFill>
            <a:srgbClr val="7F4A25"/>
          </a:solidFill>
          <a:latin typeface="Candar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800" b="1">
          <a:solidFill>
            <a:srgbClr val="7F4A25"/>
          </a:solidFill>
          <a:latin typeface="Candar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800" b="1">
          <a:solidFill>
            <a:srgbClr val="7F4A25"/>
          </a:solidFill>
          <a:latin typeface="Candar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800" b="1">
          <a:solidFill>
            <a:srgbClr val="7F4A25"/>
          </a:solidFill>
          <a:latin typeface="Candar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800" b="1">
          <a:solidFill>
            <a:srgbClr val="7F4A25"/>
          </a:solidFill>
          <a:latin typeface="Candar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800" b="1">
          <a:solidFill>
            <a:srgbClr val="7F4A25"/>
          </a:solidFill>
          <a:latin typeface="Candara" pitchFamily="34" charset="0"/>
        </a:defRPr>
      </a:lvl9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800">
          <a:solidFill>
            <a:schemeClr val="tx1"/>
          </a:solidFill>
          <a:latin typeface="+mn-lt"/>
          <a:ea typeface="+mn-lt"/>
          <a:cs typeface="+mn-lt"/>
        </a:defRPr>
      </a:lvl1pPr>
      <a:lvl2pPr marL="557213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 2" pitchFamily="18" charset="2"/>
        <a:buChar char=""/>
        <a:defRPr sz="2200">
          <a:solidFill>
            <a:schemeClr val="tx1"/>
          </a:solidFill>
          <a:latin typeface="+mn-lt"/>
          <a:ea typeface="+mn-lt"/>
          <a:cs typeface="+mn-lt"/>
        </a:defRPr>
      </a:lvl2pPr>
      <a:lvl3pPr marL="812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"/>
        <a:defRPr sz="2000">
          <a:solidFill>
            <a:schemeClr val="tx1"/>
          </a:solidFill>
          <a:latin typeface="+mn-lt"/>
          <a:ea typeface="+mn-lt"/>
          <a:cs typeface="+mn-lt"/>
        </a:defRPr>
      </a:lvl3pPr>
      <a:lvl4pPr marL="1068388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 2" pitchFamily="18" charset="2"/>
        <a:buChar char=""/>
        <a:defRPr>
          <a:solidFill>
            <a:schemeClr val="tx1"/>
          </a:solidFill>
          <a:latin typeface="+mn-lt"/>
          <a:ea typeface="+mn-lt"/>
          <a:cs typeface="+mn-lt"/>
        </a:defRPr>
      </a:lvl4pPr>
      <a:lvl5pPr marL="1316038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"/>
        <a:defRPr>
          <a:solidFill>
            <a:schemeClr val="tx1"/>
          </a:solidFill>
          <a:latin typeface="+mn-lt"/>
          <a:ea typeface="+mn-lt"/>
          <a:cs typeface="+mn-lt"/>
        </a:defRPr>
      </a:lvl5pPr>
      <a:lvl6pPr marL="1572768" indent="-228600" algn="l" eaLnBrk="1" hangingPunct="1">
        <a:buClr>
          <a:schemeClr val="tx2"/>
        </a:buClr>
        <a:buFont typeface="Wingdings 2" pitchFamily="18" charset="2"/>
        <a:buChar char=""/>
        <a:defRPr lang="en-US" sz="1600" baseline="0" smtClean="0">
          <a:latin typeface="+mn-lt"/>
        </a:defRPr>
      </a:lvl6pPr>
      <a:lvl7pPr marL="1819656" indent="-228600" algn="l" eaLnBrk="1" hangingPunct="1">
        <a:buClr>
          <a:schemeClr val="accent1"/>
        </a:buClr>
        <a:buFont typeface="Wingdings 2" pitchFamily="18" charset="2"/>
        <a:buChar char=""/>
        <a:defRPr lang="en-US" sz="1600" baseline="0" smtClean="0">
          <a:latin typeface="+mn-lt"/>
        </a:defRPr>
      </a:lvl7pPr>
      <a:lvl8pPr marL="2066544" indent="-228600" algn="l" eaLnBrk="1" hangingPunct="1">
        <a:buClr>
          <a:schemeClr val="tx2"/>
        </a:buClr>
        <a:buFont typeface="Wingdings 2" pitchFamily="18" charset="2"/>
        <a:buChar char=""/>
        <a:defRPr sz="1600" baseline="0">
          <a:latin typeface="+mn-lt"/>
        </a:defRPr>
      </a:lvl8pPr>
      <a:lvl9pPr marL="2313432" indent="-228600" algn="l" eaLnBrk="1" hangingPunct="1">
        <a:buClr>
          <a:schemeClr val="accent1"/>
        </a:buClr>
        <a:buFont typeface="Wingdings 2" pitchFamily="18" charset="2"/>
        <a:buChar char=""/>
        <a:defRPr sz="1400" baseline="0">
          <a:latin typeface="+mn-lt"/>
        </a:defRPr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emf"/><Relationship Id="rId3" Type="http://schemas.openxmlformats.org/officeDocument/2006/relationships/image" Target="../media/image8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4" Type="http://schemas.openxmlformats.org/officeDocument/2006/relationships/image" Target="../media/image2.png"/><Relationship Id="rId5" Type="http://schemas.openxmlformats.org/officeDocument/2006/relationships/diagramData" Target="../diagrams/data3.xml"/><Relationship Id="rId6" Type="http://schemas.openxmlformats.org/officeDocument/2006/relationships/diagramLayout" Target="../diagrams/layout3.xml"/><Relationship Id="rId7" Type="http://schemas.openxmlformats.org/officeDocument/2006/relationships/diagramQuickStyle" Target="../diagrams/quickStyle3.xml"/><Relationship Id="rId8" Type="http://schemas.openxmlformats.org/officeDocument/2006/relationships/diagramColors" Target="../diagrams/colors3.xml"/><Relationship Id="rId9" Type="http://schemas.microsoft.com/office/2007/relationships/diagramDrawing" Target="../diagrams/drawing3.xm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4" Type="http://schemas.openxmlformats.org/officeDocument/2006/relationships/image" Target="../media/image2.png"/><Relationship Id="rId5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4" Type="http://schemas.openxmlformats.org/officeDocument/2006/relationships/diagramData" Target="../diagrams/data4.xml"/><Relationship Id="rId5" Type="http://schemas.openxmlformats.org/officeDocument/2006/relationships/diagramLayout" Target="../diagrams/layout4.xml"/><Relationship Id="rId6" Type="http://schemas.openxmlformats.org/officeDocument/2006/relationships/diagramQuickStyle" Target="../diagrams/quickStyle4.xml"/><Relationship Id="rId7" Type="http://schemas.openxmlformats.org/officeDocument/2006/relationships/diagramColors" Target="../diagrams/colors4.xml"/><Relationship Id="rId8" Type="http://schemas.microsoft.com/office/2007/relationships/diagramDrawing" Target="../diagrams/drawing4.xml"/><Relationship Id="rId9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4" Type="http://schemas.openxmlformats.org/officeDocument/2006/relationships/image" Target="../media/image2.png"/><Relationship Id="rId5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8" Type="http://schemas.openxmlformats.org/officeDocument/2006/relationships/image" Target="../media/image1.gif"/><Relationship Id="rId9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4" Type="http://schemas.openxmlformats.org/officeDocument/2006/relationships/diagramLayout" Target="../diagrams/layout5.xml"/><Relationship Id="rId5" Type="http://schemas.openxmlformats.org/officeDocument/2006/relationships/diagramQuickStyle" Target="../diagrams/quickStyle5.xml"/><Relationship Id="rId6" Type="http://schemas.openxmlformats.org/officeDocument/2006/relationships/diagramColors" Target="../diagrams/colors5.xml"/><Relationship Id="rId7" Type="http://schemas.microsoft.com/office/2007/relationships/diagramDrawing" Target="../diagrams/drawing5.xml"/><Relationship Id="rId8" Type="http://schemas.openxmlformats.org/officeDocument/2006/relationships/image" Target="../media/image1.gif"/><Relationship Id="rId9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.gif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4" Type="http://schemas.openxmlformats.org/officeDocument/2006/relationships/diagramData" Target="../diagrams/data6.xml"/><Relationship Id="rId5" Type="http://schemas.openxmlformats.org/officeDocument/2006/relationships/diagramLayout" Target="../diagrams/layout6.xml"/><Relationship Id="rId6" Type="http://schemas.openxmlformats.org/officeDocument/2006/relationships/diagramQuickStyle" Target="../diagrams/quickStyle6.xml"/><Relationship Id="rId7" Type="http://schemas.openxmlformats.org/officeDocument/2006/relationships/diagramColors" Target="../diagrams/colors6.xml"/><Relationship Id="rId8" Type="http://schemas.microsoft.com/office/2007/relationships/diagramDrawing" Target="../diagrams/drawing6.xml"/><Relationship Id="rId9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diagramData" Target="../diagrams/data2.xml"/><Relationship Id="rId5" Type="http://schemas.openxmlformats.org/officeDocument/2006/relationships/diagramLayout" Target="../diagrams/layout2.xml"/><Relationship Id="rId6" Type="http://schemas.openxmlformats.org/officeDocument/2006/relationships/diagramQuickStyle" Target="../diagrams/quickStyle2.xml"/><Relationship Id="rId7" Type="http://schemas.openxmlformats.org/officeDocument/2006/relationships/diagramColors" Target="../diagrams/colors2.xml"/><Relationship Id="rId8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gi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11560" y="881285"/>
            <a:ext cx="7772400" cy="4635947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 smtClean="0">
                <a:solidFill>
                  <a:srgbClr val="FF0000"/>
                </a:solidFill>
              </a:rPr>
              <a:t>RISQUES BIOLOGIQUES</a:t>
            </a:r>
            <a:br>
              <a:rPr lang="fr-FR" dirty="0" smtClean="0">
                <a:solidFill>
                  <a:srgbClr val="FF0000"/>
                </a:solidFill>
              </a:rPr>
            </a:br>
            <a:r>
              <a:rPr lang="fr-FR" dirty="0" smtClean="0">
                <a:solidFill>
                  <a:srgbClr val="FF0000"/>
                </a:solidFill>
              </a:rPr>
              <a:t>ET RISQUES CHIMIQUES au laboratoire de biotechnologie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5" name="Sous-titre 4"/>
          <p:cNvSpPr>
            <a:spLocks noGrp="1"/>
          </p:cNvSpPr>
          <p:nvPr>
            <p:ph type="subTitle" idx="1"/>
          </p:nvPr>
        </p:nvSpPr>
        <p:spPr>
          <a:xfrm>
            <a:off x="1331640" y="5733256"/>
            <a:ext cx="6400800" cy="720080"/>
          </a:xfrm>
        </p:spPr>
        <p:txBody>
          <a:bodyPr/>
          <a:lstStyle/>
          <a:p>
            <a:r>
              <a:rPr lang="fr-FR" b="1" dirty="0" smtClean="0">
                <a:solidFill>
                  <a:srgbClr val="0070C0"/>
                </a:solidFill>
              </a:rPr>
              <a:t>Quelques définitions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15362" name="Image 2" descr="logo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8125" y="285750"/>
            <a:ext cx="11715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142852"/>
            <a:ext cx="138112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611560" y="1268760"/>
            <a:ext cx="7772400" cy="1000125"/>
          </a:xfrm>
          <a:prstGeom prst="rect">
            <a:avLst/>
          </a:prstGeom>
          <a:solidFill>
            <a:schemeClr val="accent1"/>
          </a:solidFill>
        </p:spPr>
        <p:txBody>
          <a:bodyPr anchor="ctr">
            <a:normAutofit/>
          </a:bodyPr>
          <a:lstStyle/>
          <a:p>
            <a:pPr algn="ctr">
              <a:lnSpc>
                <a:spcPct val="80000"/>
              </a:lnSpc>
            </a:pPr>
            <a:r>
              <a:rPr lang="fr-FR" sz="3200" dirty="0">
                <a:solidFill>
                  <a:schemeClr val="bg1"/>
                </a:solidFill>
                <a:latin typeface="Candara" pitchFamily="34" charset="0"/>
              </a:rPr>
              <a:t>Classification des agents biologiques</a:t>
            </a:r>
          </a:p>
          <a:p>
            <a:pPr algn="ctr">
              <a:lnSpc>
                <a:spcPct val="80000"/>
              </a:lnSpc>
            </a:pPr>
            <a:r>
              <a:rPr lang="fr-FR" sz="3200" dirty="0">
                <a:solidFill>
                  <a:schemeClr val="bg1"/>
                </a:solidFill>
                <a:latin typeface="Candara" pitchFamily="34" charset="0"/>
              </a:rPr>
              <a:t>en </a:t>
            </a:r>
            <a:r>
              <a:rPr lang="fr-FR" sz="3200">
                <a:solidFill>
                  <a:schemeClr val="bg1"/>
                </a:solidFill>
                <a:latin typeface="Candara" pitchFamily="34" charset="0"/>
              </a:rPr>
              <a:t>4 </a:t>
            </a:r>
            <a:r>
              <a:rPr lang="fr-FR" sz="3200" smtClean="0">
                <a:solidFill>
                  <a:schemeClr val="bg1"/>
                </a:solidFill>
                <a:latin typeface="Candara" pitchFamily="34" charset="0"/>
              </a:rPr>
              <a:t>groupes de </a:t>
            </a:r>
            <a:r>
              <a:rPr lang="fr-FR" sz="3200" dirty="0" smtClean="0">
                <a:solidFill>
                  <a:schemeClr val="bg1"/>
                </a:solidFill>
                <a:latin typeface="Candara" pitchFamily="34" charset="0"/>
              </a:rPr>
              <a:t>risque infectieux</a:t>
            </a:r>
            <a:endParaRPr lang="fr-FR" sz="3200" dirty="0">
              <a:solidFill>
                <a:schemeClr val="bg1"/>
              </a:solidFill>
              <a:latin typeface="Candara" pitchFamily="34" charset="0"/>
            </a:endParaRPr>
          </a:p>
        </p:txBody>
      </p:sp>
      <p:pic>
        <p:nvPicPr>
          <p:cNvPr id="21507" name="Image 4" descr="logo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8125" y="285750"/>
            <a:ext cx="11715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8456624"/>
              </p:ext>
            </p:extLst>
          </p:nvPr>
        </p:nvGraphicFramePr>
        <p:xfrm>
          <a:off x="214282" y="2780928"/>
          <a:ext cx="8715375" cy="3114674"/>
        </p:xfrm>
        <a:graphic>
          <a:graphicData uri="http://schemas.openxmlformats.org/drawingml/2006/table">
            <a:tbl>
              <a:tblPr/>
              <a:tblGrid>
                <a:gridCol w="1909446"/>
                <a:gridCol w="1576704"/>
                <a:gridCol w="1743075"/>
                <a:gridCol w="1743075"/>
                <a:gridCol w="1743075"/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ndara" pitchFamily="34" charset="0"/>
                        </a:rPr>
                        <a:t>Groupe de risque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ndar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ndara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ndara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ndara" pitchFamily="34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pitchFamily="34" charset="0"/>
                        </a:rPr>
                        <a:t>Maladie/danger pour les travailleurs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CD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pitchFamily="34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CD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pitchFamily="34" charset="0"/>
                        </a:rPr>
                        <a:t>Maladie/danger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CD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pitchFamily="34" charset="0"/>
                        </a:rPr>
                        <a:t>Maladie grave/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pitchFamily="34" charset="0"/>
                        </a:rPr>
                        <a:t>Danger sérieux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CD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pitchFamily="34" charset="0"/>
                        </a:rPr>
                        <a:t>Maladie grave/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pitchFamily="34" charset="0"/>
                        </a:rPr>
                        <a:t>Danger sérieux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CDCD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pitchFamily="34" charset="0"/>
                        </a:rPr>
                        <a:t>Propagation à la collectivité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E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pitchFamily="34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E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pitchFamily="34" charset="0"/>
                        </a:rPr>
                        <a:t>improbable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E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pitchFamily="34" charset="0"/>
                        </a:rPr>
                        <a:t>probable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E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pitchFamily="34" charset="0"/>
                        </a:rPr>
                        <a:t>élevée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E8E8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pitchFamily="34" charset="0"/>
                        </a:rPr>
                        <a:t>Moyen de prévention ou de lutte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CD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pitchFamily="34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CD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pitchFamily="34" charset="0"/>
                        </a:rPr>
                        <a:t>Prophylaxie ou traitement efficace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CD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pitchFamily="34" charset="0"/>
                        </a:rPr>
                        <a:t>Généralement, prophylaxie ou traitement efficace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CD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pitchFamily="34" charset="0"/>
                        </a:rPr>
                        <a:t>Généralement, ni prophylaxie, ni traitement efficace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CDCD"/>
                    </a:solidFill>
                  </a:tcPr>
                </a:tc>
              </a:tr>
            </a:tbl>
          </a:graphicData>
        </a:graphic>
      </p:graphicFrame>
      <p:pic>
        <p:nvPicPr>
          <p:cNvPr id="2154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75" y="142875"/>
            <a:ext cx="138112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7" name="Groupe 16"/>
          <p:cNvGrpSpPr/>
          <p:nvPr/>
        </p:nvGrpSpPr>
        <p:grpSpPr>
          <a:xfrm>
            <a:off x="1979712" y="6021288"/>
            <a:ext cx="7056784" cy="995338"/>
            <a:chOff x="2123728" y="6021288"/>
            <a:chExt cx="6912768" cy="995338"/>
          </a:xfrm>
        </p:grpSpPr>
        <p:cxnSp>
          <p:nvCxnSpPr>
            <p:cNvPr id="8" name="Connecteur droit avec flèche 7"/>
            <p:cNvCxnSpPr/>
            <p:nvPr/>
          </p:nvCxnSpPr>
          <p:spPr>
            <a:xfrm>
              <a:off x="3635896" y="6309320"/>
              <a:ext cx="3960440" cy="0"/>
            </a:xfrm>
            <a:prstGeom prst="straightConnector1">
              <a:avLst/>
            </a:prstGeom>
            <a:ln w="1270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ZoneTexte 8"/>
            <p:cNvSpPr txBox="1"/>
            <p:nvPr/>
          </p:nvSpPr>
          <p:spPr>
            <a:xfrm>
              <a:off x="2123728" y="6021288"/>
              <a:ext cx="144016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b="1" dirty="0" smtClean="0">
                  <a:solidFill>
                    <a:srgbClr val="FF0000"/>
                  </a:solidFill>
                </a:rPr>
                <a:t>Moins dangereuse</a:t>
              </a:r>
              <a:endParaRPr lang="fr-FR" b="1" dirty="0">
                <a:solidFill>
                  <a:srgbClr val="FF0000"/>
                </a:solidFill>
              </a:endParaRPr>
            </a:p>
          </p:txBody>
        </p:sp>
        <p:sp>
          <p:nvSpPr>
            <p:cNvPr id="11" name="ZoneTexte 10"/>
            <p:cNvSpPr txBox="1"/>
            <p:nvPr/>
          </p:nvSpPr>
          <p:spPr>
            <a:xfrm>
              <a:off x="7596336" y="6093296"/>
              <a:ext cx="144016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b="1" dirty="0" smtClean="0">
                  <a:solidFill>
                    <a:srgbClr val="FF0000"/>
                  </a:solidFill>
                </a:rPr>
                <a:t>Plus dangereuse</a:t>
              </a:r>
              <a:endParaRPr lang="fr-FR" b="1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79512" y="2708920"/>
            <a:ext cx="873125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lvl="2" eaLnBrk="1" hangingPunct="1">
              <a:buClr>
                <a:srgbClr val="FF3300"/>
              </a:buClr>
            </a:pPr>
            <a:r>
              <a:rPr lang="fr-FR" sz="2400" b="1" dirty="0" smtClean="0"/>
              <a:t>Présence </a:t>
            </a:r>
            <a:r>
              <a:rPr lang="fr-FR" sz="2400" b="1" dirty="0"/>
              <a:t>potentielle d’agents biologiques </a:t>
            </a:r>
          </a:p>
          <a:p>
            <a:pPr lvl="1" eaLnBrk="1" hangingPunct="1">
              <a:buFont typeface="Wingdings" charset="0"/>
              <a:buChar char="§"/>
            </a:pPr>
            <a:r>
              <a:rPr lang="fr-FR" sz="2400" dirty="0"/>
              <a:t> dans les cellules étudiées</a:t>
            </a:r>
          </a:p>
          <a:p>
            <a:pPr lvl="1" eaLnBrk="1" hangingPunct="1">
              <a:buFont typeface="Wingdings" charset="0"/>
              <a:buChar char="§"/>
            </a:pPr>
            <a:r>
              <a:rPr lang="fr-FR" sz="2400" dirty="0"/>
              <a:t> dans les cellules, support de culture virale</a:t>
            </a:r>
          </a:p>
          <a:p>
            <a:pPr lvl="1" eaLnBrk="1" hangingPunct="1">
              <a:buFont typeface="Wingdings" charset="0"/>
              <a:buChar char="§"/>
            </a:pPr>
            <a:r>
              <a:rPr lang="fr-FR" sz="2400" dirty="0"/>
              <a:t> dans les suppléments de culture (SVF) </a:t>
            </a:r>
          </a:p>
        </p:txBody>
      </p:sp>
      <p:sp>
        <p:nvSpPr>
          <p:cNvPr id="3" name="Rectangle 2"/>
          <p:cNvSpPr/>
          <p:nvPr/>
        </p:nvSpPr>
        <p:spPr>
          <a:xfrm>
            <a:off x="971600" y="548680"/>
            <a:ext cx="756084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 algn="ctr"/>
            <a:r>
              <a:rPr lang="fr-FR" sz="4400" b="1" dirty="0" smtClean="0"/>
              <a:t>Cultures cellulaires : </a:t>
            </a:r>
            <a:r>
              <a:rPr lang="fr-FR" sz="4400" b="1" dirty="0">
                <a:solidFill>
                  <a:srgbClr val="C00000"/>
                </a:solidFill>
              </a:rPr>
              <a:t>Pourquoi un danger ?</a:t>
            </a:r>
          </a:p>
          <a:p>
            <a:pPr algn="ctr"/>
            <a:endParaRPr lang="fr-FR" sz="4400" dirty="0"/>
          </a:p>
        </p:txBody>
      </p:sp>
    </p:spTree>
    <p:extLst>
      <p:ext uri="{BB962C8B-B14F-4D97-AF65-F5344CB8AC3E}">
        <p14:creationId xmlns:p14="http://schemas.microsoft.com/office/powerpoint/2010/main" val="40770708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39552" y="13466"/>
            <a:ext cx="81724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 algn="ctr"/>
            <a:r>
              <a:rPr lang="fr-FR" sz="4400" b="1" dirty="0" smtClean="0"/>
              <a:t>MGM : </a:t>
            </a:r>
            <a:r>
              <a:rPr lang="fr-FR" sz="4400" b="1" dirty="0">
                <a:solidFill>
                  <a:srgbClr val="C00000"/>
                </a:solidFill>
              </a:rPr>
              <a:t>Pourquoi un danger ?</a:t>
            </a:r>
          </a:p>
          <a:p>
            <a:pPr algn="ctr"/>
            <a:endParaRPr lang="fr-FR" sz="4400" dirty="0"/>
          </a:p>
        </p:txBody>
      </p:sp>
      <p:sp>
        <p:nvSpPr>
          <p:cNvPr id="2" name="Rectangle 1"/>
          <p:cNvSpPr/>
          <p:nvPr/>
        </p:nvSpPr>
        <p:spPr>
          <a:xfrm>
            <a:off x="251520" y="764704"/>
            <a:ext cx="58326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rgbClr val="ED4213"/>
              </a:buClr>
              <a:buSzPct val="150000"/>
              <a:buFont typeface="Wingdings" charset="0"/>
              <a:buChar char="§"/>
            </a:pPr>
            <a:r>
              <a:rPr lang="fr-FR" b="1" dirty="0">
                <a:solidFill>
                  <a:srgbClr val="ED4213"/>
                </a:solidFill>
              </a:rPr>
              <a:t>Art. D532-2 du code de l'environnement</a:t>
            </a:r>
          </a:p>
        </p:txBody>
      </p:sp>
      <p:pic>
        <p:nvPicPr>
          <p:cNvPr id="7" name="Image 6" descr="Capture d’écran 2015-09-04 à 11.07.4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32" y="1399461"/>
            <a:ext cx="8532440" cy="5269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6955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47"/>
          <p:cNvGraphicFramePr>
            <a:graphicFrameLocks noGrp="1"/>
          </p:cNvGraphicFramePr>
          <p:nvPr/>
        </p:nvGraphicFramePr>
        <p:xfrm>
          <a:off x="217488" y="2185988"/>
          <a:ext cx="8747125" cy="2376489"/>
        </p:xfrm>
        <a:graphic>
          <a:graphicData uri="http://schemas.openxmlformats.org/drawingml/2006/table">
            <a:tbl>
              <a:tblPr/>
              <a:tblGrid>
                <a:gridCol w="2060575"/>
                <a:gridCol w="1287462"/>
                <a:gridCol w="2779713"/>
                <a:gridCol w="1320800"/>
                <a:gridCol w="1298575"/>
              </a:tblGrid>
              <a:tr h="79216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7471C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0" lang="fr-FR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68561" marR="68561" marT="34270" marB="3427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7471C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Groupe  I</a:t>
                      </a:r>
                    </a:p>
                  </a:txBody>
                  <a:tcPr marL="68561" marR="68561" marT="34270" marB="34270" anchor="ctr" horzOverflow="overflow">
                    <a:lnL>
                      <a:noFill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7471C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Groupe  II</a:t>
                      </a:r>
                    </a:p>
                  </a:txBody>
                  <a:tcPr marL="68561" marR="68561" marT="34270" marB="3427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7471C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Groupe III</a:t>
                      </a:r>
                    </a:p>
                  </a:txBody>
                  <a:tcPr marL="68561" marR="68561" marT="34270" marB="3427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7A3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7471C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Groupe  IV</a:t>
                      </a:r>
                    </a:p>
                  </a:txBody>
                  <a:tcPr marL="68561" marR="68561" marT="34270" marB="3427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  <a:tr h="792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7471C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fr-F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Déclaration</a:t>
                      </a:r>
                    </a:p>
                  </a:txBody>
                  <a:tcPr marL="68561" marR="68561" marT="34270" marB="34270" anchor="ctr" horzOverflow="overflow">
                    <a:lnL>
                      <a:noFill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7471C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0" lang="fr-F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 Unicode MS" charset="0"/>
                      </a:endParaRPr>
                    </a:p>
                  </a:txBody>
                  <a:tcPr marL="68561" marR="68561" marT="34270" marB="3427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7471C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0" lang="fr-F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 Unicode MS" charset="0"/>
                      </a:endParaRPr>
                    </a:p>
                  </a:txBody>
                  <a:tcPr marL="68561" marR="68561" marT="34270" marB="3427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7471C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0" lang="fr-F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 Unicode MS" charset="0"/>
                      </a:endParaRPr>
                    </a:p>
                  </a:txBody>
                  <a:tcPr marL="68561" marR="68561" marT="34270" marB="3427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2191C9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7471C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0" lang="fr-F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 Unicode MS" charset="0"/>
                      </a:endParaRPr>
                    </a:p>
                  </a:txBody>
                  <a:tcPr marL="68561" marR="68561" marT="34270" marB="3427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2191C9"/>
                      </a:fgClr>
                      <a:bgClr>
                        <a:schemeClr val="bg1"/>
                      </a:bgClr>
                    </a:pattFill>
                  </a:tcPr>
                </a:tc>
              </a:tr>
              <a:tr h="792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7471C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fr-F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 Agrément</a:t>
                      </a:r>
                    </a:p>
                  </a:txBody>
                  <a:tcPr marL="68561" marR="68561" marT="34270" marB="34270" anchor="ctr" horzOverflow="overflow">
                    <a:lnL>
                      <a:noFill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7471C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0" lang="fr-F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 Unicode MS" charset="0"/>
                      </a:endParaRPr>
                    </a:p>
                  </a:txBody>
                  <a:tcPr marL="68561" marR="68561" marT="34270" marB="3427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448AD7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7471C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0" lang="fr-F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 Unicode MS" charset="0"/>
                      </a:endParaRPr>
                    </a:p>
                  </a:txBody>
                  <a:tcPr marL="68561" marR="68561" marT="34270" marB="3427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7471C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0" lang="fr-F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 Unicode MS" charset="0"/>
                      </a:endParaRPr>
                    </a:p>
                  </a:txBody>
                  <a:tcPr marL="68561" marR="68561" marT="34270" marB="3427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7471C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0" lang="fr-F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 Unicode MS" charset="0"/>
                      </a:endParaRPr>
                    </a:p>
                  </a:txBody>
                  <a:tcPr marL="68561" marR="68561" marT="34270" marB="3427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</a:tr>
            </a:tbl>
          </a:graphicData>
        </a:graphic>
      </p:graphicFrame>
      <p:sp>
        <p:nvSpPr>
          <p:cNvPr id="6" name="Espace réservé du contenu 4"/>
          <p:cNvSpPr txBox="1">
            <a:spLocks/>
          </p:cNvSpPr>
          <p:nvPr/>
        </p:nvSpPr>
        <p:spPr>
          <a:xfrm>
            <a:off x="1484313" y="1447800"/>
            <a:ext cx="7480300" cy="755650"/>
          </a:xfrm>
          <a:prstGeom prst="rect">
            <a:avLst/>
          </a:prstGeom>
        </p:spPr>
        <p:txBody>
          <a:bodyPr/>
          <a:lstStyle>
            <a:defPPr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defPPr>
            <a:lvl1pPr indent="-2730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"/>
              <a:defRPr sz="2800">
                <a:solidFill>
                  <a:schemeClr val="tx1"/>
                </a:solidFill>
                <a:latin typeface="+mn-lt"/>
                <a:ea typeface="+mn-lt"/>
                <a:cs typeface="+mn-lt"/>
              </a:defRPr>
            </a:lvl1pPr>
            <a:lvl2pPr marL="557213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 2" pitchFamily="18" charset="2"/>
              <a:buChar char=""/>
              <a:defRPr sz="2200">
                <a:solidFill>
                  <a:schemeClr val="tx1"/>
                </a:solidFill>
                <a:latin typeface="+mn-lt"/>
                <a:ea typeface="+mn-lt"/>
                <a:cs typeface="+mn-lt"/>
              </a:defRPr>
            </a:lvl2pPr>
            <a:lvl3pPr marL="812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+mn-lt"/>
                <a:ea typeface="+mn-lt"/>
                <a:cs typeface="+mn-lt"/>
              </a:defRPr>
            </a:lvl3pPr>
            <a:lvl4pPr marL="1068388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 2" pitchFamily="18" charset="2"/>
              <a:buChar char=""/>
              <a:defRPr>
                <a:solidFill>
                  <a:schemeClr val="tx1"/>
                </a:solidFill>
                <a:latin typeface="+mn-lt"/>
                <a:ea typeface="+mn-lt"/>
                <a:cs typeface="+mn-lt"/>
              </a:defRPr>
            </a:lvl4pPr>
            <a:lvl5pPr marL="1316038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buChar char=""/>
              <a:defRPr>
                <a:solidFill>
                  <a:schemeClr val="tx1"/>
                </a:solidFill>
                <a:latin typeface="+mn-lt"/>
                <a:ea typeface="+mn-lt"/>
                <a:cs typeface="+mn-lt"/>
              </a:defRPr>
            </a:lvl5pPr>
            <a:lvl6pPr marL="1572768" indent="-228600" algn="l" eaLnBrk="1" hangingPunct="1">
              <a:buClr>
                <a:schemeClr val="tx2"/>
              </a:buClr>
              <a:buFont typeface="Wingdings 2" pitchFamily="18" charset="2"/>
              <a:buChar char=""/>
              <a:defRPr lang="en-US" sz="1600" baseline="0" smtClean="0">
                <a:latin typeface="+mn-lt"/>
              </a:defRPr>
            </a:lvl6pPr>
            <a:lvl7pPr marL="1819656" indent="-228600" algn="l" eaLnBrk="1" hangingPunct="1">
              <a:buClr>
                <a:schemeClr val="accent1"/>
              </a:buClr>
              <a:buFont typeface="Wingdings 2" pitchFamily="18" charset="2"/>
              <a:buChar char=""/>
              <a:defRPr lang="en-US" sz="1600" baseline="0" smtClean="0">
                <a:latin typeface="+mn-lt"/>
              </a:defRPr>
            </a:lvl7pPr>
            <a:lvl8pPr marL="2066544" indent="-228600" algn="l" eaLnBrk="1" hangingPunct="1">
              <a:buClr>
                <a:schemeClr val="tx2"/>
              </a:buClr>
              <a:buFont typeface="Wingdings 2" pitchFamily="18" charset="2"/>
              <a:buChar char=""/>
              <a:defRPr sz="1600" baseline="0">
                <a:latin typeface="+mn-lt"/>
              </a:defRPr>
            </a:lvl8pPr>
            <a:lvl9pPr marL="2313432" indent="-228600" algn="l" eaLnBrk="1" hangingPunct="1">
              <a:buClr>
                <a:schemeClr val="accent1"/>
              </a:buClr>
              <a:buFont typeface="Wingdings 2" pitchFamily="18" charset="2"/>
              <a:buChar char=""/>
              <a:defRPr sz="1400" baseline="0">
                <a:latin typeface="+mn-lt"/>
              </a:defRPr>
            </a:lvl9pPr>
          </a:lstStyle>
          <a:p>
            <a:pPr marL="171450" lvl="1">
              <a:spcBef>
                <a:spcPts val="750"/>
              </a:spcBef>
              <a:buFont typeface="Wingdings" charset="0"/>
              <a:buChar char="§"/>
            </a:pPr>
            <a:r>
              <a:rPr lang="fr-FR" sz="2000" b="1" smtClean="0">
                <a:latin typeface="Arial" charset="0"/>
              </a:rPr>
              <a:t>Déclaration d'utilisation </a:t>
            </a:r>
            <a:r>
              <a:rPr lang="fr-FR" sz="2000" smtClean="0">
                <a:latin typeface="Arial" charset="0"/>
              </a:rPr>
              <a:t>ou </a:t>
            </a:r>
            <a:r>
              <a:rPr lang="fr-FR" sz="2000" b="1" smtClean="0">
                <a:latin typeface="Arial" charset="0"/>
              </a:rPr>
              <a:t>demande d'agrément d'utilisation </a:t>
            </a:r>
            <a:r>
              <a:rPr lang="fr-FR" sz="2000" smtClean="0">
                <a:latin typeface="Arial" charset="0"/>
              </a:rPr>
              <a:t>d'OGM par l’unité de recherche</a:t>
            </a:r>
            <a:endParaRPr lang="fr-FR" sz="2000" dirty="0">
              <a:latin typeface="Arial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11" t="21281" r="30238" b="8829"/>
          <a:stretch>
            <a:fillRect/>
          </a:stretch>
        </p:blipFill>
        <p:spPr bwMode="auto">
          <a:xfrm rot="185872">
            <a:off x="219075" y="1187450"/>
            <a:ext cx="930275" cy="1274763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re 1"/>
          <p:cNvSpPr txBox="1">
            <a:spLocks/>
          </p:cNvSpPr>
          <p:nvPr/>
        </p:nvSpPr>
        <p:spPr bwMode="auto">
          <a:xfrm>
            <a:off x="2051050" y="157163"/>
            <a:ext cx="5797550" cy="114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1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1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1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000250" eaLnBrk="0" fontAlgn="base" hangingPunct="0">
              <a:spcAft>
                <a:spcPct val="0"/>
              </a:spcAft>
              <a:buFont typeface="Arial" charset="0"/>
              <a:defRPr sz="1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457450" eaLnBrk="0" fontAlgn="base" hangingPunct="0">
              <a:spcAft>
                <a:spcPct val="0"/>
              </a:spcAft>
              <a:buFont typeface="Arial" charset="0"/>
              <a:defRPr sz="1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2914650" eaLnBrk="0" fontAlgn="base" hangingPunct="0">
              <a:spcAft>
                <a:spcPct val="0"/>
              </a:spcAft>
              <a:buFont typeface="Arial" charset="0"/>
              <a:defRPr sz="1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371850" eaLnBrk="0" fontAlgn="base" hangingPunct="0">
              <a:spcAft>
                <a:spcPct val="0"/>
              </a:spcAft>
              <a:buFont typeface="Arial" charset="0"/>
              <a:defRPr sz="1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685800">
              <a:lnSpc>
                <a:spcPct val="90000"/>
              </a:lnSpc>
            </a:pPr>
            <a:r>
              <a:rPr lang="fr-FR" sz="2800" b="1" dirty="0"/>
              <a:t>Microorganismes </a:t>
            </a:r>
            <a:br>
              <a:rPr lang="fr-FR" sz="2800" b="1" dirty="0"/>
            </a:br>
            <a:r>
              <a:rPr lang="fr-FR" sz="2800" b="1" dirty="0"/>
              <a:t>Génétiquement Modifiés (MGM)</a:t>
            </a:r>
            <a:br>
              <a:rPr lang="fr-FR" sz="2800" b="1" dirty="0"/>
            </a:br>
            <a:r>
              <a:rPr lang="fr-FR" sz="2800" b="1" dirty="0"/>
              <a:t>Utilisation confinée</a:t>
            </a:r>
          </a:p>
        </p:txBody>
      </p:sp>
      <p:sp>
        <p:nvSpPr>
          <p:cNvPr id="10" name="Espace réservé du contenu 4"/>
          <p:cNvSpPr txBox="1">
            <a:spLocks/>
          </p:cNvSpPr>
          <p:nvPr/>
        </p:nvSpPr>
        <p:spPr bwMode="auto">
          <a:xfrm>
            <a:off x="1484313" y="4724400"/>
            <a:ext cx="7510462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1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1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1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000250" eaLnBrk="0" fontAlgn="base" hangingPunct="0">
              <a:spcAft>
                <a:spcPct val="0"/>
              </a:spcAft>
              <a:buFont typeface="Arial" charset="0"/>
              <a:defRPr sz="1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457450" eaLnBrk="0" fontAlgn="base" hangingPunct="0">
              <a:spcAft>
                <a:spcPct val="0"/>
              </a:spcAft>
              <a:buFont typeface="Arial" charset="0"/>
              <a:defRPr sz="1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2914650" eaLnBrk="0" fontAlgn="base" hangingPunct="0">
              <a:spcAft>
                <a:spcPct val="0"/>
              </a:spcAft>
              <a:buFont typeface="Arial" charset="0"/>
              <a:defRPr sz="1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371850" eaLnBrk="0" fontAlgn="base" hangingPunct="0">
              <a:spcAft>
                <a:spcPct val="0"/>
              </a:spcAft>
              <a:buFont typeface="Arial" charset="0"/>
              <a:defRPr sz="1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171450" indent="-171450" defTabSz="685800">
              <a:lnSpc>
                <a:spcPct val="90000"/>
              </a:lnSpc>
              <a:spcBef>
                <a:spcPts val="750"/>
              </a:spcBef>
              <a:buFont typeface="Wingdings" charset="0"/>
              <a:buChar char="§"/>
            </a:pPr>
            <a:r>
              <a:rPr lang="fr-FR" b="1"/>
              <a:t>Avis donné par le HCB </a:t>
            </a:r>
            <a:r>
              <a:rPr lang="fr-FR"/>
              <a:t>sur les risques et les niveaux de classement de l'OGM</a:t>
            </a:r>
          </a:p>
          <a:p>
            <a:pPr marL="514350" lvl="1" indent="-171450" defTabSz="685800">
              <a:lnSpc>
                <a:spcPct val="90000"/>
              </a:lnSpc>
              <a:spcBef>
                <a:spcPts val="375"/>
              </a:spcBef>
              <a:buFont typeface="Wingdings" charset="0"/>
              <a:buChar char="§"/>
            </a:pPr>
            <a:endParaRPr lang="fr-FR"/>
          </a:p>
          <a:p>
            <a:pPr marL="514350" lvl="1" indent="-171450" defTabSz="685800">
              <a:lnSpc>
                <a:spcPct val="90000"/>
              </a:lnSpc>
              <a:spcBef>
                <a:spcPts val="375"/>
              </a:spcBef>
              <a:buFont typeface="Wingdings" charset="0"/>
              <a:buChar char="§"/>
            </a:pPr>
            <a:endParaRPr lang="fr-FR"/>
          </a:p>
          <a:p>
            <a:pPr marL="171450" indent="-171450" defTabSz="685800">
              <a:lnSpc>
                <a:spcPct val="90000"/>
              </a:lnSpc>
              <a:spcBef>
                <a:spcPts val="750"/>
              </a:spcBef>
              <a:buFont typeface="Wingdings" charset="0"/>
              <a:buChar char="§"/>
            </a:pPr>
            <a:endParaRPr lang="fr-FR"/>
          </a:p>
        </p:txBody>
      </p:sp>
      <p:sp>
        <p:nvSpPr>
          <p:cNvPr id="11" name="Espace réservé du contenu 4"/>
          <p:cNvSpPr txBox="1">
            <a:spLocks/>
          </p:cNvSpPr>
          <p:nvPr/>
        </p:nvSpPr>
        <p:spPr bwMode="auto">
          <a:xfrm>
            <a:off x="1495425" y="5480050"/>
            <a:ext cx="7648575" cy="1045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1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1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1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000250" eaLnBrk="0" fontAlgn="base" hangingPunct="0">
              <a:spcAft>
                <a:spcPct val="0"/>
              </a:spcAft>
              <a:buFont typeface="Arial" charset="0"/>
              <a:defRPr sz="1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457450" eaLnBrk="0" fontAlgn="base" hangingPunct="0">
              <a:spcAft>
                <a:spcPct val="0"/>
              </a:spcAft>
              <a:buFont typeface="Arial" charset="0"/>
              <a:defRPr sz="1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2914650" eaLnBrk="0" fontAlgn="base" hangingPunct="0">
              <a:spcAft>
                <a:spcPct val="0"/>
              </a:spcAft>
              <a:buFont typeface="Arial" charset="0"/>
              <a:defRPr sz="1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371850" eaLnBrk="0" fontAlgn="base" hangingPunct="0">
              <a:spcAft>
                <a:spcPct val="0"/>
              </a:spcAft>
              <a:buFont typeface="Arial" charset="0"/>
              <a:defRPr sz="1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171450" indent="-171450" defTabSz="685800">
              <a:lnSpc>
                <a:spcPct val="90000"/>
              </a:lnSpc>
              <a:spcBef>
                <a:spcPts val="750"/>
              </a:spcBef>
              <a:buFont typeface="Wingdings" charset="0"/>
              <a:buChar char="§"/>
            </a:pPr>
            <a:r>
              <a:rPr lang="fr-FR" b="1" dirty="0"/>
              <a:t>Agréments délivrés </a:t>
            </a:r>
            <a:r>
              <a:rPr lang="fr-FR" dirty="0"/>
              <a:t>aux unités de recherche par le ministère en charge de la </a:t>
            </a:r>
            <a:r>
              <a:rPr lang="fr-FR" dirty="0" smtClean="0"/>
              <a:t>recherche pour les </a:t>
            </a:r>
            <a:r>
              <a:rPr lang="fr-FR" b="1" dirty="0" smtClean="0">
                <a:solidFill>
                  <a:srgbClr val="FF0000"/>
                </a:solidFill>
              </a:rPr>
              <a:t>MOT</a:t>
            </a:r>
            <a:r>
              <a:rPr lang="fr-FR" dirty="0" smtClean="0"/>
              <a:t> (</a:t>
            </a:r>
            <a:r>
              <a:rPr lang="fr-FR" b="1" i="1" dirty="0"/>
              <a:t>micro-organismes</a:t>
            </a:r>
            <a:r>
              <a:rPr lang="fr-FR" b="1" dirty="0"/>
              <a:t> </a:t>
            </a:r>
            <a:r>
              <a:rPr lang="fr-FR" b="1" i="1" dirty="0"/>
              <a:t>pathogènes et </a:t>
            </a:r>
            <a:r>
              <a:rPr lang="fr-FR" b="1" i="1" dirty="0" smtClean="0"/>
              <a:t>toxines</a:t>
            </a:r>
            <a:r>
              <a:rPr lang="fr-FR" dirty="0" smtClean="0"/>
              <a:t>)</a:t>
            </a:r>
            <a:endParaRPr lang="fr-FR" dirty="0"/>
          </a:p>
          <a:p>
            <a:pPr marL="514350" lvl="1" indent="-171450" defTabSz="685800">
              <a:lnSpc>
                <a:spcPct val="90000"/>
              </a:lnSpc>
              <a:spcBef>
                <a:spcPts val="375"/>
              </a:spcBef>
              <a:buFont typeface="Wingdings" charset="0"/>
              <a:buChar char="§"/>
            </a:pPr>
            <a:endParaRPr lang="fr-FR" dirty="0"/>
          </a:p>
          <a:p>
            <a:pPr marL="514350" lvl="1" indent="-171450" defTabSz="685800">
              <a:lnSpc>
                <a:spcPct val="90000"/>
              </a:lnSpc>
              <a:spcBef>
                <a:spcPts val="375"/>
              </a:spcBef>
              <a:buFont typeface="Wingdings" charset="0"/>
              <a:buChar char="§"/>
            </a:pPr>
            <a:endParaRPr lang="fr-FR" dirty="0"/>
          </a:p>
          <a:p>
            <a:pPr marL="514350" lvl="1" indent="-171450" defTabSz="685800">
              <a:lnSpc>
                <a:spcPct val="90000"/>
              </a:lnSpc>
              <a:spcBef>
                <a:spcPts val="375"/>
              </a:spcBef>
              <a:buFont typeface="Wingdings" charset="0"/>
              <a:buChar char="§"/>
            </a:pPr>
            <a:endParaRPr lang="fr-FR" dirty="0"/>
          </a:p>
          <a:p>
            <a:pPr marL="514350" lvl="1" indent="-171450" defTabSz="685800">
              <a:lnSpc>
                <a:spcPct val="90000"/>
              </a:lnSpc>
              <a:spcBef>
                <a:spcPts val="375"/>
              </a:spcBef>
              <a:buFont typeface="Wingdings" charset="0"/>
              <a:buChar char="§"/>
            </a:pPr>
            <a:endParaRPr lang="fr-FR" dirty="0"/>
          </a:p>
          <a:p>
            <a:pPr marL="171450" indent="-171450" defTabSz="685800">
              <a:lnSpc>
                <a:spcPct val="90000"/>
              </a:lnSpc>
              <a:spcBef>
                <a:spcPts val="750"/>
              </a:spcBef>
              <a:buFont typeface="Wingdings" charset="0"/>
              <a:buChar char="§"/>
            </a:pPr>
            <a:endParaRPr lang="fr-FR" dirty="0"/>
          </a:p>
        </p:txBody>
      </p:sp>
      <p:sp>
        <p:nvSpPr>
          <p:cNvPr id="14" name="ZoneTexte 13"/>
          <p:cNvSpPr txBox="1">
            <a:spLocks noChangeArrowheads="1"/>
          </p:cNvSpPr>
          <p:nvPr/>
        </p:nvSpPr>
        <p:spPr bwMode="auto">
          <a:xfrm>
            <a:off x="2555875" y="3198813"/>
            <a:ext cx="762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fr-FR" sz="1400"/>
              <a:t>oui</a:t>
            </a:r>
          </a:p>
        </p:txBody>
      </p:sp>
      <p:sp>
        <p:nvSpPr>
          <p:cNvPr id="15" name="ZoneTexte 14"/>
          <p:cNvSpPr txBox="1">
            <a:spLocks noChangeArrowheads="1"/>
          </p:cNvSpPr>
          <p:nvPr/>
        </p:nvSpPr>
        <p:spPr bwMode="auto">
          <a:xfrm>
            <a:off x="6588125" y="4000500"/>
            <a:ext cx="762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fr-FR" sz="1400"/>
              <a:t>oui</a:t>
            </a:r>
          </a:p>
        </p:txBody>
      </p:sp>
      <p:sp>
        <p:nvSpPr>
          <p:cNvPr id="16" name="ZoneTexte 15"/>
          <p:cNvSpPr txBox="1">
            <a:spLocks noChangeArrowheads="1"/>
          </p:cNvSpPr>
          <p:nvPr/>
        </p:nvSpPr>
        <p:spPr bwMode="auto">
          <a:xfrm>
            <a:off x="7956550" y="4005263"/>
            <a:ext cx="762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fr-FR" sz="1400"/>
              <a:t>oui</a:t>
            </a:r>
          </a:p>
        </p:txBody>
      </p:sp>
      <p:sp>
        <p:nvSpPr>
          <p:cNvPr id="17" name="ZoneTexte 16"/>
          <p:cNvSpPr txBox="1">
            <a:spLocks noChangeArrowheads="1"/>
          </p:cNvSpPr>
          <p:nvPr/>
        </p:nvSpPr>
        <p:spPr bwMode="auto">
          <a:xfrm>
            <a:off x="4592638" y="4005263"/>
            <a:ext cx="7635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fr-FR" sz="1400"/>
              <a:t>oui</a:t>
            </a:r>
          </a:p>
        </p:txBody>
      </p:sp>
      <p:sp>
        <p:nvSpPr>
          <p:cNvPr id="18" name="ZoneTexte 17"/>
          <p:cNvSpPr txBox="1">
            <a:spLocks noChangeArrowheads="1"/>
          </p:cNvSpPr>
          <p:nvPr/>
        </p:nvSpPr>
        <p:spPr bwMode="auto">
          <a:xfrm>
            <a:off x="3617913" y="3008313"/>
            <a:ext cx="2663825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fr-FR" sz="1400">
                <a:cs typeface="Arial Unicode MS" charset="0"/>
              </a:rPr>
              <a:t>oui  </a:t>
            </a:r>
          </a:p>
          <a:p>
            <a:pPr algn="ctr"/>
            <a:r>
              <a:rPr lang="fr-FR" sz="1400">
                <a:cs typeface="Arial Unicode MS" charset="0"/>
              </a:rPr>
              <a:t>si installation déjà agréé </a:t>
            </a:r>
          </a:p>
          <a:p>
            <a:pPr algn="ctr"/>
            <a:r>
              <a:rPr lang="fr-FR" sz="1400">
                <a:cs typeface="Arial Unicode MS" charset="0"/>
              </a:rPr>
              <a:t>pour groupes II, III ou IV</a:t>
            </a:r>
            <a:endParaRPr lang="fr-FR" sz="1400"/>
          </a:p>
        </p:txBody>
      </p:sp>
    </p:spTree>
    <p:extLst>
      <p:ext uri="{BB962C8B-B14F-4D97-AF65-F5344CB8AC3E}">
        <p14:creationId xmlns:p14="http://schemas.microsoft.com/office/powerpoint/2010/main" val="13301521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9" grpId="0"/>
      <p:bldP spid="14" grpId="0"/>
      <p:bldP spid="15" grpId="0"/>
      <p:bldP spid="16" grpId="0"/>
      <p:bldP spid="17" grpId="0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2"/>
          <p:cNvSpPr txBox="1">
            <a:spLocks/>
          </p:cNvSpPr>
          <p:nvPr/>
        </p:nvSpPr>
        <p:spPr>
          <a:xfrm>
            <a:off x="1046163" y="1874838"/>
            <a:ext cx="7010400" cy="4146550"/>
          </a:xfrm>
          <a:prstGeom prst="rect">
            <a:avLst/>
          </a:prstGeom>
        </p:spPr>
        <p:txBody>
          <a:bodyPr/>
          <a:lstStyle>
            <a:defPPr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defPPr>
            <a:lvl1pPr indent="-2730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"/>
              <a:defRPr sz="2800">
                <a:solidFill>
                  <a:schemeClr val="tx1"/>
                </a:solidFill>
                <a:latin typeface="+mn-lt"/>
                <a:ea typeface="+mn-lt"/>
                <a:cs typeface="+mn-lt"/>
              </a:defRPr>
            </a:lvl1pPr>
            <a:lvl2pPr marL="557213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 2" pitchFamily="18" charset="2"/>
              <a:buChar char=""/>
              <a:defRPr sz="2200">
                <a:solidFill>
                  <a:schemeClr val="tx1"/>
                </a:solidFill>
                <a:latin typeface="+mn-lt"/>
                <a:ea typeface="+mn-lt"/>
                <a:cs typeface="+mn-lt"/>
              </a:defRPr>
            </a:lvl2pPr>
            <a:lvl3pPr marL="812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+mn-lt"/>
                <a:ea typeface="+mn-lt"/>
                <a:cs typeface="+mn-lt"/>
              </a:defRPr>
            </a:lvl3pPr>
            <a:lvl4pPr marL="1068388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 2" pitchFamily="18" charset="2"/>
              <a:buChar char=""/>
              <a:defRPr>
                <a:solidFill>
                  <a:schemeClr val="tx1"/>
                </a:solidFill>
                <a:latin typeface="+mn-lt"/>
                <a:ea typeface="+mn-lt"/>
                <a:cs typeface="+mn-lt"/>
              </a:defRPr>
            </a:lvl4pPr>
            <a:lvl5pPr marL="1316038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buChar char=""/>
              <a:defRPr>
                <a:solidFill>
                  <a:schemeClr val="tx1"/>
                </a:solidFill>
                <a:latin typeface="+mn-lt"/>
                <a:ea typeface="+mn-lt"/>
                <a:cs typeface="+mn-lt"/>
              </a:defRPr>
            </a:lvl5pPr>
            <a:lvl6pPr marL="1572768" indent="-228600" algn="l" eaLnBrk="1" hangingPunct="1">
              <a:buClr>
                <a:schemeClr val="tx2"/>
              </a:buClr>
              <a:buFont typeface="Wingdings 2" pitchFamily="18" charset="2"/>
              <a:buChar char=""/>
              <a:defRPr lang="en-US" sz="1600" baseline="0" smtClean="0">
                <a:latin typeface="+mn-lt"/>
              </a:defRPr>
            </a:lvl6pPr>
            <a:lvl7pPr marL="1819656" indent="-228600" algn="l" eaLnBrk="1" hangingPunct="1">
              <a:buClr>
                <a:schemeClr val="accent1"/>
              </a:buClr>
              <a:buFont typeface="Wingdings 2" pitchFamily="18" charset="2"/>
              <a:buChar char=""/>
              <a:defRPr lang="en-US" sz="1600" baseline="0" smtClean="0">
                <a:latin typeface="+mn-lt"/>
              </a:defRPr>
            </a:lvl7pPr>
            <a:lvl8pPr marL="2066544" indent="-228600" algn="l" eaLnBrk="1" hangingPunct="1">
              <a:buClr>
                <a:schemeClr val="tx2"/>
              </a:buClr>
              <a:buFont typeface="Wingdings 2" pitchFamily="18" charset="2"/>
              <a:buChar char=""/>
              <a:defRPr sz="1600" baseline="0">
                <a:latin typeface="+mn-lt"/>
              </a:defRPr>
            </a:lvl8pPr>
            <a:lvl9pPr marL="2313432" indent="-228600" algn="l" eaLnBrk="1" hangingPunct="1">
              <a:buClr>
                <a:schemeClr val="accent1"/>
              </a:buClr>
              <a:buFont typeface="Wingdings 2" pitchFamily="18" charset="2"/>
              <a:buChar char=""/>
              <a:defRPr sz="1400" baseline="0">
                <a:latin typeface="+mn-lt"/>
              </a:defRPr>
            </a:lvl9pPr>
          </a:lstStyle>
          <a:p>
            <a:pPr>
              <a:buFont typeface="Wingdings" charset="0"/>
              <a:buChar char="§"/>
            </a:pPr>
            <a:r>
              <a:rPr lang="fr-FR" sz="2400" smtClean="0">
                <a:latin typeface="Arial" charset="0"/>
              </a:rPr>
              <a:t>Créé en 2008 (ex-CGG) </a:t>
            </a:r>
          </a:p>
          <a:p>
            <a:pPr>
              <a:buFont typeface="Wingdings" charset="0"/>
              <a:buChar char="§"/>
            </a:pPr>
            <a:r>
              <a:rPr lang="fr-FR" sz="2400" smtClean="0">
                <a:latin typeface="Arial" charset="0"/>
              </a:rPr>
              <a:t>Dépendant des ministères en charge de la recherche, l'environnement, l'agriculture, la santé et la consommation</a:t>
            </a:r>
          </a:p>
          <a:p>
            <a:pPr>
              <a:buFont typeface="Wingdings" charset="0"/>
              <a:buChar char="§"/>
            </a:pPr>
            <a:r>
              <a:rPr lang="fr-FR" sz="2400" smtClean="0">
                <a:latin typeface="Arial" charset="0"/>
              </a:rPr>
              <a:t>Composé de deux comités</a:t>
            </a:r>
          </a:p>
          <a:p>
            <a:pPr lvl="1">
              <a:buFont typeface="Wingdings" charset="0"/>
              <a:buChar char="§"/>
            </a:pPr>
            <a:r>
              <a:rPr lang="fr-FR" sz="2000" smtClean="0">
                <a:latin typeface="Arial" charset="0"/>
              </a:rPr>
              <a:t>comité scientifique (CS)</a:t>
            </a:r>
          </a:p>
          <a:p>
            <a:pPr lvl="2">
              <a:buFont typeface="Wingdings" charset="0"/>
              <a:buChar char="§"/>
            </a:pPr>
            <a:r>
              <a:rPr lang="fr-FR" smtClean="0">
                <a:latin typeface="Arial" charset="0"/>
              </a:rPr>
              <a:t>"collège confiné" </a:t>
            </a:r>
          </a:p>
          <a:p>
            <a:pPr lvl="2">
              <a:buFont typeface="Wingdings" charset="0"/>
              <a:buChar char="§"/>
            </a:pPr>
            <a:r>
              <a:rPr lang="fr-FR" smtClean="0">
                <a:latin typeface="Arial" charset="0"/>
              </a:rPr>
              <a:t>"collège disséminé"</a:t>
            </a:r>
          </a:p>
          <a:p>
            <a:pPr lvl="1">
              <a:buFont typeface="Wingdings" charset="0"/>
              <a:buChar char="§"/>
            </a:pPr>
            <a:r>
              <a:rPr lang="fr-FR" sz="2000" smtClean="0">
                <a:latin typeface="Arial" charset="0"/>
              </a:rPr>
              <a:t>comité éthique économique et social (CEES) </a:t>
            </a:r>
          </a:p>
          <a:p>
            <a:pPr>
              <a:buFont typeface="Wingdings" charset="0"/>
              <a:buChar char="§"/>
            </a:pPr>
            <a:r>
              <a:rPr lang="fr-FR" sz="2400" smtClean="0">
                <a:latin typeface="Arial" charset="0"/>
              </a:rPr>
              <a:t>Ayant pour rôle d’évaluer les risques lors de l'élaboration et manipulation d'OGM</a:t>
            </a:r>
            <a:endParaRPr lang="fr-FR" sz="2400" dirty="0">
              <a:latin typeface="Arial" charset="0"/>
            </a:endParaRPr>
          </a:p>
        </p:txBody>
      </p:sp>
      <p:pic>
        <p:nvPicPr>
          <p:cNvPr id="7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271463"/>
            <a:ext cx="2500313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88640"/>
            <a:ext cx="1268413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05413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611560" y="2924944"/>
            <a:ext cx="8229600" cy="1143000"/>
          </a:xfrm>
        </p:spPr>
        <p:txBody>
          <a:bodyPr/>
          <a:lstStyle/>
          <a:p>
            <a:r>
              <a:rPr lang="fr-FR" dirty="0" smtClean="0"/>
              <a:t>1.2 Les dangers chimiques</a:t>
            </a:r>
            <a:endParaRPr lang="fr-FR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611560" y="1196752"/>
            <a:ext cx="8058180" cy="714375"/>
          </a:xfrm>
          <a:prstGeom prst="rect">
            <a:avLst/>
          </a:prstGeom>
          <a:solidFill>
            <a:schemeClr val="accent1"/>
          </a:solidFill>
        </p:spPr>
        <p:txBody>
          <a:bodyPr anchor="ctr">
            <a:normAutofit fontScale="25000" lnSpcReduction="20000"/>
          </a:bodyPr>
          <a:lstStyle/>
          <a:p>
            <a:pPr algn="ctr" fontAlgn="auto">
              <a:lnSpc>
                <a:spcPct val="120000"/>
              </a:lnSpc>
              <a:spcAft>
                <a:spcPts val="0"/>
              </a:spcAft>
              <a:defRPr/>
            </a:pPr>
            <a:endParaRPr lang="fr-FR" sz="4400" dirty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  <a:p>
            <a:pPr algn="ctr"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fr-FR" sz="160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Les </a:t>
            </a:r>
            <a:r>
              <a:rPr lang="fr-FR" sz="160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types de dangers chimiques</a:t>
            </a:r>
            <a:endParaRPr lang="fr-FR" sz="16000" dirty="0">
              <a:solidFill>
                <a:srgbClr val="FFFF00"/>
              </a:solidFill>
              <a:latin typeface="+mj-lt"/>
              <a:ea typeface="+mj-ea"/>
              <a:cs typeface="+mj-cs"/>
            </a:endParaRPr>
          </a:p>
          <a:p>
            <a:pPr algn="ctr" fontAlgn="auto">
              <a:spcAft>
                <a:spcPts val="0"/>
              </a:spcAft>
              <a:defRPr/>
            </a:pPr>
            <a:endParaRPr lang="fr-FR" sz="4400" dirty="0">
              <a:latin typeface="+mj-lt"/>
              <a:ea typeface="+mj-ea"/>
              <a:cs typeface="+mj-cs"/>
            </a:endParaRPr>
          </a:p>
        </p:txBody>
      </p:sp>
      <p:pic>
        <p:nvPicPr>
          <p:cNvPr id="19470" name="Image 4" descr="logo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8125" y="285750"/>
            <a:ext cx="11715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75" y="142875"/>
            <a:ext cx="138112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ZoneTexte 6"/>
          <p:cNvSpPr txBox="1"/>
          <p:nvPr/>
        </p:nvSpPr>
        <p:spPr>
          <a:xfrm>
            <a:off x="1148262" y="2132856"/>
            <a:ext cx="6984776" cy="1384995"/>
          </a:xfrm>
          <a:prstGeom prst="rect">
            <a:avLst/>
          </a:prstGeom>
          <a:solidFill>
            <a:srgbClr val="FFCC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4"/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- poudre </a:t>
            </a:r>
          </a:p>
          <a:p>
            <a:pPr lvl="4">
              <a:buFontTx/>
              <a:buChar char="-"/>
            </a:pP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liquide </a:t>
            </a:r>
          </a:p>
          <a:p>
            <a:pPr lvl="4">
              <a:buFontTx/>
              <a:buChar char="-"/>
            </a:pP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gaz et vapeurs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1187624" y="4941168"/>
            <a:ext cx="6984776" cy="1384995"/>
          </a:xfrm>
          <a:prstGeom prst="rect">
            <a:avLst/>
          </a:prstGeom>
          <a:solidFill>
            <a:srgbClr val="FFCC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4"/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- En produit pur (substance)</a:t>
            </a:r>
          </a:p>
          <a:p>
            <a:pPr lvl="4">
              <a:buFontTx/>
              <a:buChar char="-"/>
            </a:pP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ou en mélange </a:t>
            </a:r>
          </a:p>
          <a:p>
            <a:pPr lvl="4"/>
            <a:endParaRPr lang="fr-FR" sz="2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>
          <a:xfrm>
            <a:off x="179512" y="764704"/>
            <a:ext cx="3384376" cy="1008112"/>
          </a:xfrm>
          <a:prstGeom prst="rect">
            <a:avLst/>
          </a:prstGeom>
          <a:solidFill>
            <a:schemeClr val="accent1"/>
          </a:solidFill>
        </p:spPr>
        <p:txBody>
          <a:bodyPr anchor="ctr">
            <a:normAutofit fontScale="55000" lnSpcReduction="20000"/>
          </a:bodyPr>
          <a:lstStyle/>
          <a:p>
            <a:pPr algn="ctr" fontAlgn="auto">
              <a:lnSpc>
                <a:spcPct val="120000"/>
              </a:lnSpc>
              <a:spcAft>
                <a:spcPts val="0"/>
              </a:spcAft>
              <a:defRPr/>
            </a:pPr>
            <a:endParaRPr lang="fr-FR" sz="4400" dirty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  <a:p>
            <a:pPr algn="ctr"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fr-FR" sz="6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pictogrammes</a:t>
            </a:r>
            <a:endParaRPr lang="fr-FR" sz="6400" dirty="0">
              <a:solidFill>
                <a:srgbClr val="FFFF00"/>
              </a:solidFill>
              <a:latin typeface="+mj-lt"/>
              <a:ea typeface="+mj-ea"/>
              <a:cs typeface="+mj-cs"/>
            </a:endParaRPr>
          </a:p>
          <a:p>
            <a:pPr algn="ctr" fontAlgn="auto">
              <a:spcAft>
                <a:spcPts val="0"/>
              </a:spcAft>
              <a:defRPr/>
            </a:pPr>
            <a:endParaRPr lang="fr-FR" sz="4400" dirty="0"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44624"/>
            <a:ext cx="4935537" cy="666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ZoneTexte 3"/>
          <p:cNvSpPr txBox="1"/>
          <p:nvPr/>
        </p:nvSpPr>
        <p:spPr>
          <a:xfrm>
            <a:off x="179512" y="2276872"/>
            <a:ext cx="381642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3 groupes de dangers:</a:t>
            </a:r>
          </a:p>
          <a:p>
            <a:endParaRPr lang="fr-FR" sz="2800" dirty="0" smtClean="0"/>
          </a:p>
          <a:p>
            <a:pPr>
              <a:buFont typeface="Arial" pitchFamily="34" charset="0"/>
              <a:buChar char="•"/>
            </a:pPr>
            <a:r>
              <a:rPr lang="fr-FR" sz="2800" dirty="0" smtClean="0"/>
              <a:t>Pour la santé</a:t>
            </a:r>
          </a:p>
          <a:p>
            <a:pPr>
              <a:buFont typeface="Arial" pitchFamily="34" charset="0"/>
              <a:buChar char="•"/>
            </a:pPr>
            <a:r>
              <a:rPr lang="fr-FR" sz="2800" dirty="0" smtClean="0"/>
              <a:t>Pour l’environnement</a:t>
            </a:r>
          </a:p>
          <a:p>
            <a:pPr>
              <a:buFont typeface="Arial" pitchFamily="34" charset="0"/>
              <a:buChar char="•"/>
            </a:pPr>
            <a:r>
              <a:rPr lang="fr-FR" sz="2800" dirty="0" smtClean="0"/>
              <a:t>Physique</a:t>
            </a:r>
            <a:endParaRPr lang="fr-FR" sz="28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2" y="2060848"/>
            <a:ext cx="8229600" cy="1431032"/>
          </a:xfrm>
        </p:spPr>
        <p:txBody>
          <a:bodyPr>
            <a:normAutofit fontScale="90000"/>
          </a:bodyPr>
          <a:lstStyle/>
          <a:p>
            <a:r>
              <a:rPr lang="fr-FR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2. Identifier les différentes situations exposant au danger</a:t>
            </a:r>
            <a:endParaRPr lang="fr-FR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67544" y="692696"/>
            <a:ext cx="8280920" cy="1857364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Situation </a:t>
            </a:r>
            <a:r>
              <a:rPr lang="fr-FR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exposant au danger ? </a:t>
            </a:r>
            <a:endParaRPr lang="fr-FR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1747" name="Image 4" descr="logo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8125" y="285750"/>
            <a:ext cx="11715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75" y="142875"/>
            <a:ext cx="138112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Diagramme 8"/>
          <p:cNvGraphicFramePr/>
          <p:nvPr/>
        </p:nvGraphicFramePr>
        <p:xfrm>
          <a:off x="827584" y="2492896"/>
          <a:ext cx="742955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cxnSp>
        <p:nvCxnSpPr>
          <p:cNvPr id="10" name="Connecteur droit 9"/>
          <p:cNvCxnSpPr/>
          <p:nvPr/>
        </p:nvCxnSpPr>
        <p:spPr>
          <a:xfrm>
            <a:off x="3714744" y="5715016"/>
            <a:ext cx="214314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/>
        </p:nvCxnSpPr>
        <p:spPr>
          <a:xfrm>
            <a:off x="4286248" y="4572008"/>
            <a:ext cx="185738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782960"/>
          </a:xfrm>
        </p:spPr>
        <p:txBody>
          <a:bodyPr>
            <a:normAutofit fontScale="90000"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Risques ?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r>
              <a:rPr lang="fr-FR" dirty="0" smtClean="0"/>
              <a:t>On parle de </a:t>
            </a:r>
            <a:r>
              <a:rPr lang="fr-FR" b="1" dirty="0" smtClean="0">
                <a:solidFill>
                  <a:srgbClr val="0070C0"/>
                </a:solidFill>
              </a:rPr>
              <a:t>risques</a:t>
            </a:r>
            <a:r>
              <a:rPr lang="fr-FR" dirty="0" smtClean="0"/>
              <a:t>, si le </a:t>
            </a:r>
            <a:r>
              <a:rPr lang="fr-FR" b="1" dirty="0" smtClean="0">
                <a:solidFill>
                  <a:srgbClr val="0070C0"/>
                </a:solidFill>
              </a:rPr>
              <a:t>manipulateur</a:t>
            </a:r>
            <a:r>
              <a:rPr lang="fr-FR" dirty="0" smtClean="0"/>
              <a:t> (élève, professeur, technicien …) </a:t>
            </a:r>
            <a:r>
              <a:rPr lang="fr-FR" b="1" dirty="0" smtClean="0">
                <a:solidFill>
                  <a:srgbClr val="0070C0"/>
                </a:solidFill>
              </a:rPr>
              <a:t>s’expose à un danger </a:t>
            </a:r>
            <a:r>
              <a:rPr lang="fr-FR" dirty="0" smtClean="0"/>
              <a:t>susceptible de lui occasionner des </a:t>
            </a:r>
            <a:r>
              <a:rPr lang="fr-FR" b="1" dirty="0" smtClean="0">
                <a:solidFill>
                  <a:srgbClr val="0070C0"/>
                </a:solidFill>
              </a:rPr>
              <a:t>dommages</a:t>
            </a:r>
            <a:r>
              <a:rPr lang="fr-FR" dirty="0" smtClean="0"/>
              <a:t>.</a:t>
            </a:r>
          </a:p>
          <a:p>
            <a:r>
              <a:rPr lang="fr-FR" dirty="0" smtClean="0"/>
              <a:t>Le </a:t>
            </a:r>
            <a:r>
              <a:rPr lang="fr-FR" b="1" dirty="0" smtClean="0">
                <a:solidFill>
                  <a:srgbClr val="0070C0"/>
                </a:solidFill>
              </a:rPr>
              <a:t>risque </a:t>
            </a:r>
            <a:r>
              <a:rPr lang="fr-FR" dirty="0" smtClean="0"/>
              <a:t>est</a:t>
            </a:r>
            <a:r>
              <a:rPr lang="fr-FR" b="1" dirty="0" smtClean="0">
                <a:solidFill>
                  <a:srgbClr val="0070C0"/>
                </a:solidFill>
              </a:rPr>
              <a:t> biologique </a:t>
            </a:r>
            <a:r>
              <a:rPr lang="fr-FR" dirty="0" smtClean="0"/>
              <a:t>si le manipulateur s’expose à un </a:t>
            </a:r>
            <a:r>
              <a:rPr lang="fr-FR" b="1" dirty="0" smtClean="0">
                <a:solidFill>
                  <a:srgbClr val="0070C0"/>
                </a:solidFill>
              </a:rPr>
              <a:t>agent biologique dangereux </a:t>
            </a:r>
            <a:r>
              <a:rPr lang="fr-FR" dirty="0" smtClean="0"/>
              <a:t>et </a:t>
            </a:r>
            <a:r>
              <a:rPr lang="fr-FR" b="1" dirty="0" smtClean="0">
                <a:solidFill>
                  <a:srgbClr val="0070C0"/>
                </a:solidFill>
              </a:rPr>
              <a:t>chimique </a:t>
            </a:r>
            <a:r>
              <a:rPr lang="fr-FR" dirty="0" smtClean="0"/>
              <a:t>s’il s’expose à un </a:t>
            </a:r>
            <a:r>
              <a:rPr lang="fr-FR" b="1" dirty="0" smtClean="0">
                <a:solidFill>
                  <a:srgbClr val="0070C0"/>
                </a:solidFill>
              </a:rPr>
              <a:t>produit chimique dangereux</a:t>
            </a:r>
            <a:r>
              <a:rPr lang="fr-FR" dirty="0" smtClean="0"/>
              <a:t>.</a:t>
            </a:r>
          </a:p>
          <a:p>
            <a:r>
              <a:rPr lang="fr-FR" dirty="0" smtClean="0"/>
              <a:t>Pour </a:t>
            </a:r>
            <a:r>
              <a:rPr lang="fr-FR" b="1" dirty="0" smtClean="0">
                <a:solidFill>
                  <a:srgbClr val="0070C0"/>
                </a:solidFill>
              </a:rPr>
              <a:t>maîtriser le risque </a:t>
            </a:r>
            <a:r>
              <a:rPr lang="fr-FR" dirty="0" smtClean="0"/>
              <a:t>(l’éliminer ou le réduire), le manipulateur doit procéder à  une </a:t>
            </a:r>
            <a:r>
              <a:rPr lang="fr-FR" b="1" dirty="0" smtClean="0">
                <a:solidFill>
                  <a:srgbClr val="0070C0"/>
                </a:solidFill>
              </a:rPr>
              <a:t>analyse </a:t>
            </a:r>
            <a:r>
              <a:rPr lang="fr-FR" dirty="0" smtClean="0"/>
              <a:t>et</a:t>
            </a:r>
            <a:r>
              <a:rPr lang="fr-FR" b="1" dirty="0" smtClean="0">
                <a:solidFill>
                  <a:srgbClr val="0070C0"/>
                </a:solidFill>
              </a:rPr>
              <a:t> une évaluation du risque</a:t>
            </a:r>
            <a:r>
              <a:rPr lang="fr-FR" dirty="0" smtClean="0"/>
              <a:t>.</a:t>
            </a: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14348" y="785795"/>
            <a:ext cx="7772400" cy="1000132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Situation </a:t>
            </a:r>
            <a:r>
              <a:rPr lang="fr-FR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exposante</a:t>
            </a:r>
            <a:endParaRPr lang="fr-FR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642938" y="2928938"/>
            <a:ext cx="7772400" cy="100012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endParaRPr lang="fr-FR" sz="4400" dirty="0">
              <a:latin typeface="+mj-lt"/>
              <a:ea typeface="+mj-ea"/>
              <a:cs typeface="+mj-cs"/>
            </a:endParaRPr>
          </a:p>
        </p:txBody>
      </p:sp>
      <p:sp>
        <p:nvSpPr>
          <p:cNvPr id="5" name="Ellipse 4"/>
          <p:cNvSpPr/>
          <p:nvPr/>
        </p:nvSpPr>
        <p:spPr>
          <a:xfrm>
            <a:off x="683568" y="3068960"/>
            <a:ext cx="4286250" cy="221456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3796" name="ZoneTexte 6"/>
          <p:cNvSpPr txBox="1">
            <a:spLocks noChangeArrowheads="1"/>
          </p:cNvSpPr>
          <p:nvPr/>
        </p:nvSpPr>
        <p:spPr bwMode="auto">
          <a:xfrm>
            <a:off x="1475656" y="3429000"/>
            <a:ext cx="271462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400" dirty="0">
                <a:solidFill>
                  <a:schemeClr val="bg1"/>
                </a:solidFill>
                <a:latin typeface="Candara" pitchFamily="34" charset="0"/>
              </a:rPr>
              <a:t>Danger = agent infectieux ou </a:t>
            </a:r>
            <a:r>
              <a:rPr lang="fr-FR" sz="2400" dirty="0" smtClean="0">
                <a:solidFill>
                  <a:schemeClr val="bg1"/>
                </a:solidFill>
                <a:latin typeface="Candara" pitchFamily="34" charset="0"/>
              </a:rPr>
              <a:t>réservoir ou agent chimique</a:t>
            </a:r>
            <a:endParaRPr lang="fr-FR" sz="2400" dirty="0">
              <a:solidFill>
                <a:schemeClr val="bg1"/>
              </a:solidFill>
              <a:latin typeface="Candara" pitchFamily="34" charset="0"/>
            </a:endParaRPr>
          </a:p>
        </p:txBody>
      </p:sp>
      <p:grpSp>
        <p:nvGrpSpPr>
          <p:cNvPr id="9" name="Groupe 8"/>
          <p:cNvGrpSpPr/>
          <p:nvPr/>
        </p:nvGrpSpPr>
        <p:grpSpPr>
          <a:xfrm>
            <a:off x="4283968" y="3068960"/>
            <a:ext cx="3643370" cy="2214578"/>
            <a:chOff x="6328642" y="2857496"/>
            <a:chExt cx="3500462" cy="1785950"/>
          </a:xfrm>
          <a:solidFill>
            <a:srgbClr val="00B0F0">
              <a:alpha val="70000"/>
            </a:srgbClr>
          </a:solidFill>
        </p:grpSpPr>
        <p:sp>
          <p:nvSpPr>
            <p:cNvPr id="6" name="Ellipse 5"/>
            <p:cNvSpPr/>
            <p:nvPr/>
          </p:nvSpPr>
          <p:spPr>
            <a:xfrm>
              <a:off x="6328642" y="2857496"/>
              <a:ext cx="3500462" cy="178595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sp>
          <p:nvSpPr>
            <p:cNvPr id="8" name="ZoneTexte 7"/>
            <p:cNvSpPr txBox="1"/>
            <p:nvPr/>
          </p:nvSpPr>
          <p:spPr>
            <a:xfrm>
              <a:off x="7228028" y="3554348"/>
              <a:ext cx="2006323" cy="3723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2400" dirty="0" smtClean="0">
                  <a:latin typeface="+mn-lt"/>
                </a:rPr>
                <a:t>manipulateur</a:t>
              </a:r>
              <a:endParaRPr lang="fr-FR" sz="2400" dirty="0">
                <a:latin typeface="+mn-lt"/>
              </a:endParaRPr>
            </a:p>
          </p:txBody>
        </p:sp>
      </p:grpSp>
      <p:pic>
        <p:nvPicPr>
          <p:cNvPr id="33798" name="Image 10" descr="logo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8125" y="285750"/>
            <a:ext cx="11715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Flèche vers le bas 11"/>
          <p:cNvSpPr/>
          <p:nvPr/>
        </p:nvSpPr>
        <p:spPr>
          <a:xfrm>
            <a:off x="4211960" y="1844824"/>
            <a:ext cx="768350" cy="1324731"/>
          </a:xfrm>
          <a:prstGeom prst="downArrow">
            <a:avLst/>
          </a:prstGeom>
          <a:solidFill>
            <a:srgbClr val="7F7DB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pic>
        <p:nvPicPr>
          <p:cNvPr id="3380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75" y="142875"/>
            <a:ext cx="138112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ZoneTexte 12"/>
          <p:cNvSpPr txBox="1"/>
          <p:nvPr/>
        </p:nvSpPr>
        <p:spPr>
          <a:xfrm>
            <a:off x="2123728" y="116632"/>
            <a:ext cx="4896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accent6"/>
                </a:solidFill>
              </a:rPr>
              <a:t>Comment schématiser le processus d’apparition d’un dommage ? </a:t>
            </a:r>
            <a:endParaRPr lang="fr-FR" b="1" dirty="0">
              <a:solidFill>
                <a:schemeClr val="accent6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3568" y="548680"/>
            <a:ext cx="7772400" cy="1597287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Exemple d’une situation exposante</a:t>
            </a:r>
            <a:endParaRPr lang="fr-FR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5842" name="Image 3" descr="logo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8125" y="285750"/>
            <a:ext cx="11715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75" y="142875"/>
            <a:ext cx="138112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 7" descr="remplissage 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2276872"/>
            <a:ext cx="5783627" cy="4337720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5076056" y="2348880"/>
            <a:ext cx="3783934" cy="304698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/>
              <a:t>Un élève de première STL biotechnologies remplit sa burette avec une solution d’hydroxyde de sodium à 0,25 </a:t>
            </a:r>
            <a:r>
              <a:rPr lang="fr-FR" sz="2400" b="1" dirty="0" err="1" smtClean="0"/>
              <a:t>mol.L</a:t>
            </a:r>
            <a:r>
              <a:rPr lang="fr-FR" sz="2400" b="1" baseline="30000" dirty="0" smtClean="0"/>
              <a:t>-1</a:t>
            </a:r>
            <a:r>
              <a:rPr lang="fr-FR" sz="2400" b="1" dirty="0" smtClean="0"/>
              <a:t> (en utilisant un bécher sans bec verseur)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e 40"/>
          <p:cNvGrpSpPr>
            <a:grpSpLocks/>
          </p:cNvGrpSpPr>
          <p:nvPr/>
        </p:nvGrpSpPr>
        <p:grpSpPr bwMode="auto">
          <a:xfrm>
            <a:off x="428625" y="3286125"/>
            <a:ext cx="4286250" cy="2214563"/>
            <a:chOff x="428596" y="3286124"/>
            <a:chExt cx="4286280" cy="2214578"/>
          </a:xfrm>
          <a:solidFill>
            <a:srgbClr val="FF0000"/>
          </a:solidFill>
        </p:grpSpPr>
        <p:sp>
          <p:nvSpPr>
            <p:cNvPr id="29" name="Ellipse 28"/>
            <p:cNvSpPr/>
            <p:nvPr/>
          </p:nvSpPr>
          <p:spPr>
            <a:xfrm>
              <a:off x="428596" y="3286124"/>
              <a:ext cx="4286280" cy="221457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dirty="0">
                <a:solidFill>
                  <a:srgbClr val="FF0000"/>
                </a:solidFill>
              </a:endParaRPr>
            </a:p>
          </p:txBody>
        </p:sp>
        <p:sp>
          <p:nvSpPr>
            <p:cNvPr id="54289" name="ZoneTexte 29"/>
            <p:cNvSpPr txBox="1">
              <a:spLocks noChangeArrowheads="1"/>
            </p:cNvSpPr>
            <p:nvPr/>
          </p:nvSpPr>
          <p:spPr bwMode="auto">
            <a:xfrm>
              <a:off x="899566" y="3857628"/>
              <a:ext cx="2600895" cy="46166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endParaRPr lang="fr-FR" sz="2400" dirty="0">
                <a:solidFill>
                  <a:schemeClr val="bg1"/>
                </a:solidFill>
                <a:latin typeface="Candara" pitchFamily="34" charset="0"/>
              </a:endParaRPr>
            </a:p>
          </p:txBody>
        </p:sp>
      </p:grp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95536" y="332656"/>
            <a:ext cx="7986714" cy="1353309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dirty="0" smtClean="0">
                <a:solidFill>
                  <a:schemeClr val="tx1"/>
                </a:solidFill>
              </a:rPr>
              <a:t>Schéma d’apparition d’un Dommage </a:t>
            </a:r>
            <a:r>
              <a:rPr lang="fr-FR" sz="2400" dirty="0">
                <a:solidFill>
                  <a:schemeClr val="tx1"/>
                </a:solidFill>
              </a:rPr>
              <a:t>: </a:t>
            </a:r>
            <a:r>
              <a:rPr lang="fr-FR" sz="2400" dirty="0" smtClean="0">
                <a:solidFill>
                  <a:srgbClr val="FFFF00"/>
                </a:solidFill>
              </a:rPr>
              <a:t/>
            </a:r>
            <a:br>
              <a:rPr lang="fr-FR" sz="2400" dirty="0" smtClean="0">
                <a:solidFill>
                  <a:srgbClr val="FFFF00"/>
                </a:solidFill>
              </a:rPr>
            </a:br>
            <a:r>
              <a:rPr lang="fr-FR" sz="2400" dirty="0" smtClean="0">
                <a:solidFill>
                  <a:srgbClr val="FFFF00"/>
                </a:solidFill>
              </a:rPr>
              <a:t> </a:t>
            </a:r>
            <a:r>
              <a:rPr lang="fr-FR" sz="2400" dirty="0" smtClean="0">
                <a:solidFill>
                  <a:schemeClr val="tx1"/>
                </a:solidFill>
              </a:rPr>
              <a:t>«</a:t>
            </a:r>
            <a:r>
              <a:rPr lang="fr-FR" sz="2400" dirty="0">
                <a:solidFill>
                  <a:schemeClr val="tx1"/>
                </a:solidFill>
              </a:rPr>
              <a:t> R</a:t>
            </a:r>
            <a:r>
              <a:rPr lang="fr-FR" sz="2400" dirty="0" smtClean="0">
                <a:solidFill>
                  <a:schemeClr val="tx1"/>
                </a:solidFill>
              </a:rPr>
              <a:t>emplissage d’une burette par un élève de première avec une solution de </a:t>
            </a:r>
            <a:r>
              <a:rPr lang="fr-FR" sz="2400" dirty="0" err="1" smtClean="0">
                <a:solidFill>
                  <a:schemeClr val="tx1"/>
                </a:solidFill>
              </a:rPr>
              <a:t>NaOH</a:t>
            </a:r>
            <a:r>
              <a:rPr lang="fr-FR" sz="2400" dirty="0" smtClean="0">
                <a:solidFill>
                  <a:schemeClr val="tx1"/>
                </a:solidFill>
              </a:rPr>
              <a:t> à 0,25 mol/L»</a:t>
            </a:r>
            <a:endParaRPr lang="fr-FR" sz="2400" dirty="0">
              <a:solidFill>
                <a:schemeClr val="tx1"/>
              </a:solidFill>
            </a:endParaRPr>
          </a:p>
        </p:txBody>
      </p:sp>
      <p:pic>
        <p:nvPicPr>
          <p:cNvPr id="54274" name="Image 15" descr="logo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36929" y="50329"/>
            <a:ext cx="11715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ZoneTexte 38"/>
          <p:cNvSpPr txBox="1"/>
          <p:nvPr/>
        </p:nvSpPr>
        <p:spPr>
          <a:xfrm>
            <a:off x="2267744" y="2492896"/>
            <a:ext cx="3643313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 smtClean="0">
                <a:latin typeface="+mn-lt"/>
              </a:rPr>
              <a:t>L’élève remplit la burette avec un récipient sans bec verseur.</a:t>
            </a:r>
            <a:endParaRPr lang="fr-FR" dirty="0">
              <a:latin typeface="+mn-lt"/>
            </a:endParaRPr>
          </a:p>
        </p:txBody>
      </p:sp>
      <p:pic>
        <p:nvPicPr>
          <p:cNvPr id="5428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38112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ectangle 18"/>
          <p:cNvSpPr/>
          <p:nvPr/>
        </p:nvSpPr>
        <p:spPr>
          <a:xfrm>
            <a:off x="1115616" y="3645024"/>
            <a:ext cx="217078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 smtClean="0">
                <a:solidFill>
                  <a:schemeClr val="bg1"/>
                </a:solidFill>
                <a:latin typeface="Candara" pitchFamily="34" charset="0"/>
              </a:rPr>
              <a:t>Solution de </a:t>
            </a:r>
            <a:r>
              <a:rPr lang="fr-FR" sz="2000" dirty="0" err="1" smtClean="0">
                <a:solidFill>
                  <a:schemeClr val="bg1"/>
                </a:solidFill>
                <a:latin typeface="Candara" pitchFamily="34" charset="0"/>
              </a:rPr>
              <a:t>NaOH</a:t>
            </a:r>
            <a:r>
              <a:rPr lang="fr-FR" sz="2000" dirty="0" smtClean="0">
                <a:solidFill>
                  <a:schemeClr val="bg1"/>
                </a:solidFill>
                <a:latin typeface="Candara" pitchFamily="34" charset="0"/>
              </a:rPr>
              <a:t> </a:t>
            </a:r>
          </a:p>
          <a:p>
            <a:r>
              <a:rPr lang="fr-FR" sz="2000" dirty="0" smtClean="0">
                <a:solidFill>
                  <a:schemeClr val="bg1"/>
                </a:solidFill>
                <a:latin typeface="Candara" pitchFamily="34" charset="0"/>
              </a:rPr>
              <a:t>à 0,25 </a:t>
            </a:r>
            <a:r>
              <a:rPr lang="fr-FR" sz="2000" dirty="0" err="1" smtClean="0">
                <a:solidFill>
                  <a:schemeClr val="bg1"/>
                </a:solidFill>
                <a:latin typeface="Candara" pitchFamily="34" charset="0"/>
              </a:rPr>
              <a:t>mol.L</a:t>
            </a:r>
            <a:r>
              <a:rPr lang="fr-FR" sz="2000" baseline="30000" dirty="0" smtClean="0">
                <a:solidFill>
                  <a:schemeClr val="bg1"/>
                </a:solidFill>
                <a:latin typeface="Candara" pitchFamily="34" charset="0"/>
              </a:rPr>
              <a:t>-1</a:t>
            </a:r>
            <a:endParaRPr lang="fr-FR" sz="2000" baseline="30000" dirty="0">
              <a:solidFill>
                <a:schemeClr val="bg1"/>
              </a:solidFill>
              <a:latin typeface="Candara" pitchFamily="34" charset="0"/>
            </a:endParaRPr>
          </a:p>
        </p:txBody>
      </p:sp>
      <p:grpSp>
        <p:nvGrpSpPr>
          <p:cNvPr id="4" name="Groupe 30"/>
          <p:cNvGrpSpPr>
            <a:grpSpLocks/>
          </p:cNvGrpSpPr>
          <p:nvPr/>
        </p:nvGrpSpPr>
        <p:grpSpPr bwMode="auto">
          <a:xfrm>
            <a:off x="3881016" y="3212976"/>
            <a:ext cx="3643312" cy="2214563"/>
            <a:chOff x="5429256" y="2857496"/>
            <a:chExt cx="3500462" cy="1785950"/>
          </a:xfrm>
        </p:grpSpPr>
        <p:sp>
          <p:nvSpPr>
            <p:cNvPr id="32" name="Ellipse 31"/>
            <p:cNvSpPr/>
            <p:nvPr/>
          </p:nvSpPr>
          <p:spPr>
            <a:xfrm>
              <a:off x="5429256" y="2857496"/>
              <a:ext cx="3500462" cy="1785950"/>
            </a:xfrm>
            <a:prstGeom prst="ellipse">
              <a:avLst/>
            </a:prstGeom>
            <a:solidFill>
              <a:srgbClr val="00B0F0">
                <a:alpha val="7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sp>
          <p:nvSpPr>
            <p:cNvPr id="54287" name="ZoneTexte 32"/>
            <p:cNvSpPr txBox="1">
              <a:spLocks noChangeArrowheads="1"/>
            </p:cNvSpPr>
            <p:nvPr/>
          </p:nvSpPr>
          <p:spPr bwMode="auto">
            <a:xfrm>
              <a:off x="6812949" y="3089781"/>
              <a:ext cx="1441385" cy="6701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sz="2400" dirty="0" smtClean="0">
                  <a:latin typeface="Candara" pitchFamily="34" charset="0"/>
                </a:rPr>
                <a:t>Elève de 1</a:t>
              </a:r>
              <a:r>
                <a:rPr lang="fr-FR" sz="2400" baseline="30000" dirty="0" smtClean="0">
                  <a:latin typeface="Candara" pitchFamily="34" charset="0"/>
                </a:rPr>
                <a:t>ère</a:t>
              </a:r>
              <a:r>
                <a:rPr lang="fr-FR" sz="2400" dirty="0" smtClean="0">
                  <a:latin typeface="Candara" pitchFamily="34" charset="0"/>
                </a:rPr>
                <a:t> STL</a:t>
              </a:r>
              <a:endParaRPr lang="fr-FR" sz="2400" dirty="0">
                <a:latin typeface="Candara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2" y="2060848"/>
            <a:ext cx="8229600" cy="1431032"/>
          </a:xfrm>
        </p:spPr>
        <p:txBody>
          <a:bodyPr>
            <a:normAutofit fontScale="90000"/>
          </a:bodyPr>
          <a:lstStyle/>
          <a:p>
            <a:r>
              <a:rPr lang="fr-FR" dirty="0" smtClean="0">
                <a:solidFill>
                  <a:srgbClr val="FF6600"/>
                </a:solidFill>
              </a:rPr>
              <a:t>3. Identifier les différents événements déclencheurs</a:t>
            </a:r>
            <a:endParaRPr lang="fr-FR" dirty="0">
              <a:solidFill>
                <a:srgbClr val="FF66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3568" y="404664"/>
            <a:ext cx="7772400" cy="1669295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solidFill>
                  <a:srgbClr val="FF6600"/>
                </a:solidFill>
              </a:rPr>
              <a:t>Evènement </a:t>
            </a:r>
            <a:r>
              <a:rPr lang="fr-FR" dirty="0" smtClean="0">
                <a:solidFill>
                  <a:srgbClr val="FF6600"/>
                </a:solidFill>
              </a:rPr>
              <a:t>déclencheur ?</a:t>
            </a:r>
            <a:endParaRPr lang="fr-FR" dirty="0">
              <a:solidFill>
                <a:srgbClr val="FF6600"/>
              </a:solidFill>
            </a:endParaRPr>
          </a:p>
        </p:txBody>
      </p:sp>
      <p:pic>
        <p:nvPicPr>
          <p:cNvPr id="37890" name="Image 3" descr="logo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8125" y="285750"/>
            <a:ext cx="11715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Diagramme 4"/>
          <p:cNvGraphicFramePr/>
          <p:nvPr/>
        </p:nvGraphicFramePr>
        <p:xfrm>
          <a:off x="642910" y="2204864"/>
          <a:ext cx="7772400" cy="3240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37892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42875" y="142875"/>
            <a:ext cx="138112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95536" y="1052736"/>
            <a:ext cx="8316416" cy="4608512"/>
          </a:xfrm>
        </p:spPr>
        <p:txBody>
          <a:bodyPr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5400" dirty="0" smtClean="0">
                <a:solidFill>
                  <a:srgbClr val="FF6600"/>
                </a:solidFill>
              </a:rPr>
              <a:t>L’événement déclencheur : </a:t>
            </a:r>
            <a:r>
              <a:rPr lang="fr-FR" dirty="0" smtClean="0">
                <a:solidFill>
                  <a:srgbClr val="FF6600"/>
                </a:solidFill>
              </a:rPr>
              <a:t/>
            </a:r>
            <a:br>
              <a:rPr lang="fr-FR" dirty="0" smtClean="0">
                <a:solidFill>
                  <a:srgbClr val="FF6600"/>
                </a:solidFill>
              </a:rPr>
            </a:br>
            <a:r>
              <a:rPr lang="fr-FR" sz="4400" dirty="0" smtClean="0">
                <a:solidFill>
                  <a:srgbClr val="FF6600"/>
                </a:solidFill>
              </a:rPr>
              <a:t>- </a:t>
            </a:r>
            <a:r>
              <a:rPr lang="fr-FR" sz="3200" dirty="0" smtClean="0">
                <a:solidFill>
                  <a:schemeClr val="tx1"/>
                </a:solidFill>
              </a:rPr>
              <a:t>est </a:t>
            </a:r>
            <a:r>
              <a:rPr lang="fr-FR" sz="3200" dirty="0" smtClean="0">
                <a:solidFill>
                  <a:srgbClr val="FF6600"/>
                </a:solidFill>
              </a:rPr>
              <a:t>facultatif</a:t>
            </a:r>
            <a:r>
              <a:rPr lang="fr-FR" sz="3200" dirty="0" smtClean="0">
                <a:solidFill>
                  <a:schemeClr val="tx1"/>
                </a:solidFill>
              </a:rPr>
              <a:t>.</a:t>
            </a:r>
            <a:br>
              <a:rPr lang="fr-FR" sz="3200" dirty="0" smtClean="0">
                <a:solidFill>
                  <a:schemeClr val="tx1"/>
                </a:solidFill>
              </a:rPr>
            </a:br>
            <a:r>
              <a:rPr lang="fr-FR" sz="3200" dirty="0" smtClean="0">
                <a:solidFill>
                  <a:srgbClr val="FF6600"/>
                </a:solidFill>
              </a:rPr>
              <a:t>-</a:t>
            </a:r>
            <a:r>
              <a:rPr lang="fr-FR" sz="3200" dirty="0" smtClean="0">
                <a:solidFill>
                  <a:schemeClr val="tx1"/>
                </a:solidFill>
              </a:rPr>
              <a:t> provoque un </a:t>
            </a:r>
            <a:r>
              <a:rPr lang="fr-FR" sz="3200" dirty="0" smtClean="0">
                <a:solidFill>
                  <a:srgbClr val="FF6600"/>
                </a:solidFill>
              </a:rPr>
              <a:t>contact entre le danger et le manipulateur</a:t>
            </a:r>
            <a:r>
              <a:rPr lang="fr-FR" sz="3200" dirty="0" smtClean="0">
                <a:solidFill>
                  <a:schemeClr val="tx1"/>
                </a:solidFill>
              </a:rPr>
              <a:t>.</a:t>
            </a:r>
            <a:br>
              <a:rPr lang="fr-FR" sz="3200" dirty="0" smtClean="0">
                <a:solidFill>
                  <a:schemeClr val="tx1"/>
                </a:solidFill>
              </a:rPr>
            </a:br>
            <a:r>
              <a:rPr lang="fr-FR" sz="4800" dirty="0">
                <a:solidFill>
                  <a:srgbClr val="FF6600"/>
                </a:solidFill>
              </a:rPr>
              <a:t> </a:t>
            </a:r>
            <a:r>
              <a:rPr lang="fr-FR" sz="3200" dirty="0">
                <a:solidFill>
                  <a:srgbClr val="FF6600"/>
                </a:solidFill>
              </a:rPr>
              <a:t>-</a:t>
            </a:r>
            <a:r>
              <a:rPr lang="fr-FR" sz="3200" dirty="0">
                <a:solidFill>
                  <a:schemeClr val="tx1"/>
                </a:solidFill>
              </a:rPr>
              <a:t> </a:t>
            </a:r>
            <a:r>
              <a:rPr lang="fr-FR" sz="3200" dirty="0" smtClean="0">
                <a:solidFill>
                  <a:schemeClr val="tx1"/>
                </a:solidFill>
              </a:rPr>
              <a:t>se produit </a:t>
            </a:r>
            <a:r>
              <a:rPr lang="fr-FR" sz="3200" dirty="0" smtClean="0">
                <a:solidFill>
                  <a:srgbClr val="FF6600"/>
                </a:solidFill>
              </a:rPr>
              <a:t>si la chaîne de transmission ou voie d’exposition entre le danger et le manipulateur fonctionne.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41986" name="ZoneTexte 6"/>
          <p:cNvSpPr txBox="1">
            <a:spLocks noChangeArrowheads="1"/>
          </p:cNvSpPr>
          <p:nvPr/>
        </p:nvSpPr>
        <p:spPr bwMode="auto">
          <a:xfrm>
            <a:off x="500063" y="3571875"/>
            <a:ext cx="692943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fr-FR">
              <a:latin typeface="Candara" pitchFamily="34" charset="0"/>
            </a:endParaRPr>
          </a:p>
          <a:p>
            <a:endParaRPr lang="fr-FR">
              <a:latin typeface="Candara" pitchFamily="34" charset="0"/>
            </a:endParaRPr>
          </a:p>
        </p:txBody>
      </p:sp>
      <p:pic>
        <p:nvPicPr>
          <p:cNvPr id="41987" name="Image 3" descr="logo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72425" y="142852"/>
            <a:ext cx="11715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75" y="142875"/>
            <a:ext cx="138112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-27384"/>
            <a:ext cx="8229600" cy="571504"/>
          </a:xfrm>
        </p:spPr>
        <p:txBody>
          <a:bodyPr>
            <a:noAutofit/>
          </a:bodyPr>
          <a:lstStyle/>
          <a:p>
            <a:pPr algn="ctr"/>
            <a:r>
              <a:rPr lang="fr-FR" sz="2800" u="sng" dirty="0" smtClean="0"/>
              <a:t>C</a:t>
            </a:r>
            <a:r>
              <a:rPr lang="fr-FR" sz="2800" b="1" u="sng" dirty="0" smtClean="0"/>
              <a:t>haîne de transmission pour un agent biologique</a:t>
            </a:r>
            <a:endParaRPr lang="fr-FR" sz="2800" dirty="0"/>
          </a:p>
        </p:txBody>
      </p:sp>
      <p:pic>
        <p:nvPicPr>
          <p:cNvPr id="4" name="Image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6143620"/>
            <a:ext cx="1000132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 4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86744" y="6286496"/>
            <a:ext cx="857256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7066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85918" y="1071546"/>
            <a:ext cx="15621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85918" y="2571744"/>
            <a:ext cx="1571636" cy="148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85918" y="4000504"/>
            <a:ext cx="1571636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ZoneTexte 25"/>
          <p:cNvSpPr txBox="1"/>
          <p:nvPr/>
        </p:nvSpPr>
        <p:spPr>
          <a:xfrm>
            <a:off x="3786182" y="1285860"/>
            <a:ext cx="4286280" cy="40011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fr-FR" sz="2000" b="1" dirty="0" smtClean="0"/>
              <a:t>Source d’infection = réservoir</a:t>
            </a:r>
            <a:endParaRPr lang="fr-FR" sz="2000" b="1" dirty="0"/>
          </a:p>
        </p:txBody>
      </p:sp>
      <p:sp>
        <p:nvSpPr>
          <p:cNvPr id="27" name="ZoneTexte 26"/>
          <p:cNvSpPr txBox="1"/>
          <p:nvPr/>
        </p:nvSpPr>
        <p:spPr>
          <a:xfrm>
            <a:off x="3779912" y="2564904"/>
            <a:ext cx="4464496" cy="132343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fr-FR" sz="2000" b="1" dirty="0" smtClean="0"/>
              <a:t>Voies de transmission :</a:t>
            </a:r>
          </a:p>
          <a:p>
            <a:r>
              <a:rPr lang="fr-FR" sz="2000" b="1" dirty="0" smtClean="0"/>
              <a:t>- par air (aérosols), </a:t>
            </a:r>
          </a:p>
          <a:p>
            <a:r>
              <a:rPr lang="fr-FR" sz="2000" b="1" dirty="0" smtClean="0"/>
              <a:t>- </a:t>
            </a:r>
            <a:r>
              <a:rPr lang="fr-FR" sz="2000" b="1" smtClean="0"/>
              <a:t>par contact : </a:t>
            </a:r>
            <a:r>
              <a:rPr lang="fr-FR" sz="2000" b="1" dirty="0" smtClean="0"/>
              <a:t>cutané ou muqueux,</a:t>
            </a:r>
          </a:p>
          <a:p>
            <a:r>
              <a:rPr lang="fr-FR" sz="2000" b="1" dirty="0" smtClean="0"/>
              <a:t>- par pénétration </a:t>
            </a:r>
            <a:r>
              <a:rPr lang="fr-FR" sz="2000" b="1" dirty="0" err="1" smtClean="0"/>
              <a:t>oro</a:t>
            </a:r>
            <a:r>
              <a:rPr lang="fr-FR" sz="2000" b="1" dirty="0"/>
              <a:t>-</a:t>
            </a:r>
            <a:r>
              <a:rPr lang="fr-FR" sz="2000" b="1" dirty="0" smtClean="0"/>
              <a:t>digestive.</a:t>
            </a:r>
          </a:p>
        </p:txBody>
      </p:sp>
      <p:sp>
        <p:nvSpPr>
          <p:cNvPr id="29" name="ZoneTexte 28"/>
          <p:cNvSpPr txBox="1"/>
          <p:nvPr/>
        </p:nvSpPr>
        <p:spPr>
          <a:xfrm>
            <a:off x="3779912" y="1988840"/>
            <a:ext cx="2143140" cy="40011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fr-FR" sz="2000" b="1" dirty="0" smtClean="0"/>
              <a:t>Porte de sortie</a:t>
            </a:r>
            <a:endParaRPr lang="fr-FR" sz="2000" b="1" dirty="0"/>
          </a:p>
        </p:txBody>
      </p:sp>
      <p:sp>
        <p:nvSpPr>
          <p:cNvPr id="30" name="ZoneTexte 29"/>
          <p:cNvSpPr txBox="1"/>
          <p:nvPr/>
        </p:nvSpPr>
        <p:spPr>
          <a:xfrm>
            <a:off x="3779912" y="4149080"/>
            <a:ext cx="2520280" cy="163121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fr-FR" sz="2000" b="1" dirty="0" smtClean="0"/>
              <a:t>Portes d’entrée :</a:t>
            </a:r>
          </a:p>
          <a:p>
            <a:r>
              <a:rPr lang="fr-FR" sz="2000" b="1" dirty="0" smtClean="0"/>
              <a:t>- nez</a:t>
            </a:r>
          </a:p>
          <a:p>
            <a:pPr>
              <a:buFontTx/>
              <a:buChar char="-"/>
            </a:pPr>
            <a:r>
              <a:rPr lang="fr-FR" sz="2000" b="1" dirty="0" smtClean="0"/>
              <a:t> bouche</a:t>
            </a:r>
          </a:p>
          <a:p>
            <a:pPr>
              <a:buFontTx/>
              <a:buChar char="-"/>
            </a:pPr>
            <a:r>
              <a:rPr lang="fr-FR" sz="2000" b="1" dirty="0" smtClean="0"/>
              <a:t> yeux</a:t>
            </a:r>
          </a:p>
          <a:p>
            <a:pPr>
              <a:buFontTx/>
              <a:buChar char="-"/>
            </a:pPr>
            <a:r>
              <a:rPr lang="fr-FR" sz="2000" b="1" dirty="0" smtClean="0"/>
              <a:t> peau/muqueuses</a:t>
            </a:r>
            <a:endParaRPr lang="fr-FR" b="1" dirty="0" smtClean="0"/>
          </a:p>
        </p:txBody>
      </p:sp>
      <p:grpSp>
        <p:nvGrpSpPr>
          <p:cNvPr id="14" name="Groupe 13"/>
          <p:cNvGrpSpPr/>
          <p:nvPr/>
        </p:nvGrpSpPr>
        <p:grpSpPr>
          <a:xfrm>
            <a:off x="94655" y="1340768"/>
            <a:ext cx="1597025" cy="714375"/>
            <a:chOff x="3000376" y="5072063"/>
            <a:chExt cx="1597025" cy="714375"/>
          </a:xfrm>
        </p:grpSpPr>
        <p:sp>
          <p:nvSpPr>
            <p:cNvPr id="15" name="Ellipse 14"/>
            <p:cNvSpPr/>
            <p:nvPr/>
          </p:nvSpPr>
          <p:spPr>
            <a:xfrm>
              <a:off x="3000376" y="5072063"/>
              <a:ext cx="1597025" cy="7143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dirty="0">
                <a:solidFill>
                  <a:srgbClr val="FF0000"/>
                </a:solidFill>
              </a:endParaRPr>
            </a:p>
          </p:txBody>
        </p:sp>
        <p:sp>
          <p:nvSpPr>
            <p:cNvPr id="16" name="ZoneTexte 15"/>
            <p:cNvSpPr txBox="1"/>
            <p:nvPr/>
          </p:nvSpPr>
          <p:spPr>
            <a:xfrm>
              <a:off x="3357554" y="5214950"/>
              <a:ext cx="92869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>
                  <a:solidFill>
                    <a:schemeClr val="bg1"/>
                  </a:solidFill>
                </a:rPr>
                <a:t>danger</a:t>
              </a:r>
              <a:endParaRPr lang="fr-FR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7" name="Groupe 16"/>
          <p:cNvGrpSpPr/>
          <p:nvPr/>
        </p:nvGrpSpPr>
        <p:grpSpPr>
          <a:xfrm>
            <a:off x="35496" y="4509120"/>
            <a:ext cx="1763688" cy="789218"/>
            <a:chOff x="7786688" y="5072063"/>
            <a:chExt cx="1357312" cy="789218"/>
          </a:xfrm>
        </p:grpSpPr>
        <p:grpSp>
          <p:nvGrpSpPr>
            <p:cNvPr id="18" name="Groupe 8"/>
            <p:cNvGrpSpPr>
              <a:grpSpLocks/>
            </p:cNvGrpSpPr>
            <p:nvPr/>
          </p:nvGrpSpPr>
          <p:grpSpPr bwMode="auto">
            <a:xfrm>
              <a:off x="7786688" y="5072063"/>
              <a:ext cx="1357312" cy="714375"/>
              <a:chOff x="5429256" y="2857496"/>
              <a:chExt cx="3500462" cy="1785950"/>
            </a:xfrm>
          </p:grpSpPr>
          <p:sp>
            <p:nvSpPr>
              <p:cNvPr id="20" name="Ellipse 19"/>
              <p:cNvSpPr/>
              <p:nvPr/>
            </p:nvSpPr>
            <p:spPr>
              <a:xfrm>
                <a:off x="5429256" y="2857496"/>
                <a:ext cx="3500462" cy="1785950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/>
              </a:p>
            </p:txBody>
          </p:sp>
          <p:sp>
            <p:nvSpPr>
              <p:cNvPr id="21" name="ZoneTexte 10"/>
              <p:cNvSpPr txBox="1">
                <a:spLocks noChangeArrowheads="1"/>
              </p:cNvSpPr>
              <p:nvPr/>
            </p:nvSpPr>
            <p:spPr bwMode="auto">
              <a:xfrm>
                <a:off x="7076517" y="3548831"/>
                <a:ext cx="1214446" cy="9233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fr-FR">
                  <a:latin typeface="Candara" pitchFamily="34" charset="0"/>
                </a:endParaRPr>
              </a:p>
            </p:txBody>
          </p:sp>
        </p:grpSp>
        <p:sp>
          <p:nvSpPr>
            <p:cNvPr id="19" name="ZoneTexte 18"/>
            <p:cNvSpPr txBox="1"/>
            <p:nvPr/>
          </p:nvSpPr>
          <p:spPr>
            <a:xfrm>
              <a:off x="7929586" y="5214950"/>
              <a:ext cx="12144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manipulateur</a:t>
              </a:r>
              <a:endParaRPr lang="fr-FR" dirty="0"/>
            </a:p>
          </p:txBody>
        </p:sp>
      </p:grpSp>
      <p:cxnSp>
        <p:nvCxnSpPr>
          <p:cNvPr id="22" name="Connecteur droit avec flèche 21"/>
          <p:cNvCxnSpPr/>
          <p:nvPr/>
        </p:nvCxnSpPr>
        <p:spPr>
          <a:xfrm>
            <a:off x="971600" y="2204864"/>
            <a:ext cx="0" cy="2232248"/>
          </a:xfrm>
          <a:prstGeom prst="straightConnector1">
            <a:avLst/>
          </a:prstGeom>
          <a:ln w="762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-27384"/>
            <a:ext cx="8229600" cy="571504"/>
          </a:xfrm>
        </p:spPr>
        <p:txBody>
          <a:bodyPr>
            <a:noAutofit/>
          </a:bodyPr>
          <a:lstStyle/>
          <a:p>
            <a:r>
              <a:rPr lang="fr-FR" sz="2800" u="sng" dirty="0" smtClean="0"/>
              <a:t>Chaîne de transmission pour </a:t>
            </a:r>
            <a:r>
              <a:rPr lang="fr-FR" sz="2800" b="1" u="sng" dirty="0" smtClean="0"/>
              <a:t>un agent chimique</a:t>
            </a:r>
            <a:endParaRPr lang="fr-FR" sz="2800" dirty="0"/>
          </a:p>
        </p:txBody>
      </p:sp>
      <p:pic>
        <p:nvPicPr>
          <p:cNvPr id="4" name="Image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6143620"/>
            <a:ext cx="1000132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 4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86744" y="6286496"/>
            <a:ext cx="857256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7066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85918" y="2571744"/>
            <a:ext cx="1571636" cy="148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85918" y="4000504"/>
            <a:ext cx="1571636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ZoneTexte 25"/>
          <p:cNvSpPr txBox="1"/>
          <p:nvPr/>
        </p:nvSpPr>
        <p:spPr>
          <a:xfrm>
            <a:off x="3786182" y="1285860"/>
            <a:ext cx="4286280" cy="40011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fr-FR" sz="2000" b="1" dirty="0" smtClean="0"/>
              <a:t>Source d’exposition</a:t>
            </a:r>
            <a:endParaRPr lang="fr-FR" sz="2000" b="1" dirty="0"/>
          </a:p>
        </p:txBody>
      </p:sp>
      <p:sp>
        <p:nvSpPr>
          <p:cNvPr id="27" name="ZoneTexte 26"/>
          <p:cNvSpPr txBox="1"/>
          <p:nvPr/>
        </p:nvSpPr>
        <p:spPr>
          <a:xfrm>
            <a:off x="3779912" y="2564904"/>
            <a:ext cx="4752528" cy="163121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fr-FR" sz="2000" b="1" dirty="0" smtClean="0"/>
              <a:t> Voies d’exposition :</a:t>
            </a:r>
          </a:p>
          <a:p>
            <a:r>
              <a:rPr lang="fr-FR" sz="2000" b="1" dirty="0" smtClean="0"/>
              <a:t>- respiratoire, </a:t>
            </a:r>
          </a:p>
          <a:p>
            <a:r>
              <a:rPr lang="fr-FR" sz="2000" b="1" dirty="0" smtClean="0"/>
              <a:t>- cutanéo-muqueuse,</a:t>
            </a:r>
          </a:p>
          <a:p>
            <a:pPr>
              <a:buFontTx/>
              <a:buChar char="-"/>
            </a:pPr>
            <a:r>
              <a:rPr lang="fr-FR" sz="2000" b="1" dirty="0" smtClean="0"/>
              <a:t>oculaire,</a:t>
            </a:r>
          </a:p>
          <a:p>
            <a:r>
              <a:rPr lang="fr-FR" sz="2000" b="1" dirty="0" smtClean="0"/>
              <a:t>- orale.</a:t>
            </a:r>
          </a:p>
        </p:txBody>
      </p:sp>
      <p:sp>
        <p:nvSpPr>
          <p:cNvPr id="30" name="ZoneTexte 29"/>
          <p:cNvSpPr txBox="1"/>
          <p:nvPr/>
        </p:nvSpPr>
        <p:spPr>
          <a:xfrm>
            <a:off x="3779912" y="4293096"/>
            <a:ext cx="2520280" cy="163121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fr-FR" sz="2000" b="1" dirty="0" smtClean="0"/>
              <a:t>Portes d’entrée :</a:t>
            </a:r>
          </a:p>
          <a:p>
            <a:r>
              <a:rPr lang="fr-FR" sz="2000" b="1" dirty="0" smtClean="0"/>
              <a:t>- nez</a:t>
            </a:r>
          </a:p>
          <a:p>
            <a:pPr>
              <a:buFontTx/>
              <a:buChar char="-"/>
            </a:pPr>
            <a:r>
              <a:rPr lang="fr-FR" sz="2000" b="1" dirty="0" smtClean="0"/>
              <a:t> bouche</a:t>
            </a:r>
          </a:p>
          <a:p>
            <a:pPr>
              <a:buFontTx/>
              <a:buChar char="-"/>
            </a:pPr>
            <a:r>
              <a:rPr lang="fr-FR" sz="2000" b="1" dirty="0" smtClean="0"/>
              <a:t> yeux</a:t>
            </a:r>
          </a:p>
          <a:p>
            <a:pPr>
              <a:buFontTx/>
              <a:buChar char="-"/>
            </a:pPr>
            <a:r>
              <a:rPr lang="fr-FR" sz="2000" b="1" dirty="0" smtClean="0"/>
              <a:t> peau/muqueuses</a:t>
            </a:r>
            <a:endParaRPr lang="fr-FR" b="1" dirty="0" smtClean="0"/>
          </a:p>
        </p:txBody>
      </p:sp>
      <p:grpSp>
        <p:nvGrpSpPr>
          <p:cNvPr id="2" name="Groupe 13"/>
          <p:cNvGrpSpPr/>
          <p:nvPr/>
        </p:nvGrpSpPr>
        <p:grpSpPr>
          <a:xfrm>
            <a:off x="94655" y="1340768"/>
            <a:ext cx="1597025" cy="714375"/>
            <a:chOff x="3000376" y="5072063"/>
            <a:chExt cx="1597025" cy="714375"/>
          </a:xfrm>
        </p:grpSpPr>
        <p:sp>
          <p:nvSpPr>
            <p:cNvPr id="15" name="Ellipse 14"/>
            <p:cNvSpPr/>
            <p:nvPr/>
          </p:nvSpPr>
          <p:spPr>
            <a:xfrm>
              <a:off x="3000376" y="5072063"/>
              <a:ext cx="1597025" cy="7143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dirty="0">
                <a:solidFill>
                  <a:srgbClr val="FF0000"/>
                </a:solidFill>
              </a:endParaRPr>
            </a:p>
          </p:txBody>
        </p:sp>
        <p:sp>
          <p:nvSpPr>
            <p:cNvPr id="16" name="ZoneTexte 15"/>
            <p:cNvSpPr txBox="1"/>
            <p:nvPr/>
          </p:nvSpPr>
          <p:spPr>
            <a:xfrm>
              <a:off x="3357554" y="5214950"/>
              <a:ext cx="92869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>
                  <a:solidFill>
                    <a:schemeClr val="bg1"/>
                  </a:solidFill>
                </a:rPr>
                <a:t>danger</a:t>
              </a:r>
              <a:endParaRPr lang="fr-FR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" name="Groupe 16"/>
          <p:cNvGrpSpPr/>
          <p:nvPr/>
        </p:nvGrpSpPr>
        <p:grpSpPr>
          <a:xfrm>
            <a:off x="35496" y="4509120"/>
            <a:ext cx="1763688" cy="789218"/>
            <a:chOff x="7786688" y="5072063"/>
            <a:chExt cx="1357312" cy="789218"/>
          </a:xfrm>
        </p:grpSpPr>
        <p:grpSp>
          <p:nvGrpSpPr>
            <p:cNvPr id="6" name="Groupe 8"/>
            <p:cNvGrpSpPr>
              <a:grpSpLocks/>
            </p:cNvGrpSpPr>
            <p:nvPr/>
          </p:nvGrpSpPr>
          <p:grpSpPr bwMode="auto">
            <a:xfrm>
              <a:off x="7786688" y="5072063"/>
              <a:ext cx="1357312" cy="714375"/>
              <a:chOff x="5429256" y="2857496"/>
              <a:chExt cx="3500462" cy="1785950"/>
            </a:xfrm>
          </p:grpSpPr>
          <p:sp>
            <p:nvSpPr>
              <p:cNvPr id="20" name="Ellipse 19"/>
              <p:cNvSpPr/>
              <p:nvPr/>
            </p:nvSpPr>
            <p:spPr>
              <a:xfrm>
                <a:off x="5429256" y="2857496"/>
                <a:ext cx="3500462" cy="1785950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/>
              </a:p>
            </p:txBody>
          </p:sp>
          <p:sp>
            <p:nvSpPr>
              <p:cNvPr id="21" name="ZoneTexte 10"/>
              <p:cNvSpPr txBox="1">
                <a:spLocks noChangeArrowheads="1"/>
              </p:cNvSpPr>
              <p:nvPr/>
            </p:nvSpPr>
            <p:spPr bwMode="auto">
              <a:xfrm>
                <a:off x="7076517" y="3548831"/>
                <a:ext cx="1214446" cy="9233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fr-FR">
                  <a:latin typeface="Candara" pitchFamily="34" charset="0"/>
                </a:endParaRPr>
              </a:p>
            </p:txBody>
          </p:sp>
        </p:grpSp>
        <p:sp>
          <p:nvSpPr>
            <p:cNvPr id="19" name="ZoneTexte 18"/>
            <p:cNvSpPr txBox="1"/>
            <p:nvPr/>
          </p:nvSpPr>
          <p:spPr>
            <a:xfrm>
              <a:off x="7929586" y="5214950"/>
              <a:ext cx="12144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manipulateur</a:t>
              </a:r>
              <a:endParaRPr lang="fr-FR" dirty="0"/>
            </a:p>
          </p:txBody>
        </p:sp>
      </p:grpSp>
      <p:cxnSp>
        <p:nvCxnSpPr>
          <p:cNvPr id="22" name="Connecteur droit avec flèche 21"/>
          <p:cNvCxnSpPr/>
          <p:nvPr/>
        </p:nvCxnSpPr>
        <p:spPr>
          <a:xfrm>
            <a:off x="971600" y="2204864"/>
            <a:ext cx="0" cy="2232248"/>
          </a:xfrm>
          <a:prstGeom prst="straightConnector1">
            <a:avLst/>
          </a:prstGeom>
          <a:ln w="762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95289" y="1093862"/>
            <a:ext cx="1552575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llipse 10"/>
          <p:cNvSpPr/>
          <p:nvPr/>
        </p:nvSpPr>
        <p:spPr>
          <a:xfrm>
            <a:off x="1403648" y="3068960"/>
            <a:ext cx="4286250" cy="221456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27584" y="1139017"/>
            <a:ext cx="7772400" cy="1785927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solidFill>
                  <a:srgbClr val="FF6600"/>
                </a:solidFill>
              </a:rPr>
              <a:t>Evènement </a:t>
            </a:r>
            <a:r>
              <a:rPr lang="fr-FR" dirty="0" smtClean="0">
                <a:solidFill>
                  <a:srgbClr val="FF6600"/>
                </a:solidFill>
              </a:rPr>
              <a:t>déclencheur</a:t>
            </a:r>
            <a:endParaRPr lang="fr-FR" dirty="0">
              <a:solidFill>
                <a:srgbClr val="FF6600"/>
              </a:solidFill>
            </a:endParaRPr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642938" y="2928938"/>
            <a:ext cx="7772400" cy="100012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endParaRPr lang="fr-FR" sz="4400" dirty="0">
              <a:latin typeface="+mj-lt"/>
              <a:ea typeface="+mj-ea"/>
              <a:cs typeface="+mj-cs"/>
            </a:endParaRPr>
          </a:p>
        </p:txBody>
      </p:sp>
      <p:sp>
        <p:nvSpPr>
          <p:cNvPr id="39940" name="ZoneTexte 4"/>
          <p:cNvSpPr txBox="1">
            <a:spLocks noChangeArrowheads="1"/>
          </p:cNvSpPr>
          <p:nvPr/>
        </p:nvSpPr>
        <p:spPr bwMode="auto">
          <a:xfrm>
            <a:off x="1998538" y="3501008"/>
            <a:ext cx="235743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400" dirty="0">
                <a:solidFill>
                  <a:schemeClr val="bg1"/>
                </a:solidFill>
                <a:latin typeface="Candara" pitchFamily="34" charset="0"/>
              </a:rPr>
              <a:t>Danger = agent infectieux </a:t>
            </a:r>
            <a:r>
              <a:rPr lang="fr-FR" sz="2400" dirty="0" smtClean="0">
                <a:solidFill>
                  <a:schemeClr val="bg1"/>
                </a:solidFill>
                <a:latin typeface="Candara" pitchFamily="34" charset="0"/>
              </a:rPr>
              <a:t>ou réservoir ou agent chimique</a:t>
            </a:r>
            <a:endParaRPr lang="fr-FR" sz="2400" dirty="0">
              <a:solidFill>
                <a:schemeClr val="bg1"/>
              </a:solidFill>
              <a:latin typeface="Candara" pitchFamily="34" charset="0"/>
            </a:endParaRPr>
          </a:p>
        </p:txBody>
      </p:sp>
      <p:grpSp>
        <p:nvGrpSpPr>
          <p:cNvPr id="39941" name="Groupe 5"/>
          <p:cNvGrpSpPr>
            <a:grpSpLocks/>
          </p:cNvGrpSpPr>
          <p:nvPr/>
        </p:nvGrpSpPr>
        <p:grpSpPr bwMode="auto">
          <a:xfrm>
            <a:off x="4286249" y="3071813"/>
            <a:ext cx="3670127" cy="2214562"/>
            <a:chOff x="5429256" y="2857496"/>
            <a:chExt cx="3526225" cy="1785950"/>
          </a:xfrm>
        </p:grpSpPr>
        <p:sp>
          <p:nvSpPr>
            <p:cNvPr id="8" name="Ellipse 7"/>
            <p:cNvSpPr/>
            <p:nvPr/>
          </p:nvSpPr>
          <p:spPr>
            <a:xfrm>
              <a:off x="5429256" y="2857496"/>
              <a:ext cx="3500462" cy="1785950"/>
            </a:xfrm>
            <a:prstGeom prst="ellipse">
              <a:avLst/>
            </a:prstGeom>
            <a:solidFill>
              <a:srgbClr val="00B0F0">
                <a:alpha val="7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sp>
          <p:nvSpPr>
            <p:cNvPr id="39946" name="ZoneTexte 8"/>
            <p:cNvSpPr txBox="1">
              <a:spLocks noChangeArrowheads="1"/>
            </p:cNvSpPr>
            <p:nvPr/>
          </p:nvSpPr>
          <p:spPr bwMode="auto">
            <a:xfrm>
              <a:off x="7076519" y="3548831"/>
              <a:ext cx="1878962" cy="372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fr-FR" sz="2400" dirty="0" smtClean="0">
                  <a:latin typeface="Candara" pitchFamily="34" charset="0"/>
                </a:rPr>
                <a:t>manipulateur</a:t>
              </a:r>
              <a:endParaRPr lang="fr-FR" sz="2400" dirty="0">
                <a:latin typeface="Candara" pitchFamily="34" charset="0"/>
              </a:endParaRPr>
            </a:p>
          </p:txBody>
        </p:sp>
      </p:grpSp>
      <p:sp>
        <p:nvSpPr>
          <p:cNvPr id="12" name="Explosion 2 11"/>
          <p:cNvSpPr/>
          <p:nvPr/>
        </p:nvSpPr>
        <p:spPr>
          <a:xfrm>
            <a:off x="4500563" y="3929063"/>
            <a:ext cx="1143000" cy="500062"/>
          </a:xfrm>
          <a:prstGeom prst="irregularSeal2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pic>
        <p:nvPicPr>
          <p:cNvPr id="39943" name="Image 12" descr="logo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8125" y="285750"/>
            <a:ext cx="11715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75" y="142875"/>
            <a:ext cx="138112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4" name="Connecteur droit avec flèche 13"/>
          <p:cNvCxnSpPr/>
          <p:nvPr/>
        </p:nvCxnSpPr>
        <p:spPr>
          <a:xfrm flipH="1">
            <a:off x="5000628" y="2852936"/>
            <a:ext cx="3420" cy="1004692"/>
          </a:xfrm>
          <a:prstGeom prst="straightConnector1">
            <a:avLst/>
          </a:prstGeom>
          <a:ln w="76200">
            <a:solidFill>
              <a:srgbClr val="FF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/>
          <p:cNvSpPr txBox="1"/>
          <p:nvPr/>
        </p:nvSpPr>
        <p:spPr>
          <a:xfrm>
            <a:off x="2123728" y="116632"/>
            <a:ext cx="4896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accent6"/>
                </a:solidFill>
              </a:rPr>
              <a:t>Comment schématiser le processus d’apparition d’un dommage ? </a:t>
            </a:r>
            <a:endParaRPr lang="fr-FR" b="1" dirty="0">
              <a:solidFill>
                <a:schemeClr val="accent6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3568" y="548680"/>
            <a:ext cx="7772400" cy="1597287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4000" dirty="0" smtClean="0">
                <a:solidFill>
                  <a:srgbClr val="FF6600"/>
                </a:solidFill>
              </a:rPr>
              <a:t>Exemple d’un évènement déclencheur</a:t>
            </a:r>
            <a:endParaRPr lang="fr-FR" sz="4000" dirty="0">
              <a:solidFill>
                <a:srgbClr val="FF6600"/>
              </a:solidFill>
            </a:endParaRPr>
          </a:p>
        </p:txBody>
      </p:sp>
      <p:pic>
        <p:nvPicPr>
          <p:cNvPr id="35842" name="Image 3" descr="logo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8125" y="285750"/>
            <a:ext cx="11715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75" y="142875"/>
            <a:ext cx="138112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 7" descr="remplissage 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2276872"/>
            <a:ext cx="5783627" cy="4337720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5360066" y="3645024"/>
            <a:ext cx="3783934" cy="1569660"/>
          </a:xfrm>
          <a:prstGeom prst="rect">
            <a:avLst/>
          </a:prstGeom>
          <a:solidFill>
            <a:srgbClr val="FF66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/>
              <a:t>La solution d’hydroxyde de sodium à 0,25 </a:t>
            </a:r>
            <a:r>
              <a:rPr lang="fr-FR" sz="2400" b="1" dirty="0" err="1" smtClean="0"/>
              <a:t>mol.L</a:t>
            </a:r>
            <a:r>
              <a:rPr lang="fr-FR" sz="2400" b="1" baseline="30000" dirty="0" smtClean="0"/>
              <a:t>-1 </a:t>
            </a:r>
            <a:r>
              <a:rPr lang="fr-FR" sz="2400" b="1" dirty="0" smtClean="0"/>
              <a:t>coule sur la main de l’élève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14348" y="142852"/>
            <a:ext cx="7772400" cy="1643075"/>
          </a:xfrm>
        </p:spPr>
        <p:txBody>
          <a:bodyPr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6600" dirty="0" smtClean="0">
                <a:solidFill>
                  <a:schemeClr val="tx2">
                    <a:shade val="85000"/>
                    <a:satMod val="150000"/>
                  </a:schemeClr>
                </a:solidFill>
              </a:rPr>
              <a:t>Risque ?</a:t>
            </a:r>
            <a:endParaRPr lang="fr-FR" sz="6600" dirty="0">
              <a:solidFill>
                <a:schemeClr val="tx2">
                  <a:shade val="85000"/>
                  <a:satMod val="150000"/>
                </a:schemeClr>
              </a:solidFill>
            </a:endParaRPr>
          </a:p>
        </p:txBody>
      </p:sp>
      <p:graphicFrame>
        <p:nvGraphicFramePr>
          <p:cNvPr id="6" name="Diagramme 5"/>
          <p:cNvGraphicFramePr/>
          <p:nvPr/>
        </p:nvGraphicFramePr>
        <p:xfrm>
          <a:off x="357158" y="2214554"/>
          <a:ext cx="8429684" cy="23574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6323" name="Image 3" descr="logo.gif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972425" y="571500"/>
            <a:ext cx="11715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4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42875" y="142875"/>
            <a:ext cx="138112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435117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2" y="2060848"/>
            <a:ext cx="8229600" cy="1431032"/>
          </a:xfrm>
        </p:spPr>
        <p:txBody>
          <a:bodyPr>
            <a:normAutofit fontScale="90000"/>
          </a:bodyPr>
          <a:lstStyle/>
          <a:p>
            <a:r>
              <a:rPr lang="fr-FR" dirty="0" smtClean="0">
                <a:solidFill>
                  <a:srgbClr val="FFFF00"/>
                </a:solidFill>
              </a:rPr>
              <a:t>4. Identifier les différents dommages possibles</a:t>
            </a:r>
            <a:endParaRPr lang="fr-FR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14348" y="785795"/>
            <a:ext cx="7772400" cy="1000132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 smtClean="0">
                <a:solidFill>
                  <a:srgbClr val="FFFF00"/>
                </a:solidFill>
                <a:effectLst>
                  <a:outerShdw blurRad="50800" dist="38100" dir="8220000" algn="tl" rotWithShape="0">
                    <a:schemeClr val="tx1">
                      <a:alpha val="58000"/>
                    </a:schemeClr>
                  </a:outerShdw>
                </a:effectLst>
              </a:rPr>
              <a:t>Dommage ?</a:t>
            </a:r>
            <a:endParaRPr lang="fr-FR" dirty="0">
              <a:solidFill>
                <a:srgbClr val="FFFF00"/>
              </a:solidFill>
              <a:effectLst>
                <a:outerShdw blurRad="50800" dist="38100" dir="8220000" algn="tl" rotWithShape="0">
                  <a:schemeClr val="tx1">
                    <a:alpha val="58000"/>
                  </a:schemeClr>
                </a:outerShdw>
              </a:effectLst>
            </a:endParaRPr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642938" y="2928938"/>
            <a:ext cx="7772400" cy="100012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endParaRPr lang="fr-FR" sz="4400" dirty="0"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8" name="Diagramme 17"/>
          <p:cNvGraphicFramePr/>
          <p:nvPr/>
        </p:nvGraphicFramePr>
        <p:xfrm>
          <a:off x="357158" y="2143116"/>
          <a:ext cx="8143932" cy="30003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6084" name="Image 14" descr="logo.gif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858125" y="285750"/>
            <a:ext cx="11715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5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42875" y="142875"/>
            <a:ext cx="138112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85786" y="785794"/>
            <a:ext cx="7772400" cy="1000132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>
                <a:solidFill>
                  <a:srgbClr val="FFFF00"/>
                </a:solidFill>
                <a:effectLst>
                  <a:outerShdw blurRad="50800" dist="38100" dir="8220000" algn="tl" rotWithShape="0">
                    <a:schemeClr val="tx1">
                      <a:alpha val="58000"/>
                    </a:schemeClr>
                  </a:outerShdw>
                </a:effectLst>
              </a:rPr>
              <a:t>Dommage</a:t>
            </a:r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714375" y="1000125"/>
            <a:ext cx="7772400" cy="100012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endParaRPr lang="fr-FR" sz="4400" dirty="0">
              <a:latin typeface="+mj-lt"/>
              <a:ea typeface="+mj-ea"/>
              <a:cs typeface="+mj-cs"/>
            </a:endParaRPr>
          </a:p>
        </p:txBody>
      </p:sp>
      <p:pic>
        <p:nvPicPr>
          <p:cNvPr id="48131" name="Image 14" descr="logo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8125" y="285750"/>
            <a:ext cx="11715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7" name="Groupe 16"/>
          <p:cNvGrpSpPr/>
          <p:nvPr/>
        </p:nvGrpSpPr>
        <p:grpSpPr>
          <a:xfrm>
            <a:off x="1259632" y="2132856"/>
            <a:ext cx="6884243" cy="3540869"/>
            <a:chOff x="1259632" y="2132856"/>
            <a:chExt cx="6884243" cy="3540869"/>
          </a:xfrm>
        </p:grpSpPr>
        <p:sp>
          <p:nvSpPr>
            <p:cNvPr id="16" name="Ellipse 15"/>
            <p:cNvSpPr/>
            <p:nvPr/>
          </p:nvSpPr>
          <p:spPr>
            <a:xfrm>
              <a:off x="1259632" y="2132856"/>
              <a:ext cx="4286250" cy="221456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dirty="0">
                <a:solidFill>
                  <a:srgbClr val="FF0000"/>
                </a:solidFill>
              </a:endParaRPr>
            </a:p>
          </p:txBody>
        </p:sp>
        <p:sp>
          <p:nvSpPr>
            <p:cNvPr id="48133" name="ZoneTexte 16"/>
            <p:cNvSpPr txBox="1">
              <a:spLocks noChangeArrowheads="1"/>
            </p:cNvSpPr>
            <p:nvPr/>
          </p:nvSpPr>
          <p:spPr bwMode="auto">
            <a:xfrm>
              <a:off x="1547664" y="2564904"/>
              <a:ext cx="3240360" cy="1231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fr-FR" sz="2400" dirty="0">
                  <a:solidFill>
                    <a:schemeClr val="bg1"/>
                  </a:solidFill>
                  <a:latin typeface="Candara" pitchFamily="34" charset="0"/>
                </a:rPr>
                <a:t>Danger = </a:t>
              </a:r>
              <a:endParaRPr lang="fr-FR" sz="2400" dirty="0" smtClean="0">
                <a:solidFill>
                  <a:schemeClr val="bg1"/>
                </a:solidFill>
                <a:latin typeface="Candara" pitchFamily="34" charset="0"/>
              </a:endParaRPr>
            </a:p>
            <a:p>
              <a:pPr>
                <a:buFontTx/>
                <a:buChar char="-"/>
              </a:pPr>
              <a:r>
                <a:rPr lang="fr-FR" sz="1600" dirty="0" smtClean="0">
                  <a:solidFill>
                    <a:schemeClr val="bg1"/>
                  </a:solidFill>
                  <a:latin typeface="Candara" pitchFamily="34" charset="0"/>
                </a:rPr>
                <a:t> produit biologique infectieux (agent ou réservoir)</a:t>
              </a:r>
            </a:p>
            <a:p>
              <a:pPr>
                <a:buFontTx/>
                <a:buChar char="-"/>
              </a:pPr>
              <a:r>
                <a:rPr lang="fr-FR" sz="1600" dirty="0" smtClean="0">
                  <a:solidFill>
                    <a:schemeClr val="bg1"/>
                  </a:solidFill>
                  <a:latin typeface="Candara" pitchFamily="34" charset="0"/>
                </a:rPr>
                <a:t> produit chimique dangereux</a:t>
              </a:r>
            </a:p>
          </p:txBody>
        </p:sp>
        <p:grpSp>
          <p:nvGrpSpPr>
            <p:cNvPr id="48134" name="Groupe 17"/>
            <p:cNvGrpSpPr>
              <a:grpSpLocks/>
            </p:cNvGrpSpPr>
            <p:nvPr/>
          </p:nvGrpSpPr>
          <p:grpSpPr bwMode="auto">
            <a:xfrm>
              <a:off x="4214813" y="2214563"/>
              <a:ext cx="3643312" cy="2214562"/>
              <a:chOff x="5429256" y="2857496"/>
              <a:chExt cx="3500462" cy="1785950"/>
            </a:xfrm>
          </p:grpSpPr>
          <p:sp>
            <p:nvSpPr>
              <p:cNvPr id="19" name="Ellipse 18"/>
              <p:cNvSpPr/>
              <p:nvPr/>
            </p:nvSpPr>
            <p:spPr>
              <a:xfrm>
                <a:off x="5429256" y="2857496"/>
                <a:ext cx="3500462" cy="1785950"/>
              </a:xfrm>
              <a:prstGeom prst="ellipse">
                <a:avLst/>
              </a:prstGeom>
              <a:solidFill>
                <a:srgbClr val="00B0F0">
                  <a:alpha val="70000"/>
                </a:srgb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/>
              </a:p>
            </p:txBody>
          </p:sp>
          <p:sp>
            <p:nvSpPr>
              <p:cNvPr id="48142" name="ZoneTexte 19"/>
              <p:cNvSpPr txBox="1">
                <a:spLocks noChangeArrowheads="1"/>
              </p:cNvSpPr>
              <p:nvPr/>
            </p:nvSpPr>
            <p:spPr bwMode="auto">
              <a:xfrm>
                <a:off x="6879393" y="3430388"/>
                <a:ext cx="1937170" cy="3723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fr-FR" sz="2400" dirty="0" smtClean="0">
                    <a:latin typeface="Candara" pitchFamily="34" charset="0"/>
                  </a:rPr>
                  <a:t>manipulateur</a:t>
                </a:r>
                <a:endParaRPr lang="fr-FR" sz="2400" dirty="0">
                  <a:latin typeface="Candara" pitchFamily="34" charset="0"/>
                </a:endParaRPr>
              </a:p>
            </p:txBody>
          </p:sp>
        </p:grpSp>
        <p:sp>
          <p:nvSpPr>
            <p:cNvPr id="25" name="Explosion 2 24"/>
            <p:cNvSpPr/>
            <p:nvPr/>
          </p:nvSpPr>
          <p:spPr>
            <a:xfrm>
              <a:off x="4429125" y="3071813"/>
              <a:ext cx="1143000" cy="500062"/>
            </a:xfrm>
            <a:prstGeom prst="irregularSeal2">
              <a:avLst/>
            </a:prstGeom>
            <a:solidFill>
              <a:srgbClr val="FF66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sp>
          <p:nvSpPr>
            <p:cNvPr id="21" name="Flèche courbée vers le haut 20"/>
            <p:cNvSpPr/>
            <p:nvPr/>
          </p:nvSpPr>
          <p:spPr>
            <a:xfrm rot="1359529">
              <a:off x="4365625" y="3898900"/>
              <a:ext cx="2054225" cy="1774825"/>
            </a:xfrm>
            <a:prstGeom prst="curvedUpArrow">
              <a:avLst>
                <a:gd name="adj1" fmla="val 25000"/>
                <a:gd name="adj2" fmla="val 50000"/>
                <a:gd name="adj3" fmla="val 28117"/>
              </a:avLst>
            </a:prstGeom>
            <a:solidFill>
              <a:srgbClr val="FF66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schemeClr val="tx1"/>
                </a:solidFill>
              </a:endParaRPr>
            </a:p>
          </p:txBody>
        </p:sp>
        <p:grpSp>
          <p:nvGrpSpPr>
            <p:cNvPr id="26" name="Groupe 25"/>
            <p:cNvGrpSpPr>
              <a:grpSpLocks/>
            </p:cNvGrpSpPr>
            <p:nvPr/>
          </p:nvGrpSpPr>
          <p:grpSpPr bwMode="auto">
            <a:xfrm>
              <a:off x="6000750" y="3571875"/>
              <a:ext cx="2143125" cy="1571625"/>
              <a:chOff x="6000760" y="3571876"/>
              <a:chExt cx="2143140" cy="1571636"/>
            </a:xfrm>
          </p:grpSpPr>
          <p:sp>
            <p:nvSpPr>
              <p:cNvPr id="22" name="Explosion 1 21"/>
              <p:cNvSpPr/>
              <p:nvPr/>
            </p:nvSpPr>
            <p:spPr>
              <a:xfrm>
                <a:off x="6000760" y="3571876"/>
                <a:ext cx="2143140" cy="1571636"/>
              </a:xfrm>
              <a:prstGeom prst="irregularSeal1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/>
              </a:p>
            </p:txBody>
          </p:sp>
          <p:sp>
            <p:nvSpPr>
              <p:cNvPr id="48140" name="ZoneTexte 22"/>
              <p:cNvSpPr txBox="1">
                <a:spLocks noChangeArrowheads="1"/>
              </p:cNvSpPr>
              <p:nvPr/>
            </p:nvSpPr>
            <p:spPr bwMode="auto">
              <a:xfrm>
                <a:off x="6500826" y="4143380"/>
                <a:ext cx="1357322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fr-FR" b="1" dirty="0">
                    <a:latin typeface="Candara" pitchFamily="34" charset="0"/>
                  </a:rPr>
                  <a:t>dommage</a:t>
                </a:r>
              </a:p>
            </p:txBody>
          </p:sp>
        </p:grpSp>
      </p:grpSp>
      <p:pic>
        <p:nvPicPr>
          <p:cNvPr id="4813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75" y="142875"/>
            <a:ext cx="138112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ZoneTexte 17"/>
          <p:cNvSpPr txBox="1"/>
          <p:nvPr/>
        </p:nvSpPr>
        <p:spPr>
          <a:xfrm>
            <a:off x="2123728" y="116632"/>
            <a:ext cx="4896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accent6"/>
                </a:solidFill>
              </a:rPr>
              <a:t>Comment schématiser le processus d’apparition d’un dommage ? </a:t>
            </a:r>
            <a:endParaRPr lang="fr-FR" b="1" dirty="0">
              <a:solidFill>
                <a:schemeClr val="accent6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38112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55576" y="332656"/>
            <a:ext cx="8229600" cy="1304948"/>
          </a:xfrm>
        </p:spPr>
        <p:txBody>
          <a:bodyPr>
            <a:noAutofit/>
          </a:bodyPr>
          <a:lstStyle/>
          <a:p>
            <a:r>
              <a:rPr lang="fr-FR" sz="3600" dirty="0" smtClean="0">
                <a:solidFill>
                  <a:srgbClr val="0070C0"/>
                </a:solidFill>
              </a:rPr>
              <a:t>Le dommage peut être </a:t>
            </a:r>
            <a:r>
              <a:rPr lang="fr-FR" sz="3600" u="sng" dirty="0" smtClean="0">
                <a:solidFill>
                  <a:srgbClr val="0070C0"/>
                </a:solidFill>
              </a:rPr>
              <a:t>immédiat</a:t>
            </a:r>
            <a:r>
              <a:rPr lang="fr-FR" sz="3600" dirty="0" smtClean="0">
                <a:solidFill>
                  <a:srgbClr val="0070C0"/>
                </a:solidFill>
              </a:rPr>
              <a:t> ou bien </a:t>
            </a:r>
            <a:r>
              <a:rPr lang="fr-FR" sz="3600" u="sng" dirty="0" smtClean="0">
                <a:solidFill>
                  <a:srgbClr val="0070C0"/>
                </a:solidFill>
              </a:rPr>
              <a:t>chronique</a:t>
            </a:r>
            <a:endParaRPr lang="fr-FR" sz="3600" u="sng" dirty="0">
              <a:solidFill>
                <a:srgbClr val="0070C0"/>
              </a:solidFill>
            </a:endParaRPr>
          </a:p>
        </p:txBody>
      </p:sp>
      <p:pic>
        <p:nvPicPr>
          <p:cNvPr id="5" name="Image 2" descr="logo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72425" y="0"/>
            <a:ext cx="11715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-69938" y="2382306"/>
            <a:ext cx="4624952" cy="3405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400000">
            <a:off x="4161192" y="2399648"/>
            <a:ext cx="4752528" cy="3498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275" name="Groupe 40"/>
          <p:cNvGrpSpPr>
            <a:grpSpLocks/>
          </p:cNvGrpSpPr>
          <p:nvPr/>
        </p:nvGrpSpPr>
        <p:grpSpPr bwMode="auto">
          <a:xfrm>
            <a:off x="428625" y="3286125"/>
            <a:ext cx="4286250" cy="2214563"/>
            <a:chOff x="428596" y="3286124"/>
            <a:chExt cx="4286280" cy="2214578"/>
          </a:xfrm>
          <a:solidFill>
            <a:srgbClr val="FF0000"/>
          </a:solidFill>
        </p:grpSpPr>
        <p:sp>
          <p:nvSpPr>
            <p:cNvPr id="29" name="Ellipse 28"/>
            <p:cNvSpPr/>
            <p:nvPr/>
          </p:nvSpPr>
          <p:spPr>
            <a:xfrm>
              <a:off x="428596" y="3286124"/>
              <a:ext cx="4286280" cy="221457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dirty="0">
                <a:solidFill>
                  <a:srgbClr val="FF0000"/>
                </a:solidFill>
              </a:endParaRPr>
            </a:p>
          </p:txBody>
        </p:sp>
        <p:sp>
          <p:nvSpPr>
            <p:cNvPr id="54289" name="ZoneTexte 29"/>
            <p:cNvSpPr txBox="1">
              <a:spLocks noChangeArrowheads="1"/>
            </p:cNvSpPr>
            <p:nvPr/>
          </p:nvSpPr>
          <p:spPr bwMode="auto">
            <a:xfrm>
              <a:off x="899566" y="3857628"/>
              <a:ext cx="2600895" cy="46166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endParaRPr lang="fr-FR" sz="2400" dirty="0">
                <a:solidFill>
                  <a:schemeClr val="bg1"/>
                </a:solidFill>
                <a:latin typeface="Candara" pitchFamily="34" charset="0"/>
              </a:endParaRPr>
            </a:p>
          </p:txBody>
        </p:sp>
      </p:grp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95536" y="332656"/>
            <a:ext cx="7986714" cy="1353309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dirty="0" smtClean="0">
                <a:solidFill>
                  <a:schemeClr val="tx1"/>
                </a:solidFill>
              </a:rPr>
              <a:t>Schéma d’apparition d’un Dommage </a:t>
            </a:r>
            <a:r>
              <a:rPr lang="fr-FR" sz="2400" dirty="0">
                <a:solidFill>
                  <a:schemeClr val="tx1"/>
                </a:solidFill>
              </a:rPr>
              <a:t>: </a:t>
            </a:r>
            <a:r>
              <a:rPr lang="fr-FR" sz="2400" dirty="0" smtClean="0">
                <a:solidFill>
                  <a:srgbClr val="FFFF00"/>
                </a:solidFill>
              </a:rPr>
              <a:t/>
            </a:r>
            <a:br>
              <a:rPr lang="fr-FR" sz="2400" dirty="0" smtClean="0">
                <a:solidFill>
                  <a:srgbClr val="FFFF00"/>
                </a:solidFill>
              </a:rPr>
            </a:br>
            <a:r>
              <a:rPr lang="fr-FR" sz="2400" dirty="0" smtClean="0">
                <a:solidFill>
                  <a:srgbClr val="FFFF00"/>
                </a:solidFill>
              </a:rPr>
              <a:t> </a:t>
            </a:r>
            <a:r>
              <a:rPr lang="fr-FR" sz="2400" dirty="0" smtClean="0">
                <a:solidFill>
                  <a:schemeClr val="tx1"/>
                </a:solidFill>
              </a:rPr>
              <a:t>«</a:t>
            </a:r>
            <a:r>
              <a:rPr lang="fr-FR" sz="2400" dirty="0">
                <a:solidFill>
                  <a:schemeClr val="tx1"/>
                </a:solidFill>
              </a:rPr>
              <a:t> R</a:t>
            </a:r>
            <a:r>
              <a:rPr lang="fr-FR" sz="2400" dirty="0" smtClean="0">
                <a:solidFill>
                  <a:schemeClr val="tx1"/>
                </a:solidFill>
              </a:rPr>
              <a:t>emplissage d’une burette par un élève de première avec une solution de </a:t>
            </a:r>
            <a:r>
              <a:rPr lang="fr-FR" sz="2400" dirty="0" err="1" smtClean="0">
                <a:solidFill>
                  <a:schemeClr val="tx1"/>
                </a:solidFill>
              </a:rPr>
              <a:t>NaOH</a:t>
            </a:r>
            <a:r>
              <a:rPr lang="fr-FR" sz="2400" dirty="0" smtClean="0">
                <a:solidFill>
                  <a:schemeClr val="tx1"/>
                </a:solidFill>
              </a:rPr>
              <a:t> à 0,25 mol/L»</a:t>
            </a:r>
            <a:endParaRPr lang="fr-FR" sz="2400" dirty="0">
              <a:solidFill>
                <a:schemeClr val="tx1"/>
              </a:solidFill>
            </a:endParaRPr>
          </a:p>
        </p:txBody>
      </p:sp>
      <p:pic>
        <p:nvPicPr>
          <p:cNvPr id="54274" name="Image 15" descr="logo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36929" y="50329"/>
            <a:ext cx="11715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ZoneTexte 38"/>
          <p:cNvSpPr txBox="1"/>
          <p:nvPr/>
        </p:nvSpPr>
        <p:spPr>
          <a:xfrm>
            <a:off x="2987824" y="1700808"/>
            <a:ext cx="3643313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 smtClean="0">
                <a:latin typeface="+mn-lt"/>
              </a:rPr>
              <a:t>L’élève remplit la burette avec un récipient sans bec verseur.</a:t>
            </a:r>
            <a:endParaRPr lang="fr-FR" dirty="0">
              <a:latin typeface="+mn-lt"/>
            </a:endParaRPr>
          </a:p>
        </p:txBody>
      </p:sp>
      <p:pic>
        <p:nvPicPr>
          <p:cNvPr id="5428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38112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ectangle 18"/>
          <p:cNvSpPr/>
          <p:nvPr/>
        </p:nvSpPr>
        <p:spPr>
          <a:xfrm>
            <a:off x="1115616" y="3645024"/>
            <a:ext cx="217078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 smtClean="0">
                <a:solidFill>
                  <a:schemeClr val="bg1"/>
                </a:solidFill>
                <a:latin typeface="Candara" pitchFamily="34" charset="0"/>
              </a:rPr>
              <a:t>Solution de </a:t>
            </a:r>
            <a:r>
              <a:rPr lang="fr-FR" sz="2000" dirty="0" err="1" smtClean="0">
                <a:solidFill>
                  <a:schemeClr val="bg1"/>
                </a:solidFill>
                <a:latin typeface="Candara" pitchFamily="34" charset="0"/>
              </a:rPr>
              <a:t>NaOH</a:t>
            </a:r>
            <a:r>
              <a:rPr lang="fr-FR" sz="2000" dirty="0" smtClean="0">
                <a:solidFill>
                  <a:schemeClr val="bg1"/>
                </a:solidFill>
                <a:latin typeface="Candara" pitchFamily="34" charset="0"/>
              </a:rPr>
              <a:t> </a:t>
            </a:r>
          </a:p>
          <a:p>
            <a:r>
              <a:rPr lang="fr-FR" sz="2000" dirty="0" smtClean="0">
                <a:solidFill>
                  <a:schemeClr val="bg1"/>
                </a:solidFill>
                <a:latin typeface="Candara" pitchFamily="34" charset="0"/>
              </a:rPr>
              <a:t>à 0,25 </a:t>
            </a:r>
            <a:r>
              <a:rPr lang="fr-FR" sz="2000" dirty="0" err="1" smtClean="0">
                <a:solidFill>
                  <a:schemeClr val="bg1"/>
                </a:solidFill>
                <a:latin typeface="Candara" pitchFamily="34" charset="0"/>
              </a:rPr>
              <a:t>mol.L</a:t>
            </a:r>
            <a:r>
              <a:rPr lang="fr-FR" sz="2000" baseline="30000" dirty="0" smtClean="0">
                <a:solidFill>
                  <a:schemeClr val="bg1"/>
                </a:solidFill>
                <a:latin typeface="Candara" pitchFamily="34" charset="0"/>
              </a:rPr>
              <a:t>-1</a:t>
            </a:r>
            <a:endParaRPr lang="fr-FR" sz="2000" baseline="30000" dirty="0">
              <a:solidFill>
                <a:schemeClr val="bg1"/>
              </a:solidFill>
              <a:latin typeface="Candara" pitchFamily="34" charset="0"/>
            </a:endParaRPr>
          </a:p>
        </p:txBody>
      </p:sp>
      <p:grpSp>
        <p:nvGrpSpPr>
          <p:cNvPr id="4" name="Groupe 30"/>
          <p:cNvGrpSpPr>
            <a:grpSpLocks/>
          </p:cNvGrpSpPr>
          <p:nvPr/>
        </p:nvGrpSpPr>
        <p:grpSpPr bwMode="auto">
          <a:xfrm>
            <a:off x="3347864" y="3212976"/>
            <a:ext cx="3643312" cy="2214563"/>
            <a:chOff x="5429256" y="2857496"/>
            <a:chExt cx="3500462" cy="1785950"/>
          </a:xfrm>
        </p:grpSpPr>
        <p:sp>
          <p:nvSpPr>
            <p:cNvPr id="32" name="Ellipse 31"/>
            <p:cNvSpPr/>
            <p:nvPr/>
          </p:nvSpPr>
          <p:spPr>
            <a:xfrm>
              <a:off x="5429256" y="2857496"/>
              <a:ext cx="3500462" cy="1785950"/>
            </a:xfrm>
            <a:prstGeom prst="ellipse">
              <a:avLst/>
            </a:prstGeom>
            <a:solidFill>
              <a:srgbClr val="00B0F0">
                <a:alpha val="7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sp>
          <p:nvSpPr>
            <p:cNvPr id="54287" name="ZoneTexte 32"/>
            <p:cNvSpPr txBox="1">
              <a:spLocks noChangeArrowheads="1"/>
            </p:cNvSpPr>
            <p:nvPr/>
          </p:nvSpPr>
          <p:spPr bwMode="auto">
            <a:xfrm>
              <a:off x="6812949" y="3089781"/>
              <a:ext cx="1441385" cy="6701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sz="2400" dirty="0" smtClean="0">
                  <a:latin typeface="Candara" pitchFamily="34" charset="0"/>
                </a:rPr>
                <a:t>Elève de 1</a:t>
              </a:r>
              <a:r>
                <a:rPr lang="fr-FR" sz="2400" baseline="30000" dirty="0" smtClean="0">
                  <a:latin typeface="Candara" pitchFamily="34" charset="0"/>
                </a:rPr>
                <a:t>ère</a:t>
              </a:r>
              <a:r>
                <a:rPr lang="fr-FR" sz="2400" dirty="0" smtClean="0">
                  <a:latin typeface="Candara" pitchFamily="34" charset="0"/>
                </a:rPr>
                <a:t> STL</a:t>
              </a:r>
              <a:endParaRPr lang="fr-FR" sz="2400" dirty="0">
                <a:latin typeface="Candara" pitchFamily="34" charset="0"/>
              </a:endParaRPr>
            </a:p>
          </p:txBody>
        </p:sp>
      </p:grpSp>
      <p:grpSp>
        <p:nvGrpSpPr>
          <p:cNvPr id="21" name="Groupe 20"/>
          <p:cNvGrpSpPr/>
          <p:nvPr/>
        </p:nvGrpSpPr>
        <p:grpSpPr>
          <a:xfrm>
            <a:off x="4283968" y="4221088"/>
            <a:ext cx="2143125" cy="1571625"/>
            <a:chOff x="4283968" y="4221088"/>
            <a:chExt cx="2143125" cy="1571625"/>
          </a:xfrm>
        </p:grpSpPr>
        <p:sp>
          <p:nvSpPr>
            <p:cNvPr id="37" name="Explosion 1 36"/>
            <p:cNvSpPr/>
            <p:nvPr/>
          </p:nvSpPr>
          <p:spPr bwMode="auto">
            <a:xfrm>
              <a:off x="4283968" y="4221088"/>
              <a:ext cx="2143125" cy="1571625"/>
            </a:xfrm>
            <a:prstGeom prst="irregularSeal1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sp>
          <p:nvSpPr>
            <p:cNvPr id="20" name="ZoneTexte 37"/>
            <p:cNvSpPr txBox="1">
              <a:spLocks noChangeArrowheads="1"/>
            </p:cNvSpPr>
            <p:nvPr/>
          </p:nvSpPr>
          <p:spPr bwMode="auto">
            <a:xfrm>
              <a:off x="4644008" y="4581128"/>
              <a:ext cx="1357313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b="1" dirty="0" smtClean="0">
                  <a:latin typeface="Candara" pitchFamily="34" charset="0"/>
                </a:rPr>
                <a:t>Irritation cutanée</a:t>
              </a:r>
              <a:endParaRPr lang="fr-FR" b="1" dirty="0">
                <a:latin typeface="Candara" pitchFamily="34" charset="0"/>
              </a:endParaRPr>
            </a:p>
          </p:txBody>
        </p:sp>
      </p:grpSp>
      <p:grpSp>
        <p:nvGrpSpPr>
          <p:cNvPr id="6" name="Groupe 41"/>
          <p:cNvGrpSpPr>
            <a:grpSpLocks/>
          </p:cNvGrpSpPr>
          <p:nvPr/>
        </p:nvGrpSpPr>
        <p:grpSpPr bwMode="auto">
          <a:xfrm>
            <a:off x="2331765" y="2492896"/>
            <a:ext cx="4752528" cy="2012232"/>
            <a:chOff x="4139949" y="2786058"/>
            <a:chExt cx="4752561" cy="2012246"/>
          </a:xfrm>
        </p:grpSpPr>
        <p:sp>
          <p:nvSpPr>
            <p:cNvPr id="54283" name="ZoneTexte 39"/>
            <p:cNvSpPr txBox="1">
              <a:spLocks noChangeArrowheads="1"/>
            </p:cNvSpPr>
            <p:nvPr/>
          </p:nvSpPr>
          <p:spPr bwMode="auto">
            <a:xfrm>
              <a:off x="4139949" y="2786058"/>
              <a:ext cx="4752561" cy="646336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fr-FR" dirty="0" smtClean="0">
                  <a:latin typeface="Candara" pitchFamily="34" charset="0"/>
                </a:rPr>
                <a:t>La solution de </a:t>
              </a:r>
              <a:r>
                <a:rPr lang="fr-FR" dirty="0" err="1" smtClean="0">
                  <a:latin typeface="Candara" pitchFamily="34" charset="0"/>
                </a:rPr>
                <a:t>NaOH</a:t>
              </a:r>
              <a:r>
                <a:rPr lang="fr-FR" dirty="0" smtClean="0">
                  <a:latin typeface="Candara" pitchFamily="34" charset="0"/>
                </a:rPr>
                <a:t> dégouline sur la main de l’élève.</a:t>
              </a:r>
              <a:endParaRPr lang="fr-FR" dirty="0">
                <a:latin typeface="Candara" pitchFamily="34" charset="0"/>
              </a:endParaRPr>
            </a:p>
          </p:txBody>
        </p:sp>
        <p:sp>
          <p:nvSpPr>
            <p:cNvPr id="34" name="Explosion 2 33"/>
            <p:cNvSpPr/>
            <p:nvPr/>
          </p:nvSpPr>
          <p:spPr>
            <a:xfrm>
              <a:off x="5156055" y="4298237"/>
              <a:ext cx="1143008" cy="500067"/>
            </a:xfrm>
            <a:prstGeom prst="irregularSeal2">
              <a:avLst/>
            </a:prstGeom>
            <a:solidFill>
              <a:srgbClr val="FF66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</p:grpSp>
      <p:sp>
        <p:nvSpPr>
          <p:cNvPr id="35" name="Flèche courbée vers le haut 34"/>
          <p:cNvSpPr/>
          <p:nvPr/>
        </p:nvSpPr>
        <p:spPr>
          <a:xfrm rot="1359529">
            <a:off x="3405188" y="4970463"/>
            <a:ext cx="2054225" cy="1774825"/>
          </a:xfrm>
          <a:prstGeom prst="curvedUpArrow">
            <a:avLst>
              <a:gd name="adj1" fmla="val 25000"/>
              <a:gd name="adj2" fmla="val 50000"/>
              <a:gd name="adj3" fmla="val 28117"/>
            </a:avLst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14348" y="785795"/>
            <a:ext cx="7772400" cy="1000132"/>
          </a:xfrm>
        </p:spPr>
        <p:txBody>
          <a:bodyPr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 smtClean="0">
                <a:solidFill>
                  <a:schemeClr val="tx2">
                    <a:shade val="85000"/>
                    <a:satMod val="150000"/>
                  </a:schemeClr>
                </a:solidFill>
              </a:rPr>
              <a:t>les risques biologiques</a:t>
            </a:r>
            <a:endParaRPr lang="fr-FR" dirty="0">
              <a:solidFill>
                <a:schemeClr val="tx2">
                  <a:shade val="85000"/>
                  <a:satMod val="150000"/>
                </a:schemeClr>
              </a:solidFill>
            </a:endParaRPr>
          </a:p>
        </p:txBody>
      </p:sp>
      <p:pic>
        <p:nvPicPr>
          <p:cNvPr id="58370" name="Image 3" descr="logo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8125" y="285750"/>
            <a:ext cx="11715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Diagramme 7"/>
          <p:cNvGraphicFramePr/>
          <p:nvPr/>
        </p:nvGraphicFramePr>
        <p:xfrm>
          <a:off x="611560" y="1772816"/>
          <a:ext cx="7786742" cy="38588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58372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42875" y="142875"/>
            <a:ext cx="138112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Méthodes d’analyse et d’évaluation des RISQUES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u="sng" dirty="0" smtClean="0"/>
              <a:t>Approche par les risques  (avant de réaliser les  manipulations à risque) :</a:t>
            </a:r>
          </a:p>
          <a:p>
            <a:pPr marL="365125" indent="-9525">
              <a:buNone/>
            </a:pPr>
            <a:r>
              <a:rPr lang="fr-FR" sz="2800" dirty="0" smtClean="0"/>
              <a:t>= Démarche </a:t>
            </a:r>
            <a:r>
              <a:rPr lang="fr-FR" sz="2800" b="1" dirty="0" smtClean="0">
                <a:solidFill>
                  <a:srgbClr val="0070C0"/>
                </a:solidFill>
              </a:rPr>
              <a:t>d’analyse </a:t>
            </a:r>
            <a:r>
              <a:rPr lang="fr-FR" sz="2800" b="1" i="1" dirty="0" smtClean="0">
                <a:solidFill>
                  <a:srgbClr val="0070C0"/>
                </a:solidFill>
              </a:rPr>
              <a:t>a priori </a:t>
            </a:r>
            <a:r>
              <a:rPr lang="fr-FR" sz="2800" b="1" dirty="0" smtClean="0">
                <a:solidFill>
                  <a:srgbClr val="0070C0"/>
                </a:solidFill>
              </a:rPr>
              <a:t>des risques </a:t>
            </a:r>
            <a:r>
              <a:rPr lang="fr-FR" sz="2800" dirty="0" smtClean="0"/>
              <a:t>+ </a:t>
            </a:r>
            <a:r>
              <a:rPr lang="fr-FR" sz="2800" b="1" dirty="0" smtClean="0">
                <a:solidFill>
                  <a:srgbClr val="0070C0"/>
                </a:solidFill>
              </a:rPr>
              <a:t>évaluation des risques</a:t>
            </a:r>
            <a:endParaRPr lang="fr-FR" sz="2800" dirty="0" smtClean="0"/>
          </a:p>
          <a:p>
            <a:pPr marL="365125" indent="-9525">
              <a:buNone/>
            </a:pPr>
            <a:r>
              <a:rPr lang="fr-FR" sz="2800" dirty="0" smtClean="0">
                <a:solidFill>
                  <a:srgbClr val="FF0000"/>
                </a:solidFill>
              </a:rPr>
              <a:t>En réalisant un schéma (ou processus) d’apparition d’un dommage (PAD)</a:t>
            </a:r>
          </a:p>
          <a:p>
            <a:r>
              <a:rPr lang="fr-FR" u="sng" dirty="0" smtClean="0"/>
              <a:t>Approche par l’accident </a:t>
            </a:r>
            <a:r>
              <a:rPr lang="fr-FR" sz="2800" dirty="0" smtClean="0"/>
              <a:t>:</a:t>
            </a:r>
          </a:p>
          <a:p>
            <a:pPr marL="365125" indent="-9525">
              <a:buNone/>
            </a:pPr>
            <a:r>
              <a:rPr lang="fr-FR" sz="2800" dirty="0" smtClean="0"/>
              <a:t>= Démarche post-accident ou presque accident pour ne pas reproduire l’accident.</a:t>
            </a:r>
          </a:p>
          <a:p>
            <a:pPr marL="365125" indent="-9525">
              <a:buNone/>
            </a:pPr>
            <a:r>
              <a:rPr lang="fr-FR" sz="2800" dirty="0" smtClean="0">
                <a:solidFill>
                  <a:srgbClr val="FF0000"/>
                </a:solidFill>
              </a:rPr>
              <a:t>En réalisant un arbre des causes</a:t>
            </a:r>
          </a:p>
          <a:p>
            <a:pPr marL="365125" indent="-9525">
              <a:buNone/>
            </a:pPr>
            <a:endParaRPr lang="fr-FR" sz="2800" dirty="0"/>
          </a:p>
        </p:txBody>
      </p:sp>
      <p:pic>
        <p:nvPicPr>
          <p:cNvPr id="4" name="Image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2360" y="5877272"/>
            <a:ext cx="1071538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 4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6072206"/>
            <a:ext cx="785819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539552" y="2348880"/>
            <a:ext cx="8229600" cy="2520280"/>
          </a:xfrm>
        </p:spPr>
        <p:txBody>
          <a:bodyPr>
            <a:normAutofit fontScale="90000"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Les différentes composantes du risque</a:t>
            </a:r>
            <a:br>
              <a:rPr lang="fr-FR" dirty="0" smtClean="0">
                <a:solidFill>
                  <a:srgbClr val="FF0000"/>
                </a:solidFill>
              </a:rPr>
            </a:br>
            <a:r>
              <a:rPr lang="fr-FR" b="0" dirty="0" smtClean="0">
                <a:solidFill>
                  <a:schemeClr val="accent6"/>
                </a:solidFill>
              </a:rPr>
              <a:t>ou comment réaliser le processus d’apparition d’un dommage ? </a:t>
            </a:r>
            <a:endParaRPr lang="fr-FR" b="0" dirty="0">
              <a:solidFill>
                <a:schemeClr val="accent6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2" y="2348880"/>
            <a:ext cx="8229600" cy="1143000"/>
          </a:xfrm>
        </p:spPr>
        <p:txBody>
          <a:bodyPr/>
          <a:lstStyle/>
          <a:p>
            <a:r>
              <a:rPr lang="fr-FR" dirty="0" smtClean="0">
                <a:solidFill>
                  <a:srgbClr val="FF0000"/>
                </a:solidFill>
              </a:rPr>
              <a:t>1. Identifier le danger</a:t>
            </a:r>
            <a:endParaRPr lang="fr-FR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 txBox="1">
            <a:spLocks/>
          </p:cNvSpPr>
          <p:nvPr/>
        </p:nvSpPr>
        <p:spPr>
          <a:xfrm>
            <a:off x="1285852" y="214290"/>
            <a:ext cx="6572296" cy="714380"/>
          </a:xfrm>
          <a:prstGeom prst="rect">
            <a:avLst/>
          </a:prstGeom>
        </p:spPr>
        <p:txBody>
          <a:bodyPr anchor="b" anchorCtr="0">
            <a:normAutofit lnSpcReduction="10000"/>
            <a:scene3d>
              <a:camera prst="orthographicFront"/>
              <a:lightRig rig="soft" dir="t">
                <a:rot lat="0" lon="0" rev="2100000"/>
              </a:lightRig>
            </a:scene3d>
            <a:sp3d prstMaterial="matt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85000"/>
                    <a:satMod val="150000"/>
                  </a:schemeClr>
                </a:solidFill>
                <a:effectLst>
                  <a:outerShdw blurRad="63500" dist="38100" dir="822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lt"/>
                <a:cs typeface="+mj-lt"/>
              </a:rPr>
              <a:t> </a:t>
            </a:r>
            <a:r>
              <a:rPr kumimoji="0" lang="fr-FR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63500" dist="38100" dir="822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lt"/>
                <a:cs typeface="+mj-lt"/>
              </a:rPr>
              <a:t>Danger ?</a:t>
            </a:r>
            <a:endParaRPr kumimoji="0" lang="fr-FR" sz="44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shade val="85000"/>
                  <a:satMod val="150000"/>
                </a:schemeClr>
              </a:solidFill>
              <a:effectLst>
                <a:outerShdw blurRad="63500" dist="38100" dir="822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lt"/>
              <a:cs typeface="+mj-lt"/>
            </a:endParaRPr>
          </a:p>
        </p:txBody>
      </p:sp>
      <p:pic>
        <p:nvPicPr>
          <p:cNvPr id="6" name="Image 4" descr="logo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8125" y="285750"/>
            <a:ext cx="11715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5" y="142875"/>
            <a:ext cx="138112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2" name="Diagramme 11"/>
          <p:cNvGraphicFramePr/>
          <p:nvPr>
            <p:extLst>
              <p:ext uri="{D42A27DB-BD31-4B8C-83A1-F6EECF244321}">
                <p14:modId xmlns:p14="http://schemas.microsoft.com/office/powerpoint/2010/main" val="216299851"/>
              </p:ext>
            </p:extLst>
          </p:nvPr>
        </p:nvGraphicFramePr>
        <p:xfrm>
          <a:off x="1000100" y="1571612"/>
          <a:ext cx="721523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611560" y="2924944"/>
            <a:ext cx="8229600" cy="1143000"/>
          </a:xfrm>
        </p:spPr>
        <p:txBody>
          <a:bodyPr/>
          <a:lstStyle/>
          <a:p>
            <a:r>
              <a:rPr lang="fr-FR" dirty="0" smtClean="0"/>
              <a:t>1.1 Les dangers biologiques</a:t>
            </a:r>
            <a:endParaRPr lang="fr-FR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642910" y="1071546"/>
            <a:ext cx="8058180" cy="714375"/>
          </a:xfrm>
          <a:prstGeom prst="rect">
            <a:avLst/>
          </a:prstGeom>
          <a:solidFill>
            <a:schemeClr val="accent1"/>
          </a:solidFill>
        </p:spPr>
        <p:txBody>
          <a:bodyPr anchor="ctr">
            <a:normAutofit fontScale="25000" lnSpcReduction="20000"/>
          </a:bodyPr>
          <a:lstStyle/>
          <a:p>
            <a:pPr algn="ctr" fontAlgn="auto">
              <a:lnSpc>
                <a:spcPct val="120000"/>
              </a:lnSpc>
              <a:spcAft>
                <a:spcPts val="0"/>
              </a:spcAft>
              <a:defRPr/>
            </a:pPr>
            <a:endParaRPr lang="fr-FR" sz="4400" dirty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  <a:p>
            <a:pPr algn="ctr"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fr-FR" sz="160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Les </a:t>
            </a:r>
            <a:r>
              <a:rPr lang="fr-FR" sz="160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types de dangers </a:t>
            </a:r>
            <a:r>
              <a:rPr lang="fr-FR" sz="160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biologiques</a:t>
            </a:r>
          </a:p>
          <a:p>
            <a:pPr algn="ctr" fontAlgn="auto">
              <a:spcAft>
                <a:spcPts val="0"/>
              </a:spcAft>
              <a:defRPr/>
            </a:pPr>
            <a:endParaRPr lang="fr-FR" sz="4400" dirty="0">
              <a:latin typeface="+mj-lt"/>
              <a:ea typeface="+mj-ea"/>
              <a:cs typeface="+mj-cs"/>
            </a:endParaRPr>
          </a:p>
        </p:txBody>
      </p:sp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7624562"/>
              </p:ext>
            </p:extLst>
          </p:nvPr>
        </p:nvGraphicFramePr>
        <p:xfrm>
          <a:off x="571472" y="2071678"/>
          <a:ext cx="8215313" cy="4937760"/>
        </p:xfrm>
        <a:graphic>
          <a:graphicData uri="http://schemas.openxmlformats.org/drawingml/2006/table">
            <a:tbl>
              <a:tblPr/>
              <a:tblGrid>
                <a:gridCol w="3500438"/>
                <a:gridCol w="4714875"/>
              </a:tblGrid>
              <a:tr h="179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Agents biologiques infectieux</a:t>
                      </a:r>
                    </a:p>
                  </a:txBody>
                  <a:tcPr marL="67332" marR="6733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Réservoirs</a:t>
                      </a:r>
                    </a:p>
                  </a:txBody>
                  <a:tcPr marL="67332" marR="6733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3823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fr-F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Bactéries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fr-F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virus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endoparasites humains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fr-F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champignons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fr-F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cellules en culture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 Cf. Fiche INRS ED 117)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ATNC (agents transmissibles non conventionnels)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MGM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332" marR="6733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DC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fr-F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Personne physique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fr-F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Echantillon biologique (sang…)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fr-F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Cultures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fr-F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Animal de laboratoire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fr-F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Produit de l’environnement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fr-F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Produit alimentaire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fr-F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Objet contaminé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fr-F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Déchet issu de l’utilisation d’un produit biologique</a:t>
                      </a:r>
                    </a:p>
                  </a:txBody>
                  <a:tcPr marL="67332" marR="6733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DCD2"/>
                    </a:solidFill>
                  </a:tcPr>
                </a:tc>
              </a:tr>
            </a:tbl>
          </a:graphicData>
        </a:graphic>
      </p:graphicFrame>
      <p:pic>
        <p:nvPicPr>
          <p:cNvPr id="19470" name="Image 4" descr="logo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6376" y="285750"/>
            <a:ext cx="11715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496" y="142875"/>
            <a:ext cx="138112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Human">
  <a:themeElements>
    <a:clrScheme name="Human">
      <a:dk1>
        <a:sysClr val="windowText" lastClr="000000"/>
      </a:dk1>
      <a:lt1>
        <a:sysClr val="window" lastClr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17517A"/>
      </a:accent3>
      <a:accent4>
        <a:srgbClr val="877E48"/>
      </a:accent4>
      <a:accent5>
        <a:srgbClr val="AF8B1E"/>
      </a:accent5>
      <a:accent6>
        <a:srgbClr val="A35E21"/>
      </a:accent6>
      <a:hlink>
        <a:srgbClr val="9B7300"/>
      </a:hlink>
      <a:folHlink>
        <a:srgbClr val="D6A73B"/>
      </a:folHlink>
    </a:clrScheme>
    <a:fontScheme name="Human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Human">
      <a:fillStyleLst>
        <a:solidFill>
          <a:schemeClr val="phClr">
            <a:tint val="100000"/>
          </a:schemeClr>
        </a:solidFill>
        <a:gradFill>
          <a:gsLst>
            <a:gs pos="0">
              <a:schemeClr val="phClr">
                <a:tint val="30000"/>
                <a:satMod val="175000"/>
              </a:schemeClr>
            </a:gs>
            <a:gs pos="50000">
              <a:schemeClr val="phClr">
                <a:tint val="55000"/>
                <a:satMod val="200000"/>
              </a:schemeClr>
            </a:gs>
            <a:gs pos="70000">
              <a:schemeClr val="phClr">
                <a:tint val="70000"/>
                <a:satMod val="175000"/>
              </a:schemeClr>
            </a:gs>
            <a:gs pos="100000">
              <a:schemeClr val="phClr">
                <a:tint val="85000"/>
                <a:satMod val="175000"/>
              </a:schemeClr>
            </a:gs>
          </a:gsLst>
          <a:lin ang="8000000" scaled="1"/>
        </a:gradFill>
        <a:gradFill>
          <a:gsLst>
            <a:gs pos="0">
              <a:schemeClr val="phClr">
                <a:shade val="100000"/>
                <a:satMod val="140000"/>
              </a:schemeClr>
            </a:gs>
            <a:gs pos="40000">
              <a:schemeClr val="phClr">
                <a:shade val="65000"/>
                <a:satMod val="140000"/>
              </a:schemeClr>
            </a:gs>
            <a:gs pos="70000">
              <a:schemeClr val="phClr">
                <a:shade val="40000"/>
                <a:satMod val="115000"/>
              </a:schemeClr>
            </a:gs>
            <a:gs pos="100000">
              <a:schemeClr val="phClr">
                <a:shade val="20000"/>
                <a:satMod val="115000"/>
              </a:schemeClr>
            </a:gs>
          </a:gsLst>
          <a:lin ang="8000000" scaled="1"/>
        </a:gradFill>
      </a:fillStyleLst>
      <a:lnStyleLst>
        <a:ln w="5000">
          <a:solidFill>
            <a:schemeClr val="phClr"/>
          </a:solidFill>
          <a:prstDash val="solid"/>
        </a:ln>
        <a:ln w="12700">
          <a:solidFill>
            <a:schemeClr val="phClr"/>
          </a:solidFill>
          <a:prstDash val="solid"/>
        </a:ln>
        <a:ln w="28100">
          <a:solidFill>
            <a:schemeClr val="phClr"/>
          </a:solidFill>
          <a:prstDash val="solid"/>
        </a:ln>
      </a:lnStyleLst>
      <a:effectStyleLst>
        <a:effectStyle>
          <a:effectLst>
            <a:outerShdw blurRad="39000" dist="25400" dir="9000000">
              <a:srgbClr val="1A0000">
                <a:alpha val="35000"/>
              </a:srgbClr>
            </a:outerShdw>
          </a:effectLst>
        </a:effectStyle>
        <a:effectStyle>
          <a:effectLst>
            <a:outerShdw blurRad="39000" dist="25400" dir="9000000">
              <a:srgbClr val="1A0000">
                <a:alpha val="40000"/>
              </a:srgbClr>
            </a:outerShdw>
          </a:effectLst>
        </a:effectStyle>
        <a:effectStyle>
          <a:effectLst>
            <a:outerShdw blurRad="39000" dist="25400" dir="9000000">
              <a:srgbClr val="000000">
                <a:alpha val="40000"/>
              </a:srgbClr>
            </a:outerShdw>
          </a:effectLst>
          <a:scene3d>
            <a:camera prst="perspectiveFront">
              <a:rot lat="0" lon="0" rev="0"/>
            </a:camera>
            <a:lightRig rig="brightRoom" dir="tr">
              <a:rot lat="0" lon="0" rev="3540000"/>
            </a:lightRig>
          </a:scene3d>
          <a:sp3d prstMaterial="matte">
            <a:bevelT w="190500" h="44450" prst="cross"/>
          </a:sp3d>
        </a:effectStyle>
      </a:effectStyleLst>
      <a:bgFillStyleLst>
        <a:solidFill>
          <a:schemeClr val="phClr">
            <a:tint val="100000"/>
          </a:schemeClr>
        </a:solidFill>
        <a:gradFill flip="none" rotWithShape="1">
          <a:gsLst>
            <a:gs pos="0">
              <a:schemeClr val="phClr">
                <a:tint val="85000"/>
                <a:satMod val="275000"/>
              </a:schemeClr>
            </a:gs>
            <a:gs pos="3000">
              <a:schemeClr val="phClr">
                <a:tint val="87000"/>
                <a:satMod val="275000"/>
              </a:schemeClr>
            </a:gs>
            <a:gs pos="10000">
              <a:schemeClr val="phClr">
                <a:tint val="90000"/>
                <a:satMod val="275000"/>
              </a:schemeClr>
            </a:gs>
            <a:gs pos="70000">
              <a:schemeClr val="phClr">
                <a:shade val="38000"/>
                <a:satMod val="275000"/>
              </a:schemeClr>
            </a:gs>
            <a:gs pos="90000">
              <a:schemeClr val="phClr">
                <a:shade val="25000"/>
                <a:satMod val="300000"/>
              </a:schemeClr>
            </a:gs>
            <a:gs pos="100000">
              <a:schemeClr val="phClr">
                <a:shade val="22000"/>
                <a:satMod val="300000"/>
              </a:schemeClr>
            </a:gs>
          </a:gsLst>
          <a:path path="circle">
            <a:fillToRect l="60000" t="-3300" b="200000"/>
          </a:path>
          <a:tileRect/>
        </a:gradFill>
        <a:gradFill rotWithShape="1">
          <a:gsLst>
            <a:gs pos="0">
              <a:schemeClr val="phClr">
                <a:tint val="57000"/>
                <a:satMod val="400000"/>
              </a:schemeClr>
            </a:gs>
            <a:gs pos="100000">
              <a:schemeClr val="phClr">
                <a:tint val="87000"/>
                <a:shade val="40000"/>
                <a:satMod val="5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Humain</Template>
  <TotalTime>696</TotalTime>
  <Words>1051</Words>
  <Application>Microsoft Macintosh PowerPoint</Application>
  <PresentationFormat>Présentation à l'écran (4:3)</PresentationFormat>
  <Paragraphs>228</Paragraphs>
  <Slides>35</Slides>
  <Notes>23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35</vt:i4>
      </vt:variant>
    </vt:vector>
  </HeadingPairs>
  <TitlesOfParts>
    <vt:vector size="36" baseType="lpstr">
      <vt:lpstr>Human</vt:lpstr>
      <vt:lpstr>RISQUES BIOLOGIQUES ET RISQUES CHIMIQUES au laboratoire de biotechnologie</vt:lpstr>
      <vt:lpstr>Risques ?</vt:lpstr>
      <vt:lpstr>Risque ?</vt:lpstr>
      <vt:lpstr>Méthodes d’analyse et d’évaluation des RISQUES</vt:lpstr>
      <vt:lpstr>Les différentes composantes du risque ou comment réaliser le processus d’apparition d’un dommage ? </vt:lpstr>
      <vt:lpstr>1. Identifier le danger</vt:lpstr>
      <vt:lpstr>Présentation PowerPoint</vt:lpstr>
      <vt:lpstr>1.1 Les dangers biologiques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1.2 Les dangers chimiques</vt:lpstr>
      <vt:lpstr>Présentation PowerPoint</vt:lpstr>
      <vt:lpstr>Présentation PowerPoint</vt:lpstr>
      <vt:lpstr>2. Identifier les différentes situations exposant au danger</vt:lpstr>
      <vt:lpstr>Situation exposant au danger ? </vt:lpstr>
      <vt:lpstr>Situation exposante</vt:lpstr>
      <vt:lpstr>Exemple d’une situation exposante</vt:lpstr>
      <vt:lpstr>Schéma d’apparition d’un Dommage :   « Remplissage d’une burette par un élève de première avec une solution de NaOH à 0,25 mol/L»</vt:lpstr>
      <vt:lpstr>3. Identifier les différents événements déclencheurs</vt:lpstr>
      <vt:lpstr>Evènement déclencheur ?</vt:lpstr>
      <vt:lpstr>L’événement déclencheur :  - est facultatif. - provoque un contact entre le danger et le manipulateur.  - se produit si la chaîne de transmission ou voie d’exposition entre le danger et le manipulateur fonctionne.</vt:lpstr>
      <vt:lpstr>Chaîne de transmission pour un agent biologique</vt:lpstr>
      <vt:lpstr>Chaîne de transmission pour un agent chimique</vt:lpstr>
      <vt:lpstr>Evènement déclencheur</vt:lpstr>
      <vt:lpstr>Exemple d’un évènement déclencheur</vt:lpstr>
      <vt:lpstr>4. Identifier les différents dommages possibles</vt:lpstr>
      <vt:lpstr>Dommage ?</vt:lpstr>
      <vt:lpstr>Dommage</vt:lpstr>
      <vt:lpstr>Le dommage peut être immédiat ou bien chronique</vt:lpstr>
      <vt:lpstr>Schéma d’apparition d’un Dommage :   « Remplissage d’une burette par un élève de première avec une solution de NaOH à 0,25 mol/L»</vt:lpstr>
      <vt:lpstr>les risques biologiques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L’ANALYSE DES RISQUES</dc:title>
  <dc:creator>Mamounette</dc:creator>
  <cp:lastModifiedBy>MARC GENSSE</cp:lastModifiedBy>
  <cp:revision>883</cp:revision>
  <dcterms:created xsi:type="dcterms:W3CDTF">2009-07-02T12:28:33Z</dcterms:created>
  <dcterms:modified xsi:type="dcterms:W3CDTF">2015-09-04T07:35:24Z</dcterms:modified>
</cp:coreProperties>
</file>