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389" r:id="rId3"/>
    <p:sldId id="385" r:id="rId4"/>
    <p:sldId id="390" r:id="rId5"/>
    <p:sldId id="287" r:id="rId6"/>
    <p:sldId id="283" r:id="rId7"/>
    <p:sldId id="260" r:id="rId8"/>
    <p:sldId id="282" r:id="rId9"/>
    <p:sldId id="341" r:id="rId10"/>
    <p:sldId id="266" r:id="rId11"/>
    <p:sldId id="329" r:id="rId12"/>
    <p:sldId id="393" r:id="rId13"/>
    <p:sldId id="269" r:id="rId14"/>
    <p:sldId id="331" r:id="rId15"/>
    <p:sldId id="394" r:id="rId16"/>
    <p:sldId id="270" r:id="rId17"/>
    <p:sldId id="272" r:id="rId18"/>
    <p:sldId id="286" r:id="rId19"/>
    <p:sldId id="391" r:id="rId20"/>
    <p:sldId id="364" r:id="rId21"/>
    <p:sldId id="359" r:id="rId22"/>
    <p:sldId id="381" r:id="rId23"/>
    <p:sldId id="382" r:id="rId2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CCFF"/>
    <a:srgbClr val="FF6600"/>
    <a:srgbClr val="FFFF00"/>
    <a:srgbClr val="003399"/>
    <a:srgbClr val="0000CC"/>
    <a:srgbClr val="FFCC99"/>
    <a:srgbClr val="FF9933"/>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89545" autoAdjust="0"/>
  </p:normalViewPr>
  <p:slideViewPr>
    <p:cSldViewPr>
      <p:cViewPr varScale="1">
        <p:scale>
          <a:sx n="140" d="100"/>
          <a:sy n="140" d="100"/>
        </p:scale>
        <p:origin x="-7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notesViewPr>
    <p:cSldViewPr>
      <p:cViewPr varScale="1">
        <p:scale>
          <a:sx n="93" d="100"/>
          <a:sy n="93" d="100"/>
        </p:scale>
        <p:origin x="-17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7573220-2A3B-4F8B-9F78-C1CE60061D5B}" type="datetimeFigureOut">
              <a:rPr lang="fr-FR"/>
              <a:pPr>
                <a:defRPr/>
              </a:pPr>
              <a:t>04/09/15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03274EC-B520-4A71-8528-14DF55093B2A}" type="slidenum">
              <a:rPr lang="fr-FR"/>
              <a:pPr>
                <a:defRPr/>
              </a:pPr>
              <a:t>‹#›</a:t>
            </a:fld>
            <a:endParaRPr lang="fr-FR"/>
          </a:p>
        </p:txBody>
      </p:sp>
    </p:spTree>
    <p:extLst>
      <p:ext uri="{BB962C8B-B14F-4D97-AF65-F5344CB8AC3E}">
        <p14:creationId xmlns:p14="http://schemas.microsoft.com/office/powerpoint/2010/main" val="4108252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AE59105-9B4F-4645-90C1-944623510DB2}" type="datetimeFigureOut">
              <a:rPr lang="fr-FR"/>
              <a:pPr>
                <a:defRPr/>
              </a:pPr>
              <a:t>04/09/15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CCA8030-2D6F-46ED-A9E4-768A12062157}" type="slidenum">
              <a:rPr lang="fr-FR"/>
              <a:pPr>
                <a:defRPr/>
              </a:pPr>
              <a:t>‹#›</a:t>
            </a:fld>
            <a:endParaRPr lang="fr-FR"/>
          </a:p>
        </p:txBody>
      </p:sp>
    </p:spTree>
    <p:extLst>
      <p:ext uri="{BB962C8B-B14F-4D97-AF65-F5344CB8AC3E}">
        <p14:creationId xmlns:p14="http://schemas.microsoft.com/office/powerpoint/2010/main" val="27611246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Cette</a:t>
            </a:r>
            <a:r>
              <a:rPr lang="fr-FR" baseline="0" dirty="0" smtClean="0"/>
              <a:t> présentation propose une méthode permettant de repérer de façon rigoureuse tous les composants de la situation de travail,  de manière à repérer les risques et les évaluer.</a:t>
            </a:r>
            <a:endParaRPr lang="fr-FR" dirty="0" smtClean="0"/>
          </a:p>
        </p:txBody>
      </p:sp>
      <p:sp>
        <p:nvSpPr>
          <p:cNvPr id="163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D9B199-50D0-41DB-B691-E87C4F44707A}" type="slidenum">
              <a:rPr lang="fr-FR"/>
              <a:pPr fontAlgn="base">
                <a:spcBef>
                  <a:spcPct val="0"/>
                </a:spcBef>
                <a:spcAft>
                  <a:spcPct val="0"/>
                </a:spcAft>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Cas d’une situation dangereuse avec manipulation</a:t>
            </a:r>
            <a:r>
              <a:rPr lang="fr-FR" baseline="0" dirty="0" smtClean="0"/>
              <a:t> délibérée d’un micro organisme de classe 2: transmissible par voie aéroportée.</a:t>
            </a:r>
            <a:endParaRPr lang="fr-FR" dirty="0" smtClean="0"/>
          </a:p>
        </p:txBody>
      </p:sp>
      <p:sp>
        <p:nvSpPr>
          <p:cNvPr id="368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1A64BA-7BD3-4923-ABFF-5E9ECA13CEB9}" type="slidenum">
              <a:rPr lang="fr-FR"/>
              <a:pPr fontAlgn="base">
                <a:spcBef>
                  <a:spcPct val="0"/>
                </a:spcBef>
                <a:spcAft>
                  <a:spcPct val="0"/>
                </a:spcAft>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dirty="0" smtClean="0"/>
              <a:t>Cas d’une situation dangereuse avec manipulation</a:t>
            </a:r>
            <a:r>
              <a:rPr lang="fr-FR" baseline="0" dirty="0" smtClean="0"/>
              <a:t> potentielle d’agent(s) infectieux</a:t>
            </a:r>
            <a:endParaRPr lang="fr-FR" dirty="0" smtClean="0"/>
          </a:p>
          <a:p>
            <a:pPr>
              <a:spcBef>
                <a:spcPct val="0"/>
              </a:spcBef>
            </a:pPr>
            <a:endParaRPr lang="fr-FR" dirty="0" smtClean="0"/>
          </a:p>
        </p:txBody>
      </p:sp>
      <p:sp>
        <p:nvSpPr>
          <p:cNvPr id="368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1A64BA-7BD3-4923-ABFF-5E9ECA13CEB9}" type="slidenum">
              <a:rPr lang="fr-FR"/>
              <a:pPr fontAlgn="base">
                <a:spcBef>
                  <a:spcPct val="0"/>
                </a:spcBef>
                <a:spcAft>
                  <a:spcPct val="0"/>
                </a:spcAft>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368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1A64BA-7BD3-4923-ABFF-5E9ECA13CEB9}" type="slidenum">
              <a:rPr lang="fr-FR"/>
              <a:pPr fontAlgn="base">
                <a:spcBef>
                  <a:spcPct val="0"/>
                </a:spcBef>
                <a:spcAft>
                  <a:spcPct val="0"/>
                </a:spcAft>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30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430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9165E0-C012-4725-B761-631A82AA4797}" type="slidenum">
              <a:rPr lang="fr-FR"/>
              <a:pPr fontAlgn="base">
                <a:spcBef>
                  <a:spcPct val="0"/>
                </a:spcBef>
                <a:spcAft>
                  <a:spcPct val="0"/>
                </a:spcAft>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Evènement dangereux :</a:t>
            </a:r>
          </a:p>
          <a:p>
            <a:pPr rtl="0" fontAlgn="base"/>
            <a:r>
              <a:rPr lang="fr-FR" sz="1200" b="1" kern="1200" dirty="0" smtClean="0">
                <a:solidFill>
                  <a:schemeClr val="tx1"/>
                </a:solidFill>
                <a:latin typeface="+mn-lt"/>
                <a:ea typeface="+mn-ea"/>
                <a:cs typeface="+mn-cs"/>
              </a:rPr>
              <a:t>- Contact entre le sang et la peau</a:t>
            </a:r>
          </a:p>
          <a:p>
            <a:pPr rtl="0" fontAlgn="base"/>
            <a:r>
              <a:rPr lang="fr-FR" sz="1200" b="1" kern="1200" dirty="0" smtClean="0">
                <a:solidFill>
                  <a:schemeClr val="tx1"/>
                </a:solidFill>
                <a:latin typeface="+mn-lt"/>
                <a:ea typeface="+mn-ea"/>
                <a:cs typeface="+mn-cs"/>
              </a:rPr>
              <a:t>- Coupure avec la lame</a:t>
            </a:r>
            <a:endParaRPr lang="fr-FR" dirty="0" smtClean="0"/>
          </a:p>
          <a:p>
            <a:pPr>
              <a:spcBef>
                <a:spcPct val="0"/>
              </a:spcBef>
            </a:pPr>
            <a:endParaRPr lang="fr-FR" dirty="0" smtClean="0"/>
          </a:p>
        </p:txBody>
      </p:sp>
      <p:sp>
        <p:nvSpPr>
          <p:cNvPr id="368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1A64BA-7BD3-4923-ABFF-5E9ECA13CEB9}" type="slidenum">
              <a:rPr lang="fr-FR"/>
              <a:pPr fontAlgn="base">
                <a:spcBef>
                  <a:spcPct val="0"/>
                </a:spcBef>
                <a:spcAft>
                  <a:spcPct val="0"/>
                </a:spcAft>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50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Avec l’apparition de l’évènement dangereux, la chaine</a:t>
            </a:r>
            <a:r>
              <a:rPr lang="fr-FR" baseline="0" dirty="0" smtClean="0"/>
              <a:t> de transmission s’est mise en place.</a:t>
            </a:r>
          </a:p>
          <a:p>
            <a:pPr>
              <a:spcBef>
                <a:spcPct val="0"/>
              </a:spcBef>
            </a:pPr>
            <a:endParaRPr lang="fr-FR" baseline="0" dirty="0" smtClean="0"/>
          </a:p>
          <a:p>
            <a:pPr>
              <a:spcBef>
                <a:spcPct val="0"/>
              </a:spcBef>
            </a:pPr>
            <a:r>
              <a:rPr lang="fr-FR" baseline="0" dirty="0" smtClean="0"/>
              <a:t>Cas du prélèvement de de </a:t>
            </a:r>
            <a:r>
              <a:rPr lang="fr-FR" i="1" baseline="0" dirty="0" smtClean="0"/>
              <a:t>S </a:t>
            </a:r>
            <a:r>
              <a:rPr lang="fr-FR" i="1" baseline="0" dirty="0" err="1" smtClean="0"/>
              <a:t>pneumoniae</a:t>
            </a:r>
            <a:r>
              <a:rPr lang="fr-FR" i="1" baseline="0" dirty="0" smtClean="0"/>
              <a:t> </a:t>
            </a:r>
            <a:r>
              <a:rPr lang="fr-FR" baseline="0" dirty="0" smtClean="0"/>
              <a:t>: il s’agit dune utilisation délibérée ; on connait la voie de transmission (aéroportée) de l’agent infectieux. Donc on envisage le ou les évènements dangereux qui provoquerai(en)t une transmission par voie </a:t>
            </a:r>
            <a:r>
              <a:rPr lang="fr-FR" baseline="0" dirty="0" err="1" smtClean="0"/>
              <a:t>aréroportée</a:t>
            </a:r>
            <a:r>
              <a:rPr lang="fr-FR" baseline="0" dirty="0" smtClean="0"/>
              <a:t>.</a:t>
            </a:r>
          </a:p>
          <a:p>
            <a:pPr>
              <a:spcBef>
                <a:spcPct val="0"/>
              </a:spcBef>
            </a:pPr>
            <a:r>
              <a:rPr lang="fr-FR" baseline="0" dirty="0" smtClean="0"/>
              <a:t>Cas du frottis sanguin : il s’agit dune utilisation potentielle ; on ne connait pas le ou les agents infectieux. Donc on consulte Baobab pour connaître les agents potentiellement présents et leur voie de transmission. Pour chaque voie de transmission relevée, on doit envisager tous les évènements dangereux possibles.</a:t>
            </a:r>
          </a:p>
          <a:p>
            <a:pPr>
              <a:spcBef>
                <a:spcPct val="0"/>
              </a:spcBef>
            </a:pPr>
            <a:r>
              <a:rPr lang="fr-FR" baseline="0" dirty="0" smtClean="0"/>
              <a:t>Cas du remplissage de la burette avec </a:t>
            </a:r>
            <a:r>
              <a:rPr lang="fr-FR" baseline="0" dirty="0" err="1" smtClean="0"/>
              <a:t>NaOH</a:t>
            </a:r>
            <a:r>
              <a:rPr lang="fr-FR" baseline="0" dirty="0" smtClean="0"/>
              <a:t> 0,25 M : utilisation délibérée : produit corrosif par contact cutané, donc cherche les évènements dangereux pouvant provoquer un contact cutané.</a:t>
            </a:r>
            <a:endParaRPr lang="fr-FR" dirty="0" smtClean="0"/>
          </a:p>
        </p:txBody>
      </p:sp>
      <p:sp>
        <p:nvSpPr>
          <p:cNvPr id="450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C9FD09-84CA-4EBC-BC54-F653927249B1}" type="slidenum">
              <a:rPr lang="fr-FR"/>
              <a:pPr fontAlgn="base">
                <a:spcBef>
                  <a:spcPct val="0"/>
                </a:spcBef>
                <a:spcAft>
                  <a:spcPct val="0"/>
                </a:spcAft>
              </a:pPr>
              <a:t>16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12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512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A9C110-749C-4F9C-8D19-0810749AFFC1}" type="slidenum">
              <a:rPr lang="fr-FR"/>
              <a:pPr fontAlgn="base">
                <a:spcBef>
                  <a:spcPct val="0"/>
                </a:spcBef>
                <a:spcAft>
                  <a:spcPct val="0"/>
                </a:spcAft>
              </a:pPr>
              <a:t>17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32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32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997093-D650-4223-9309-C2D111FA85BB}" type="slidenum">
              <a:rPr lang="fr-FR"/>
              <a:pPr fontAlgn="base">
                <a:spcBef>
                  <a:spcPct val="0"/>
                </a:spcBef>
                <a:spcAft>
                  <a:spcPct val="0"/>
                </a:spcAft>
              </a:pPr>
              <a:t>18</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Situation de travail = 5 M</a:t>
            </a:r>
          </a:p>
          <a:p>
            <a:r>
              <a:rPr lang="fr-FR" dirty="0" smtClean="0"/>
              <a:t>L’exposition = digestive, cutanée,</a:t>
            </a:r>
            <a:r>
              <a:rPr lang="fr-FR" baseline="0" dirty="0" smtClean="0"/>
              <a:t> respiratoire</a:t>
            </a:r>
          </a:p>
          <a:p>
            <a:r>
              <a:rPr lang="fr-FR" baseline="0" dirty="0" smtClean="0"/>
              <a:t>Dommage = infection ou </a:t>
            </a:r>
            <a:r>
              <a:rPr lang="fr-FR" baseline="0" dirty="0" err="1" smtClean="0"/>
              <a:t>intoxination</a:t>
            </a:r>
            <a:r>
              <a:rPr lang="fr-FR" baseline="0" dirty="0" smtClean="0"/>
              <a:t> ou allergie ou cancer</a:t>
            </a:r>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19</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 d’exposition non délibérée </a:t>
            </a:r>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79876"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6CF2FA2-4A33-40BE-A18F-BFF7E7567701}" type="slidenum">
              <a:rPr lang="fr-FR" sz="1200">
                <a:latin typeface="Calibri" pitchFamily="34" charset="0"/>
              </a:rPr>
              <a:pPr algn="r"/>
              <a:t>2</a:t>
            </a:fld>
            <a:endParaRPr lang="fr-FR"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22</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L’évènement dangereux peut provoquer la transmission</a:t>
            </a:r>
          </a:p>
          <a:p>
            <a:r>
              <a:rPr lang="fr-FR" sz="1200" kern="1200" dirty="0" err="1" smtClean="0">
                <a:solidFill>
                  <a:schemeClr val="tx1"/>
                </a:solidFill>
                <a:latin typeface="+mn-lt"/>
                <a:ea typeface="+mn-ea"/>
                <a:cs typeface="+mn-cs"/>
              </a:rPr>
              <a:t>Cf</a:t>
            </a:r>
            <a:r>
              <a:rPr lang="fr-FR" sz="1200" kern="1200" dirty="0" smtClean="0">
                <a:solidFill>
                  <a:schemeClr val="tx1"/>
                </a:solidFill>
                <a:latin typeface="+mn-lt"/>
                <a:ea typeface="+mn-ea"/>
                <a:cs typeface="+mn-cs"/>
              </a:rPr>
              <a:t> .Document :INRS Risque biologique en milieu professionnel : </a:t>
            </a:r>
            <a:r>
              <a:rPr lang="fr-FR" sz="1200" kern="1200" dirty="0" smtClean="0">
                <a:solidFill>
                  <a:srgbClr val="FF0000"/>
                </a:solidFill>
                <a:latin typeface="+mn-lt"/>
                <a:ea typeface="+mn-ea"/>
                <a:cs typeface="+mn-cs"/>
              </a:rPr>
              <a:t>animation comment se transmettent les agents biologiques </a:t>
            </a: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23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Danger : connaitre sa dangerosité et ses vois de transmission ou d’exposition</a:t>
            </a:r>
          </a:p>
          <a:p>
            <a:pPr>
              <a:spcBef>
                <a:spcPct val="0"/>
              </a:spcBef>
            </a:pPr>
            <a:r>
              <a:rPr lang="fr-FR" dirty="0" smtClean="0"/>
              <a:t>Situation exposante</a:t>
            </a:r>
            <a:r>
              <a:rPr lang="fr-FR" baseline="0" dirty="0" smtClean="0"/>
              <a:t> car le manipulateur s’expose au danger</a:t>
            </a:r>
          </a:p>
          <a:p>
            <a:pPr>
              <a:spcBef>
                <a:spcPct val="0"/>
              </a:spcBef>
            </a:pPr>
            <a:r>
              <a:rPr lang="fr-FR" baseline="0" dirty="0" smtClean="0"/>
              <a:t>Evénements déclencheurs : contact potentiel entre le danger et le manipulateur</a:t>
            </a:r>
          </a:p>
          <a:p>
            <a:pPr>
              <a:spcBef>
                <a:spcPct val="0"/>
              </a:spcBef>
            </a:pPr>
            <a:r>
              <a:rPr lang="fr-FR" baseline="0" dirty="0" smtClean="0"/>
              <a:t>Dommages </a:t>
            </a: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34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Personne non bleue</a:t>
            </a:r>
          </a:p>
        </p:txBody>
      </p:sp>
      <p:sp>
        <p:nvSpPr>
          <p:cNvPr id="6349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50562-377A-426F-BFC3-477196C043AF}" type="slidenum">
              <a:rPr lang="fr-FR"/>
              <a:pPr fontAlgn="base">
                <a:spcBef>
                  <a:spcPct val="0"/>
                </a:spcBef>
                <a:spcAft>
                  <a:spcPct val="0"/>
                </a:spcAft>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52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D’où la notion de danger : propriété</a:t>
            </a:r>
            <a:r>
              <a:rPr lang="fr-FR" baseline="0" dirty="0" smtClean="0"/>
              <a:t> intrinsèque d’un produit biologique , source potentielle de dommage.</a:t>
            </a:r>
            <a:endParaRPr lang="fr-FR" dirty="0" smtClean="0"/>
          </a:p>
        </p:txBody>
      </p:sp>
      <p:sp>
        <p:nvSpPr>
          <p:cNvPr id="552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429708-4AB8-4D99-AD43-E4CA44FB9033}" type="slidenum">
              <a:rPr lang="fr-FR"/>
              <a:pPr fontAlgn="base">
                <a:spcBef>
                  <a:spcPct val="0"/>
                </a:spcBef>
                <a:spcAft>
                  <a:spcPct val="0"/>
                </a:spcAft>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07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307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A56E16-0947-4317-A7F8-5E1886567AF9}" type="slidenum">
              <a:rPr lang="fr-FR"/>
              <a:pPr fontAlgn="base">
                <a:spcBef>
                  <a:spcPct val="0"/>
                </a:spcBef>
                <a:spcAft>
                  <a:spcPct val="0"/>
                </a:spcAft>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2662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E9D6E4-08B2-4779-81ED-435A4A570586}" type="slidenum">
              <a:rPr lang="fr-FR"/>
              <a:pPr fontAlgn="base">
                <a:spcBef>
                  <a:spcPct val="0"/>
                </a:spcBef>
                <a:spcAft>
                  <a:spcPct val="0"/>
                </a:spcAft>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2867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21ACA-EBEB-4BF3-8BDC-DAFB2390DE83}" type="slidenum">
              <a:rPr lang="fr-FR"/>
              <a:pPr fontAlgn="base">
                <a:spcBef>
                  <a:spcPct val="0"/>
                </a:spcBef>
                <a:spcAft>
                  <a:spcPct val="0"/>
                </a:spcAft>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Photo où n’apparaît pas la personne = pas de situation dangereuse</a:t>
            </a:r>
          </a:p>
          <a:p>
            <a:pPr>
              <a:spcBef>
                <a:spcPct val="0"/>
              </a:spcBef>
            </a:pPr>
            <a:r>
              <a:rPr lang="fr-FR" dirty="0" smtClean="0"/>
              <a:t>3 photos en situation dangereuse : ouverture boîte moisissure</a:t>
            </a:r>
          </a:p>
          <a:p>
            <a:pPr>
              <a:spcBef>
                <a:spcPct val="0"/>
              </a:spcBef>
            </a:pPr>
            <a:r>
              <a:rPr lang="fr-FR" dirty="0" smtClean="0"/>
              <a:t>Frottis</a:t>
            </a:r>
          </a:p>
          <a:p>
            <a:pPr>
              <a:spcBef>
                <a:spcPct val="0"/>
              </a:spcBef>
            </a:pPr>
            <a:r>
              <a:rPr lang="fr-FR" dirty="0" smtClean="0"/>
              <a:t>Ouverture couche</a:t>
            </a:r>
          </a:p>
        </p:txBody>
      </p:sp>
      <p:sp>
        <p:nvSpPr>
          <p:cNvPr id="368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1A64BA-7BD3-4923-ABFF-5E9ECA13CEB9}" type="slidenum">
              <a:rPr lang="fr-FR"/>
              <a:pPr fontAlgn="base">
                <a:spcBef>
                  <a:spcPct val="0"/>
                </a:spcBef>
                <a:spcAft>
                  <a:spcPct val="0"/>
                </a:spcAft>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fr-FR" smtClean="0"/>
              <a:t>Cliquez pour modifier le style du titre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dirty="0"/>
          </a:p>
        </p:txBody>
      </p:sp>
      <p:sp>
        <p:nvSpPr>
          <p:cNvPr id="4" name="Rectangle 22"/>
          <p:cNvSpPr>
            <a:spLocks noGrp="1"/>
          </p:cNvSpPr>
          <p:nvPr>
            <p:ph type="dt" sz="half" idx="10"/>
          </p:nvPr>
        </p:nvSpPr>
        <p:spPr/>
        <p:txBody>
          <a:bodyPr/>
          <a:lstStyle>
            <a:lvl1pPr>
              <a:defRPr/>
            </a:lvl1pPr>
          </a:lstStyle>
          <a:p>
            <a:pPr>
              <a:defRPr/>
            </a:pPr>
            <a:fld id="{8990CA22-342F-4CC9-A965-6CD03A2C8889}"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DD7351A2-F2B6-48FD-9428-FB11F8E16C5D}"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22"/>
          <p:cNvSpPr>
            <a:spLocks noGrp="1"/>
          </p:cNvSpPr>
          <p:nvPr>
            <p:ph type="dt" sz="half" idx="10"/>
          </p:nvPr>
        </p:nvSpPr>
        <p:spPr/>
        <p:txBody>
          <a:bodyPr/>
          <a:lstStyle>
            <a:lvl1pPr>
              <a:defRPr/>
            </a:lvl1pPr>
          </a:lstStyle>
          <a:p>
            <a:pPr>
              <a:defRPr/>
            </a:pPr>
            <a:fld id="{425D4CB3-9476-43C2-A6D2-6128F9C89993}"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7E773CCC-5B5B-478D-941E-E7209FB526A7}"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22"/>
          <p:cNvSpPr>
            <a:spLocks noGrp="1"/>
          </p:cNvSpPr>
          <p:nvPr>
            <p:ph type="dt" sz="half" idx="10"/>
          </p:nvPr>
        </p:nvSpPr>
        <p:spPr/>
        <p:txBody>
          <a:bodyPr/>
          <a:lstStyle>
            <a:lvl1pPr>
              <a:defRPr/>
            </a:lvl1pPr>
          </a:lstStyle>
          <a:p>
            <a:pPr>
              <a:defRPr/>
            </a:pPr>
            <a:fld id="{0B1E779C-46F7-4E39-B797-D8164B95192D}"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C374E149-6026-4535-8E04-C15B30177C6A}"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fr-FR" smtClean="0"/>
              <a:t>Cliquez pour modifier le style du titre</a:t>
            </a:r>
            <a:endParaRPr lang="en-US"/>
          </a:p>
        </p:txBody>
      </p:sp>
      <p:sp>
        <p:nvSpPr>
          <p:cNvPr id="3" name="Rectangle 3"/>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Rectangle 22"/>
          <p:cNvSpPr>
            <a:spLocks noGrp="1"/>
          </p:cNvSpPr>
          <p:nvPr>
            <p:ph type="dt" sz="half" idx="10"/>
          </p:nvPr>
        </p:nvSpPr>
        <p:spPr/>
        <p:txBody>
          <a:bodyPr/>
          <a:lstStyle>
            <a:lvl1pPr>
              <a:defRPr/>
            </a:lvl1pPr>
          </a:lstStyle>
          <a:p>
            <a:pPr>
              <a:defRPr/>
            </a:pPr>
            <a:fld id="{2ECA9B4D-DC1F-4416-8BA3-E37D7D15719A}"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04F7CD7F-DED2-4738-88A8-4E3987551ED6}"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fr-FR" smtClean="0"/>
              <a:t>Cliquez pour modifier le style du titre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Rectangle 22"/>
          <p:cNvSpPr>
            <a:spLocks noGrp="1"/>
          </p:cNvSpPr>
          <p:nvPr>
            <p:ph type="dt" sz="half" idx="10"/>
          </p:nvPr>
        </p:nvSpPr>
        <p:spPr/>
        <p:txBody>
          <a:bodyPr/>
          <a:lstStyle>
            <a:lvl1pPr>
              <a:defRPr/>
            </a:lvl1pPr>
          </a:lstStyle>
          <a:p>
            <a:pPr>
              <a:defRPr/>
            </a:pPr>
            <a:fld id="{C77A68B6-D33E-4988-A4F5-3CA31716BA44}"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FA314A40-F553-4346-AE35-8C23B25252F9}"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fr-FR" smtClean="0"/>
              <a:t>Cliquez pour modifier le style du titre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22"/>
          <p:cNvSpPr>
            <a:spLocks noGrp="1"/>
          </p:cNvSpPr>
          <p:nvPr>
            <p:ph type="dt" sz="half" idx="10"/>
          </p:nvPr>
        </p:nvSpPr>
        <p:spPr/>
        <p:txBody>
          <a:bodyPr/>
          <a:lstStyle>
            <a:lvl1pPr>
              <a:defRPr/>
            </a:lvl1pPr>
          </a:lstStyle>
          <a:p>
            <a:pPr>
              <a:defRPr/>
            </a:pPr>
            <a:fld id="{50BC5222-AEF9-4EAD-BD86-7231CCCD0D20}" type="datetimeFigureOut">
              <a:rPr lang="fr-FR"/>
              <a:pPr>
                <a:defRPr/>
              </a:pPr>
              <a:t>04/09/15</a:t>
            </a:fld>
            <a:endParaRPr lang="fr-FR"/>
          </a:p>
        </p:txBody>
      </p:sp>
      <p:sp>
        <p:nvSpPr>
          <p:cNvPr id="6" name="Rectangle 18"/>
          <p:cNvSpPr>
            <a:spLocks noGrp="1"/>
          </p:cNvSpPr>
          <p:nvPr>
            <p:ph type="ftr" sz="quarter" idx="11"/>
          </p:nvPr>
        </p:nvSpPr>
        <p:spPr/>
        <p:txBody>
          <a:bodyPr/>
          <a:lstStyle>
            <a:lvl1pPr>
              <a:defRPr/>
            </a:lvl1pPr>
          </a:lstStyle>
          <a:p>
            <a:pPr>
              <a:defRPr/>
            </a:pPr>
            <a:endParaRPr lang="fr-FR"/>
          </a:p>
        </p:txBody>
      </p:sp>
      <p:sp>
        <p:nvSpPr>
          <p:cNvPr id="7" name="Rectangle 15"/>
          <p:cNvSpPr>
            <a:spLocks noGrp="1"/>
          </p:cNvSpPr>
          <p:nvPr>
            <p:ph type="sldNum" sz="quarter" idx="12"/>
          </p:nvPr>
        </p:nvSpPr>
        <p:spPr/>
        <p:txBody>
          <a:bodyPr/>
          <a:lstStyle>
            <a:lvl1pPr>
              <a:defRPr/>
            </a:lvl1pPr>
          </a:lstStyle>
          <a:p>
            <a:pPr>
              <a:defRPr/>
            </a:pPr>
            <a:fld id="{9905661B-8127-4C41-830C-E78EDC7062F6}"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fr-FR" smtClean="0"/>
              <a:t>Cliquez pour modifier le style du titre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22"/>
          <p:cNvSpPr>
            <a:spLocks noGrp="1"/>
          </p:cNvSpPr>
          <p:nvPr>
            <p:ph type="dt" sz="half" idx="10"/>
          </p:nvPr>
        </p:nvSpPr>
        <p:spPr/>
        <p:txBody>
          <a:bodyPr/>
          <a:lstStyle>
            <a:lvl1pPr>
              <a:defRPr/>
            </a:lvl1pPr>
          </a:lstStyle>
          <a:p>
            <a:pPr>
              <a:defRPr/>
            </a:pPr>
            <a:fld id="{F9F751EE-159C-428C-BCD0-B10D4012BA92}" type="datetimeFigureOut">
              <a:rPr lang="fr-FR"/>
              <a:pPr>
                <a:defRPr/>
              </a:pPr>
              <a:t>04/09/15</a:t>
            </a:fld>
            <a:endParaRPr lang="fr-FR"/>
          </a:p>
        </p:txBody>
      </p:sp>
      <p:sp>
        <p:nvSpPr>
          <p:cNvPr id="8" name="Rectangle 18"/>
          <p:cNvSpPr>
            <a:spLocks noGrp="1"/>
          </p:cNvSpPr>
          <p:nvPr>
            <p:ph type="ftr" sz="quarter" idx="11"/>
          </p:nvPr>
        </p:nvSpPr>
        <p:spPr/>
        <p:txBody>
          <a:bodyPr/>
          <a:lstStyle>
            <a:lvl1pPr>
              <a:defRPr/>
            </a:lvl1pPr>
          </a:lstStyle>
          <a:p>
            <a:pPr>
              <a:defRPr/>
            </a:pPr>
            <a:endParaRPr lang="fr-FR"/>
          </a:p>
        </p:txBody>
      </p:sp>
      <p:sp>
        <p:nvSpPr>
          <p:cNvPr id="9" name="Rectangle 15"/>
          <p:cNvSpPr>
            <a:spLocks noGrp="1"/>
          </p:cNvSpPr>
          <p:nvPr>
            <p:ph type="sldNum" sz="quarter" idx="12"/>
          </p:nvPr>
        </p:nvSpPr>
        <p:spPr/>
        <p:txBody>
          <a:bodyPr/>
          <a:lstStyle>
            <a:lvl1pPr>
              <a:defRPr/>
            </a:lvl1pPr>
          </a:lstStyle>
          <a:p>
            <a:pPr>
              <a:defRPr/>
            </a:pPr>
            <a:fld id="{36DBF81A-0429-4CC9-BE1D-14E6C3D0CD33}"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fr-FR" smtClean="0"/>
              <a:t>Cliquez pour modifier le style du titre</a:t>
            </a:r>
            <a:endParaRPr lang="en-US"/>
          </a:p>
        </p:txBody>
      </p:sp>
      <p:sp>
        <p:nvSpPr>
          <p:cNvPr id="3" name="Rectangle 22"/>
          <p:cNvSpPr>
            <a:spLocks noGrp="1"/>
          </p:cNvSpPr>
          <p:nvPr>
            <p:ph type="dt" sz="half" idx="10"/>
          </p:nvPr>
        </p:nvSpPr>
        <p:spPr/>
        <p:txBody>
          <a:bodyPr/>
          <a:lstStyle>
            <a:lvl1pPr>
              <a:defRPr/>
            </a:lvl1pPr>
          </a:lstStyle>
          <a:p>
            <a:pPr>
              <a:defRPr/>
            </a:pPr>
            <a:fld id="{7CC33EE7-7585-454C-976D-22454E8FC0A0}" type="datetimeFigureOut">
              <a:rPr lang="fr-FR"/>
              <a:pPr>
                <a:defRPr/>
              </a:pPr>
              <a:t>04/09/15</a:t>
            </a:fld>
            <a:endParaRPr lang="fr-FR"/>
          </a:p>
        </p:txBody>
      </p:sp>
      <p:sp>
        <p:nvSpPr>
          <p:cNvPr id="4" name="Rectangle 18"/>
          <p:cNvSpPr>
            <a:spLocks noGrp="1"/>
          </p:cNvSpPr>
          <p:nvPr>
            <p:ph type="ftr" sz="quarter" idx="11"/>
          </p:nvPr>
        </p:nvSpPr>
        <p:spPr/>
        <p:txBody>
          <a:bodyPr/>
          <a:lstStyle>
            <a:lvl1pPr>
              <a:defRPr/>
            </a:lvl1pPr>
          </a:lstStyle>
          <a:p>
            <a:pPr>
              <a:defRPr/>
            </a:pPr>
            <a:endParaRPr lang="fr-FR"/>
          </a:p>
        </p:txBody>
      </p:sp>
      <p:sp>
        <p:nvSpPr>
          <p:cNvPr id="5" name="Rectangle 15"/>
          <p:cNvSpPr>
            <a:spLocks noGrp="1"/>
          </p:cNvSpPr>
          <p:nvPr>
            <p:ph type="sldNum" sz="quarter" idx="12"/>
          </p:nvPr>
        </p:nvSpPr>
        <p:spPr/>
        <p:txBody>
          <a:bodyPr/>
          <a:lstStyle>
            <a:lvl1pPr>
              <a:defRPr/>
            </a:lvl1pPr>
          </a:lstStyle>
          <a:p>
            <a:pPr>
              <a:defRPr/>
            </a:pPr>
            <a:fld id="{EF505C48-8D6E-4FC5-B9CE-E4A74E6ECE7B}"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F7EA3E4D-92B9-4D06-994A-57472EEC44B1}" type="datetimeFigureOut">
              <a:rPr lang="fr-FR"/>
              <a:pPr>
                <a:defRPr/>
              </a:pPr>
              <a:t>04/09/15</a:t>
            </a:fld>
            <a:endParaRPr lang="fr-FR"/>
          </a:p>
        </p:txBody>
      </p:sp>
      <p:sp>
        <p:nvSpPr>
          <p:cNvPr id="3" name="Rectangle 18"/>
          <p:cNvSpPr>
            <a:spLocks noGrp="1"/>
          </p:cNvSpPr>
          <p:nvPr>
            <p:ph type="ftr" sz="quarter" idx="11"/>
          </p:nvPr>
        </p:nvSpPr>
        <p:spPr/>
        <p:txBody>
          <a:bodyPr/>
          <a:lstStyle>
            <a:lvl1pPr>
              <a:defRPr/>
            </a:lvl1pPr>
          </a:lstStyle>
          <a:p>
            <a:pPr>
              <a:defRPr/>
            </a:pPr>
            <a:endParaRPr lang="fr-FR"/>
          </a:p>
        </p:txBody>
      </p:sp>
      <p:sp>
        <p:nvSpPr>
          <p:cNvPr id="4" name="Rectangle 15"/>
          <p:cNvSpPr>
            <a:spLocks noGrp="1"/>
          </p:cNvSpPr>
          <p:nvPr>
            <p:ph type="sldNum" sz="quarter" idx="12"/>
          </p:nvPr>
        </p:nvSpPr>
        <p:spPr/>
        <p:txBody>
          <a:bodyPr/>
          <a:lstStyle>
            <a:lvl1pPr>
              <a:defRPr/>
            </a:lvl1pPr>
          </a:lstStyle>
          <a:p>
            <a:pPr>
              <a:defRPr/>
            </a:pPr>
            <a:fld id="{B407B316-30BA-4551-84F1-E3377D90F26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fr-FR" smtClean="0"/>
              <a:t>Cliquez pour modifier le style du titre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2"/>
          <p:cNvSpPr>
            <a:spLocks noGrp="1"/>
          </p:cNvSpPr>
          <p:nvPr>
            <p:ph type="dt" sz="half" idx="10"/>
          </p:nvPr>
        </p:nvSpPr>
        <p:spPr/>
        <p:txBody>
          <a:bodyPr/>
          <a:lstStyle>
            <a:lvl1pPr>
              <a:defRPr/>
            </a:lvl1pPr>
          </a:lstStyle>
          <a:p>
            <a:pPr>
              <a:defRPr/>
            </a:pPr>
            <a:fld id="{4BB976A7-CABF-4587-9E2F-BF58B9607C1F}" type="datetimeFigureOut">
              <a:rPr lang="fr-FR"/>
              <a:pPr>
                <a:defRPr/>
              </a:pPr>
              <a:t>04/09/15</a:t>
            </a:fld>
            <a:endParaRPr lang="fr-FR"/>
          </a:p>
        </p:txBody>
      </p:sp>
      <p:sp>
        <p:nvSpPr>
          <p:cNvPr id="6" name="Rectangle 18"/>
          <p:cNvSpPr>
            <a:spLocks noGrp="1"/>
          </p:cNvSpPr>
          <p:nvPr>
            <p:ph type="ftr" sz="quarter" idx="11"/>
          </p:nvPr>
        </p:nvSpPr>
        <p:spPr/>
        <p:txBody>
          <a:bodyPr/>
          <a:lstStyle>
            <a:lvl1pPr>
              <a:defRPr/>
            </a:lvl1pPr>
          </a:lstStyle>
          <a:p>
            <a:pPr>
              <a:defRPr/>
            </a:pPr>
            <a:endParaRPr lang="fr-FR"/>
          </a:p>
        </p:txBody>
      </p:sp>
      <p:sp>
        <p:nvSpPr>
          <p:cNvPr id="7" name="Rectangle 15"/>
          <p:cNvSpPr>
            <a:spLocks noGrp="1"/>
          </p:cNvSpPr>
          <p:nvPr>
            <p:ph type="sldNum" sz="quarter" idx="12"/>
          </p:nvPr>
        </p:nvSpPr>
        <p:spPr/>
        <p:txBody>
          <a:bodyPr/>
          <a:lstStyle>
            <a:lvl1pPr>
              <a:defRPr/>
            </a:lvl1pPr>
          </a:lstStyle>
          <a:p>
            <a:pPr>
              <a:defRPr/>
            </a:pPr>
            <a:fld id="{371B2468-2F97-4E68-8F80-0F8E7B19D8F6}"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7"/>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fr-FR" smtClean="0"/>
              <a:t>Cliquez pour modifier le style du titre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fr-FR" noProof="0" smtClean="0"/>
              <a:t>Cliquez sur l'icône pour ajouter une image</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fr-FR" smtClean="0"/>
              <a:t>Cliquez pour modifier les styles du texte du masque</a:t>
            </a:r>
          </a:p>
        </p:txBody>
      </p:sp>
      <p:sp>
        <p:nvSpPr>
          <p:cNvPr id="6" name="Rectangle 5"/>
          <p:cNvSpPr>
            <a:spLocks noGrp="1"/>
          </p:cNvSpPr>
          <p:nvPr>
            <p:ph type="dt" sz="half" idx="10"/>
          </p:nvPr>
        </p:nvSpPr>
        <p:spPr/>
        <p:txBody>
          <a:bodyPr/>
          <a:lstStyle>
            <a:lvl1pPr>
              <a:defRPr/>
            </a:lvl1pPr>
          </a:lstStyle>
          <a:p>
            <a:pPr>
              <a:defRPr/>
            </a:pPr>
            <a:fld id="{A0DF7A7F-E7DF-4E8D-B397-94B32D00BF7C}" type="datetimeFigureOut">
              <a:rPr lang="fr-FR"/>
              <a:pPr>
                <a:defRPr/>
              </a:pPr>
              <a:t>04/09/15</a:t>
            </a:fld>
            <a:endParaRPr lang="fr-FR"/>
          </a:p>
        </p:txBody>
      </p:sp>
      <p:sp>
        <p:nvSpPr>
          <p:cNvPr id="7" name="Rectangle 6"/>
          <p:cNvSpPr>
            <a:spLocks noGrp="1"/>
          </p:cNvSpPr>
          <p:nvPr>
            <p:ph type="ftr" sz="quarter" idx="11"/>
          </p:nvPr>
        </p:nvSpPr>
        <p:spPr/>
        <p:txBody>
          <a:bodyPr/>
          <a:lstStyle>
            <a:lvl1pPr>
              <a:defRPr/>
            </a:lvl1pPr>
          </a:lstStyle>
          <a:p>
            <a:pPr>
              <a:defRPr/>
            </a:pPr>
            <a:endParaRPr lang="fr-FR"/>
          </a:p>
        </p:txBody>
      </p:sp>
      <p:sp>
        <p:nvSpPr>
          <p:cNvPr id="8" name="Rectangle 7"/>
          <p:cNvSpPr>
            <a:spLocks noGrp="1"/>
          </p:cNvSpPr>
          <p:nvPr>
            <p:ph type="sldNum" sz="quarter" idx="12"/>
          </p:nvPr>
        </p:nvSpPr>
        <p:spPr/>
        <p:txBody>
          <a:bodyPr/>
          <a:lstStyle>
            <a:lvl1pPr>
              <a:defRPr/>
            </a:lvl1pPr>
          </a:lstStyle>
          <a:p>
            <a:pPr>
              <a:defRPr/>
            </a:pPr>
            <a:fld id="{23E9444D-5F25-4743-9FD9-793267255727}"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FFCC"/>
            </a:gs>
            <a:gs pos="100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fr-FR" smtClean="0"/>
              <a:t>Cliquez pour modifier le style du titre</a:t>
            </a:r>
            <a:endParaRPr lang="en-US" dirty="0"/>
          </a:p>
        </p:txBody>
      </p:sp>
      <p:sp>
        <p:nvSpPr>
          <p:cNvPr id="1027" name="Rectangle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smtClean="0">
                <a:solidFill>
                  <a:schemeClr val="tx2"/>
                </a:solidFill>
                <a:latin typeface="+mn-lt"/>
                <a:ea typeface="+mn-lt"/>
                <a:cs typeface="+mn-lt"/>
              </a:defRPr>
            </a:lvl1pPr>
          </a:lstStyle>
          <a:p>
            <a:pPr>
              <a:defRPr/>
            </a:pPr>
            <a:fld id="{83F89F2D-532B-4B17-AF5C-74E60536A92E}" type="datetimeFigureOut">
              <a:rPr lang="fr-FR"/>
              <a:pPr>
                <a:defRPr/>
              </a:pPr>
              <a:t>04/09/15</a:t>
            </a:fld>
            <a:endParaRPr lang="fr-F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a:solidFill>
                  <a:schemeClr val="tx2"/>
                </a:solidFill>
                <a:latin typeface="+mn-lt"/>
                <a:ea typeface="+mn-lt"/>
                <a:cs typeface="+mn-lt"/>
              </a:defRPr>
            </a:lvl1pPr>
          </a:lstStyle>
          <a:p>
            <a:pPr>
              <a:defRPr/>
            </a:pPr>
            <a:endParaRPr lang="fr-F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fontAlgn="auto">
              <a:spcBef>
                <a:spcPts val="0"/>
              </a:spcBef>
              <a:spcAft>
                <a:spcPts val="0"/>
              </a:spcAft>
              <a:defRPr lang="en-US" sz="1200" smtClean="0">
                <a:solidFill>
                  <a:schemeClr val="tx2"/>
                </a:solidFill>
                <a:latin typeface="+mn-lt"/>
                <a:ea typeface="+mn-lt"/>
                <a:cs typeface="+mn-lt"/>
              </a:defRPr>
            </a:lvl1pPr>
          </a:lstStyle>
          <a:p>
            <a:pPr>
              <a:defRPr/>
            </a:pPr>
            <a:fld id="{C0A8FE8A-D0A6-4591-831F-8551595B9360}"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72" r:id="rId9"/>
    <p:sldLayoutId id="2147483663" r:id="rId10"/>
    <p:sldLayoutId id="2147483662" r:id="rId11"/>
  </p:sldLayoutIdLst>
  <p:txStyles>
    <p:titleStyle>
      <a:defPPr>
        <a:defRPr sz="4400">
          <a:solidFill>
            <a:schemeClr val="tx2">
              <a:shade val="85000"/>
              <a:satMod val="150000"/>
            </a:schemeClr>
          </a:solidFill>
          <a:latin typeface="+mj-lt"/>
          <a:ea typeface="+mj-ea"/>
          <a:cs typeface="+mj-cs"/>
        </a:defRPr>
      </a:defPPr>
      <a:lvl1pPr algn="ctr" rtl="0" fontAlgn="base">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fontAlgn="base">
        <a:spcBef>
          <a:spcPct val="0"/>
        </a:spcBef>
        <a:spcAft>
          <a:spcPct val="0"/>
        </a:spcAft>
        <a:defRPr sz="4800" b="1">
          <a:solidFill>
            <a:srgbClr val="7F4A25"/>
          </a:solidFill>
          <a:latin typeface="Candara" pitchFamily="34" charset="0"/>
        </a:defRPr>
      </a:lvl2pPr>
      <a:lvl3pPr algn="ctr" rtl="0" fontAlgn="base">
        <a:spcBef>
          <a:spcPct val="0"/>
        </a:spcBef>
        <a:spcAft>
          <a:spcPct val="0"/>
        </a:spcAft>
        <a:defRPr sz="4800" b="1">
          <a:solidFill>
            <a:srgbClr val="7F4A25"/>
          </a:solidFill>
          <a:latin typeface="Candara" pitchFamily="34" charset="0"/>
        </a:defRPr>
      </a:lvl3pPr>
      <a:lvl4pPr algn="ctr" rtl="0" fontAlgn="base">
        <a:spcBef>
          <a:spcPct val="0"/>
        </a:spcBef>
        <a:spcAft>
          <a:spcPct val="0"/>
        </a:spcAft>
        <a:defRPr sz="4800" b="1">
          <a:solidFill>
            <a:srgbClr val="7F4A25"/>
          </a:solidFill>
          <a:latin typeface="Candara" pitchFamily="34" charset="0"/>
        </a:defRPr>
      </a:lvl4pPr>
      <a:lvl5pPr algn="ctr" rtl="0" fontAlgn="base">
        <a:spcBef>
          <a:spcPct val="0"/>
        </a:spcBef>
        <a:spcAft>
          <a:spcPct val="0"/>
        </a:spcAft>
        <a:defRPr sz="4800" b="1">
          <a:solidFill>
            <a:srgbClr val="7F4A25"/>
          </a:solidFill>
          <a:latin typeface="Candara" pitchFamily="34" charset="0"/>
        </a:defRPr>
      </a:lvl5pPr>
      <a:lvl6pPr marL="457200" algn="ctr" rtl="0" fontAlgn="base">
        <a:spcBef>
          <a:spcPct val="0"/>
        </a:spcBef>
        <a:spcAft>
          <a:spcPct val="0"/>
        </a:spcAft>
        <a:defRPr sz="4800" b="1">
          <a:solidFill>
            <a:srgbClr val="7F4A25"/>
          </a:solidFill>
          <a:latin typeface="Candara" pitchFamily="34" charset="0"/>
        </a:defRPr>
      </a:lvl6pPr>
      <a:lvl7pPr marL="914400" algn="ctr" rtl="0" fontAlgn="base">
        <a:spcBef>
          <a:spcPct val="0"/>
        </a:spcBef>
        <a:spcAft>
          <a:spcPct val="0"/>
        </a:spcAft>
        <a:defRPr sz="4800" b="1">
          <a:solidFill>
            <a:srgbClr val="7F4A25"/>
          </a:solidFill>
          <a:latin typeface="Candara" pitchFamily="34" charset="0"/>
        </a:defRPr>
      </a:lvl7pPr>
      <a:lvl8pPr marL="1371600" algn="ctr" rtl="0" fontAlgn="base">
        <a:spcBef>
          <a:spcPct val="0"/>
        </a:spcBef>
        <a:spcAft>
          <a:spcPct val="0"/>
        </a:spcAft>
        <a:defRPr sz="4800" b="1">
          <a:solidFill>
            <a:srgbClr val="7F4A25"/>
          </a:solidFill>
          <a:latin typeface="Candara" pitchFamily="34" charset="0"/>
        </a:defRPr>
      </a:lvl8pPr>
      <a:lvl9pPr marL="1828800" algn="ctr" rtl="0" fontAlgn="base">
        <a:spcBef>
          <a:spcPct val="0"/>
        </a:spcBef>
        <a:spcAft>
          <a:spcPct val="0"/>
        </a:spcAft>
        <a:defRPr sz="4800" b="1">
          <a:solidFill>
            <a:srgbClr val="7F4A25"/>
          </a:solidFill>
          <a:latin typeface="Candara" pitchFamily="34" charset="0"/>
        </a:defRPr>
      </a:lvl9pPr>
    </p:titleStyle>
    <p:bodyStyle>
      <a:defPPr>
        <a:defRPr>
          <a:solidFill>
            <a:schemeClr val="tx1"/>
          </a:solidFill>
          <a:latin typeface="+mn-lt"/>
          <a:ea typeface="+mn-ea"/>
          <a:cs typeface="+mn-cs"/>
        </a:defRPr>
      </a:defPPr>
      <a:lvl1pPr indent="-273050" algn="l" rtl="0" fontAlgn="base">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fontAlgn="base">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fontAlgn="base">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fontAlgn="base">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fontAlgn="base">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5.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908720"/>
            <a:ext cx="7772400" cy="5421284"/>
          </a:xfrm>
        </p:spPr>
        <p:txBody>
          <a:bodyPr/>
          <a:lstStyle/>
          <a:p>
            <a:pPr fontAlgn="auto">
              <a:spcBef>
                <a:spcPts val="0"/>
              </a:spcBef>
              <a:spcAft>
                <a:spcPts val="0"/>
              </a:spcAft>
              <a:defRPr/>
            </a:pPr>
            <a:r>
              <a:rPr lang="fr-FR" dirty="0" smtClean="0">
                <a:solidFill>
                  <a:srgbClr val="FF0000"/>
                </a:solidFill>
              </a:rPr>
              <a:t>ANALYSE ET EVALUATION  </a:t>
            </a:r>
            <a:r>
              <a:rPr lang="fr-FR" i="1" dirty="0" smtClean="0">
                <a:solidFill>
                  <a:srgbClr val="FF0000"/>
                </a:solidFill>
              </a:rPr>
              <a:t>A PRIORI </a:t>
            </a:r>
            <a:r>
              <a:rPr lang="fr-FR" dirty="0" smtClean="0">
                <a:solidFill>
                  <a:srgbClr val="FF0000"/>
                </a:solidFill>
              </a:rPr>
              <a:t>DES </a:t>
            </a:r>
            <a:r>
              <a:rPr lang="fr-FR" dirty="0">
                <a:solidFill>
                  <a:srgbClr val="FF0000"/>
                </a:solidFill>
              </a:rPr>
              <a:t>RISQUES </a:t>
            </a:r>
            <a:r>
              <a:rPr lang="fr-FR" dirty="0" smtClean="0">
                <a:solidFill>
                  <a:srgbClr val="FF0000"/>
                </a:solidFill>
              </a:rPr>
              <a:t>BIOLOGIQUES</a:t>
            </a:r>
            <a:br>
              <a:rPr lang="fr-FR" dirty="0" smtClean="0">
                <a:solidFill>
                  <a:srgbClr val="FF0000"/>
                </a:solidFill>
              </a:rPr>
            </a:br>
            <a:r>
              <a:rPr lang="fr-FR" dirty="0" smtClean="0">
                <a:solidFill>
                  <a:srgbClr val="FF0000"/>
                </a:solidFill>
              </a:rPr>
              <a:t>ET DES RISQUES CHIMIQUES</a:t>
            </a:r>
            <a:endParaRPr lang="fr-FR" dirty="0">
              <a:solidFill>
                <a:srgbClr val="FF0000"/>
              </a:solidFill>
            </a:endParaRPr>
          </a:p>
        </p:txBody>
      </p:sp>
      <p:pic>
        <p:nvPicPr>
          <p:cNvPr id="15362" name="Image 2"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15363" name="Picture 2"/>
          <p:cNvPicPr>
            <a:picLocks noChangeAspect="1" noChangeArrowheads="1"/>
          </p:cNvPicPr>
          <p:nvPr/>
        </p:nvPicPr>
        <p:blipFill>
          <a:blip r:embed="rId4" cstate="print"/>
          <a:srcRect/>
          <a:stretch>
            <a:fillRect/>
          </a:stretch>
        </p:blipFill>
        <p:spPr bwMode="auto">
          <a:xfrm>
            <a:off x="214282" y="142852"/>
            <a:ext cx="1381125" cy="600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980728"/>
            <a:ext cx="7772400" cy="1000132"/>
          </a:xfrm>
        </p:spPr>
        <p:txBody>
          <a:bodyPr/>
          <a:lstStyle/>
          <a:p>
            <a:pPr fontAlgn="auto">
              <a:spcBef>
                <a:spcPts val="0"/>
              </a:spcBef>
              <a:spcAft>
                <a:spcPts val="0"/>
              </a:spcAft>
              <a:defRPr/>
            </a:pPr>
            <a:r>
              <a:rPr lang="fr-FR" dirty="0">
                <a:solidFill>
                  <a:schemeClr val="accent2">
                    <a:lumMod val="60000"/>
                    <a:lumOff val="40000"/>
                  </a:schemeClr>
                </a:solidFill>
              </a:rPr>
              <a:t>Situation </a:t>
            </a:r>
            <a:r>
              <a:rPr lang="fr-FR" dirty="0" smtClean="0">
                <a:solidFill>
                  <a:schemeClr val="accent2">
                    <a:lumMod val="60000"/>
                    <a:lumOff val="40000"/>
                  </a:schemeClr>
                </a:solidFill>
              </a:rPr>
              <a:t>exposante</a:t>
            </a:r>
            <a:endParaRPr lang="fr-FR" dirty="0">
              <a:solidFill>
                <a:schemeClr val="accent2">
                  <a:lumMod val="60000"/>
                  <a:lumOff val="40000"/>
                </a:schemeClr>
              </a:solidFill>
            </a:endParaRPr>
          </a:p>
        </p:txBody>
      </p:sp>
      <p:pic>
        <p:nvPicPr>
          <p:cNvPr id="35842" name="Image 3"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35843"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pic>
        <p:nvPicPr>
          <p:cNvPr id="3074" name="Picture 2" descr="F:\DCIM\101NIKON\DSCN1773.JPG"/>
          <p:cNvPicPr>
            <a:picLocks noChangeAspect="1" noChangeArrowheads="1"/>
          </p:cNvPicPr>
          <p:nvPr/>
        </p:nvPicPr>
        <p:blipFill>
          <a:blip r:embed="rId5" cstate="print"/>
          <a:srcRect/>
          <a:stretch>
            <a:fillRect/>
          </a:stretch>
        </p:blipFill>
        <p:spPr bwMode="auto">
          <a:xfrm>
            <a:off x="971600" y="2204864"/>
            <a:ext cx="3000396" cy="4424113"/>
          </a:xfrm>
          <a:prstGeom prst="rect">
            <a:avLst/>
          </a:prstGeom>
          <a:noFill/>
        </p:spPr>
      </p:pic>
      <p:sp>
        <p:nvSpPr>
          <p:cNvPr id="6" name="ZoneTexte 5"/>
          <p:cNvSpPr txBox="1"/>
          <p:nvPr/>
        </p:nvSpPr>
        <p:spPr>
          <a:xfrm>
            <a:off x="4499992" y="2643182"/>
            <a:ext cx="4464496" cy="1200329"/>
          </a:xfrm>
          <a:prstGeom prst="rect">
            <a:avLst/>
          </a:prstGeom>
          <a:solidFill>
            <a:schemeClr val="accent2">
              <a:lumMod val="60000"/>
              <a:lumOff val="40000"/>
            </a:schemeClr>
          </a:solidFill>
        </p:spPr>
        <p:txBody>
          <a:bodyPr wrap="square" rtlCol="0">
            <a:spAutoFit/>
          </a:bodyPr>
          <a:lstStyle/>
          <a:p>
            <a:r>
              <a:rPr lang="fr-FR" sz="2400" b="1" dirty="0" smtClean="0"/>
              <a:t>L’élève de </a:t>
            </a:r>
            <a:r>
              <a:rPr lang="fr-FR" sz="2400" b="1" dirty="0" err="1" smtClean="0"/>
              <a:t>Tle</a:t>
            </a:r>
            <a:r>
              <a:rPr lang="fr-FR" sz="2400" b="1" dirty="0" smtClean="0"/>
              <a:t> STL prélève un micro-organisme de classe 2 (</a:t>
            </a:r>
            <a:r>
              <a:rPr lang="fr-FR" sz="2400" b="1" i="1" dirty="0" err="1" smtClean="0"/>
              <a:t>S.pneumoniae</a:t>
            </a:r>
            <a:r>
              <a:rPr lang="fr-FR" sz="2400" b="1" dirty="0" smtClean="0"/>
              <a:t>)</a:t>
            </a:r>
            <a:endParaRPr lang="fr-FR"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785795"/>
            <a:ext cx="7772400" cy="1000132"/>
          </a:xfrm>
        </p:spPr>
        <p:txBody>
          <a:bodyPr/>
          <a:lstStyle/>
          <a:p>
            <a:pPr fontAlgn="auto">
              <a:spcBef>
                <a:spcPts val="0"/>
              </a:spcBef>
              <a:spcAft>
                <a:spcPts val="0"/>
              </a:spcAft>
              <a:defRPr/>
            </a:pPr>
            <a:r>
              <a:rPr lang="fr-FR" dirty="0">
                <a:solidFill>
                  <a:schemeClr val="accent2">
                    <a:lumMod val="60000"/>
                    <a:lumOff val="40000"/>
                  </a:schemeClr>
                </a:solidFill>
              </a:rPr>
              <a:t>Situation </a:t>
            </a:r>
            <a:r>
              <a:rPr lang="fr-FR" dirty="0" smtClean="0">
                <a:solidFill>
                  <a:schemeClr val="accent2">
                    <a:lumMod val="60000"/>
                    <a:lumOff val="40000"/>
                  </a:schemeClr>
                </a:solidFill>
              </a:rPr>
              <a:t>exposante</a:t>
            </a:r>
            <a:endParaRPr lang="fr-FR" dirty="0">
              <a:solidFill>
                <a:schemeClr val="accent2">
                  <a:lumMod val="60000"/>
                  <a:lumOff val="40000"/>
                </a:schemeClr>
              </a:solidFill>
            </a:endParaRPr>
          </a:p>
        </p:txBody>
      </p:sp>
      <p:pic>
        <p:nvPicPr>
          <p:cNvPr id="35842" name="Image 3"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35843"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1285852" y="2571744"/>
            <a:ext cx="6426769" cy="3386147"/>
          </a:xfrm>
          <a:prstGeom prst="rect">
            <a:avLst/>
          </a:prstGeom>
          <a:noFill/>
          <a:ln w="9525">
            <a:noFill/>
            <a:miter lim="800000"/>
            <a:headEnd/>
            <a:tailEnd/>
          </a:ln>
        </p:spPr>
      </p:pic>
      <p:sp>
        <p:nvSpPr>
          <p:cNvPr id="8" name="ZoneTexte 7"/>
          <p:cNvSpPr txBox="1"/>
          <p:nvPr/>
        </p:nvSpPr>
        <p:spPr>
          <a:xfrm>
            <a:off x="5643570" y="2000240"/>
            <a:ext cx="3357586" cy="1200329"/>
          </a:xfrm>
          <a:prstGeom prst="rect">
            <a:avLst/>
          </a:prstGeom>
          <a:solidFill>
            <a:schemeClr val="accent2">
              <a:lumMod val="60000"/>
              <a:lumOff val="40000"/>
            </a:schemeClr>
          </a:solidFill>
        </p:spPr>
        <p:txBody>
          <a:bodyPr wrap="square" rtlCol="0">
            <a:spAutoFit/>
          </a:bodyPr>
          <a:lstStyle/>
          <a:p>
            <a:r>
              <a:rPr lang="fr-FR" sz="2400" b="1" dirty="0" smtClean="0"/>
              <a:t>L’étudiante en BTS réalise un frottis sanguin: étalement</a:t>
            </a:r>
            <a:endParaRPr lang="fr-FR"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556792"/>
            <a:ext cx="8229600" cy="1143000"/>
          </a:xfrm>
        </p:spPr>
        <p:txBody>
          <a:bodyPr/>
          <a:lstStyle/>
          <a:p>
            <a:pPr fontAlgn="auto">
              <a:spcBef>
                <a:spcPts val="0"/>
              </a:spcBef>
              <a:spcAft>
                <a:spcPts val="0"/>
              </a:spcAft>
              <a:defRPr/>
            </a:pPr>
            <a:r>
              <a:rPr lang="fr-FR" sz="3200" b="0" dirty="0" smtClean="0">
                <a:solidFill>
                  <a:schemeClr val="tx1"/>
                </a:solidFill>
                <a:effectLst/>
              </a:rPr>
              <a:t>Plusieurs</a:t>
            </a:r>
            <a:r>
              <a:rPr lang="fr-FR" sz="3200" b="0" dirty="0" smtClean="0">
                <a:solidFill>
                  <a:schemeClr val="accent2">
                    <a:lumMod val="60000"/>
                    <a:lumOff val="40000"/>
                  </a:schemeClr>
                </a:solidFill>
                <a:effectLst/>
              </a:rPr>
              <a:t> situations exposantes </a:t>
            </a:r>
            <a:r>
              <a:rPr lang="fr-FR" sz="3200" b="0" dirty="0" smtClean="0">
                <a:solidFill>
                  <a:schemeClr val="tx1"/>
                </a:solidFill>
                <a:effectLst/>
              </a:rPr>
              <a:t>pour une même situation de travail</a:t>
            </a:r>
            <a:endParaRPr lang="fr-FR" sz="3200" b="0" dirty="0">
              <a:solidFill>
                <a:schemeClr val="tx1"/>
              </a:solidFill>
              <a:effectLst/>
            </a:endParaRPr>
          </a:p>
        </p:txBody>
      </p:sp>
      <p:pic>
        <p:nvPicPr>
          <p:cNvPr id="35842" name="Image 3"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35843"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
        <p:nvSpPr>
          <p:cNvPr id="10" name="ZoneTexte 9"/>
          <p:cNvSpPr txBox="1"/>
          <p:nvPr/>
        </p:nvSpPr>
        <p:spPr>
          <a:xfrm>
            <a:off x="785786" y="4714884"/>
            <a:ext cx="8143932" cy="369332"/>
          </a:xfrm>
          <a:prstGeom prst="rect">
            <a:avLst/>
          </a:prstGeom>
          <a:noFill/>
        </p:spPr>
        <p:txBody>
          <a:bodyPr wrap="square" rtlCol="0">
            <a:spAutoFit/>
          </a:bodyPr>
          <a:lstStyle/>
          <a:p>
            <a:endParaRPr lang="fr-FR" dirty="0"/>
          </a:p>
        </p:txBody>
      </p:sp>
      <p:pic>
        <p:nvPicPr>
          <p:cNvPr id="1026" name="Picture 2"/>
          <p:cNvPicPr>
            <a:picLocks noChangeAspect="1" noChangeArrowheads="1"/>
          </p:cNvPicPr>
          <p:nvPr/>
        </p:nvPicPr>
        <p:blipFill>
          <a:blip r:embed="rId5" cstate="print"/>
          <a:srcRect/>
          <a:stretch>
            <a:fillRect/>
          </a:stretch>
        </p:blipFill>
        <p:spPr bwMode="auto">
          <a:xfrm>
            <a:off x="2409825" y="33338"/>
            <a:ext cx="4324350" cy="67913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0"/>
            <a:ext cx="7772400" cy="1785927"/>
          </a:xfrm>
        </p:spPr>
        <p:txBody>
          <a:bodyPr/>
          <a:lstStyle/>
          <a:p>
            <a:pPr fontAlgn="auto">
              <a:spcBef>
                <a:spcPts val="0"/>
              </a:spcBef>
              <a:spcAft>
                <a:spcPts val="0"/>
              </a:spcAft>
              <a:defRPr/>
            </a:pPr>
            <a:r>
              <a:rPr lang="fr-FR" sz="5400" dirty="0" smtClean="0">
                <a:solidFill>
                  <a:srgbClr val="FF6600"/>
                </a:solidFill>
              </a:rPr>
              <a:t>Evènement déclencheur</a:t>
            </a:r>
            <a:endParaRPr lang="fr-FR" sz="5400" dirty="0">
              <a:solidFill>
                <a:srgbClr val="FF6600"/>
              </a:solidFill>
            </a:endParaRPr>
          </a:p>
        </p:txBody>
      </p:sp>
      <p:sp>
        <p:nvSpPr>
          <p:cNvPr id="41986" name="ZoneTexte 6"/>
          <p:cNvSpPr txBox="1">
            <a:spLocks noChangeArrowheads="1"/>
          </p:cNvSpPr>
          <p:nvPr/>
        </p:nvSpPr>
        <p:spPr bwMode="auto">
          <a:xfrm>
            <a:off x="500063" y="3571875"/>
            <a:ext cx="6929437" cy="646113"/>
          </a:xfrm>
          <a:prstGeom prst="rect">
            <a:avLst/>
          </a:prstGeom>
          <a:noFill/>
          <a:ln w="9525">
            <a:noFill/>
            <a:miter lim="800000"/>
            <a:headEnd/>
            <a:tailEnd/>
          </a:ln>
        </p:spPr>
        <p:txBody>
          <a:bodyPr>
            <a:spAutoFit/>
          </a:bodyPr>
          <a:lstStyle/>
          <a:p>
            <a:endParaRPr lang="fr-FR">
              <a:latin typeface="Candara" pitchFamily="34" charset="0"/>
            </a:endParaRPr>
          </a:p>
          <a:p>
            <a:endParaRPr lang="fr-FR">
              <a:latin typeface="Candara" pitchFamily="34" charset="0"/>
            </a:endParaRPr>
          </a:p>
        </p:txBody>
      </p:sp>
      <p:pic>
        <p:nvPicPr>
          <p:cNvPr id="41987" name="Image 3"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4198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pic>
        <p:nvPicPr>
          <p:cNvPr id="6" name="Picture 2" descr="F:\DCIM\101NIKON\DSCN1773.JPG"/>
          <p:cNvPicPr>
            <a:picLocks noChangeAspect="1" noChangeArrowheads="1"/>
          </p:cNvPicPr>
          <p:nvPr/>
        </p:nvPicPr>
        <p:blipFill>
          <a:blip r:embed="rId5" cstate="print"/>
          <a:srcRect/>
          <a:stretch>
            <a:fillRect/>
          </a:stretch>
        </p:blipFill>
        <p:spPr bwMode="auto">
          <a:xfrm>
            <a:off x="1714480" y="1928802"/>
            <a:ext cx="3000396" cy="4424113"/>
          </a:xfrm>
          <a:prstGeom prst="rect">
            <a:avLst/>
          </a:prstGeom>
          <a:noFill/>
        </p:spPr>
      </p:pic>
      <p:sp>
        <p:nvSpPr>
          <p:cNvPr id="12" name="ZoneTexte 11"/>
          <p:cNvSpPr txBox="1"/>
          <p:nvPr/>
        </p:nvSpPr>
        <p:spPr>
          <a:xfrm>
            <a:off x="4929190" y="3357562"/>
            <a:ext cx="4000528" cy="461665"/>
          </a:xfrm>
          <a:prstGeom prst="rect">
            <a:avLst/>
          </a:prstGeom>
          <a:solidFill>
            <a:srgbClr val="FF6600"/>
          </a:solidFill>
        </p:spPr>
        <p:txBody>
          <a:bodyPr wrap="square" rtlCol="0">
            <a:spAutoFit/>
          </a:bodyPr>
          <a:lstStyle/>
          <a:p>
            <a:r>
              <a:rPr lang="fr-FR" sz="2400" b="1" dirty="0" smtClean="0"/>
              <a:t>Formation de bio aérosols</a:t>
            </a:r>
          </a:p>
        </p:txBody>
      </p:sp>
      <p:grpSp>
        <p:nvGrpSpPr>
          <p:cNvPr id="15" name="Groupe 14"/>
          <p:cNvGrpSpPr/>
          <p:nvPr/>
        </p:nvGrpSpPr>
        <p:grpSpPr>
          <a:xfrm>
            <a:off x="3214678" y="4429132"/>
            <a:ext cx="785818" cy="428628"/>
            <a:chOff x="3214678" y="4429132"/>
            <a:chExt cx="785818" cy="428628"/>
          </a:xfrm>
        </p:grpSpPr>
        <p:cxnSp>
          <p:nvCxnSpPr>
            <p:cNvPr id="14" name="Connecteur droit avec flèche 13"/>
            <p:cNvCxnSpPr/>
            <p:nvPr/>
          </p:nvCxnSpPr>
          <p:spPr>
            <a:xfrm rot="10800000" flipV="1">
              <a:off x="3214678" y="4429132"/>
              <a:ext cx="357190" cy="214314"/>
            </a:xfrm>
            <a:prstGeom prst="straightConnector1">
              <a:avLst/>
            </a:prstGeom>
            <a:ln>
              <a:solidFill>
                <a:srgbClr val="FF6600"/>
              </a:solidFill>
              <a:prstDash val="sysDot"/>
              <a:tailEnd type="arrow"/>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p:nvPr/>
          </p:nvCxnSpPr>
          <p:spPr>
            <a:xfrm rot="16200000" flipH="1">
              <a:off x="3464711" y="4607727"/>
              <a:ext cx="357190" cy="142876"/>
            </a:xfrm>
            <a:prstGeom prst="straightConnector1">
              <a:avLst/>
            </a:prstGeom>
            <a:ln>
              <a:solidFill>
                <a:srgbClr val="FF6600"/>
              </a:solidFill>
              <a:prstDash val="sysDot"/>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p:nvPr/>
          </p:nvCxnSpPr>
          <p:spPr>
            <a:xfrm rot="16200000" flipH="1">
              <a:off x="3714744" y="4429132"/>
              <a:ext cx="285752" cy="285752"/>
            </a:xfrm>
            <a:prstGeom prst="straightConnector1">
              <a:avLst/>
            </a:prstGeom>
            <a:ln>
              <a:solidFill>
                <a:srgbClr val="FF6600"/>
              </a:solidFill>
              <a:prstDash val="sysDot"/>
              <a:tailEnd type="arrow"/>
            </a:ln>
          </p:spPr>
          <p:style>
            <a:lnRef idx="3">
              <a:schemeClr val="accent1"/>
            </a:lnRef>
            <a:fillRef idx="0">
              <a:schemeClr val="accent1"/>
            </a:fillRef>
            <a:effectRef idx="2">
              <a:schemeClr val="accent1"/>
            </a:effectRef>
            <a:fontRef idx="minor">
              <a:schemeClr val="tx1"/>
            </a:fontRef>
          </p:style>
        </p:cxnSp>
      </p:grpSp>
      <p:grpSp>
        <p:nvGrpSpPr>
          <p:cNvPr id="17" name="Groupe 16"/>
          <p:cNvGrpSpPr/>
          <p:nvPr/>
        </p:nvGrpSpPr>
        <p:grpSpPr>
          <a:xfrm>
            <a:off x="3714744" y="2285992"/>
            <a:ext cx="1214446" cy="571504"/>
            <a:chOff x="3714744" y="2285992"/>
            <a:chExt cx="1214446" cy="571504"/>
          </a:xfrm>
        </p:grpSpPr>
        <p:cxnSp>
          <p:nvCxnSpPr>
            <p:cNvPr id="20" name="Connecteur droit avec flèche 19"/>
            <p:cNvCxnSpPr/>
            <p:nvPr/>
          </p:nvCxnSpPr>
          <p:spPr>
            <a:xfrm flipV="1">
              <a:off x="4429124" y="2357430"/>
              <a:ext cx="500066" cy="428628"/>
            </a:xfrm>
            <a:prstGeom prst="straightConnector1">
              <a:avLst/>
            </a:prstGeom>
            <a:ln>
              <a:solidFill>
                <a:srgbClr val="FF6600"/>
              </a:solidFill>
              <a:prstDash val="sysDot"/>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p:nvPr/>
          </p:nvCxnSpPr>
          <p:spPr>
            <a:xfrm rot="5400000" flipH="1" flipV="1">
              <a:off x="4107653" y="2464587"/>
              <a:ext cx="500066" cy="142876"/>
            </a:xfrm>
            <a:prstGeom prst="straightConnector1">
              <a:avLst/>
            </a:prstGeom>
            <a:ln>
              <a:solidFill>
                <a:srgbClr val="FF6600"/>
              </a:solidFill>
              <a:prstDash val="sysDot"/>
              <a:tailEnd type="arrow"/>
            </a:ln>
          </p:spPr>
          <p:style>
            <a:lnRef idx="3">
              <a:schemeClr val="accent1"/>
            </a:lnRef>
            <a:fillRef idx="0">
              <a:schemeClr val="accent1"/>
            </a:fillRef>
            <a:effectRef idx="2">
              <a:schemeClr val="accent1"/>
            </a:effectRef>
            <a:fontRef idx="minor">
              <a:schemeClr val="tx1"/>
            </a:fontRef>
          </p:style>
        </p:cxnSp>
        <p:cxnSp>
          <p:nvCxnSpPr>
            <p:cNvPr id="24" name="Connecteur droit avec flèche 23"/>
            <p:cNvCxnSpPr/>
            <p:nvPr/>
          </p:nvCxnSpPr>
          <p:spPr>
            <a:xfrm rot="10800000">
              <a:off x="3714744" y="2500306"/>
              <a:ext cx="571504" cy="357190"/>
            </a:xfrm>
            <a:prstGeom prst="straightConnector1">
              <a:avLst/>
            </a:prstGeom>
            <a:ln>
              <a:solidFill>
                <a:srgbClr val="FF6600"/>
              </a:solidFill>
              <a:prstDash val="sysDot"/>
              <a:tailEnd type="arrow"/>
            </a:ln>
          </p:spPr>
          <p:style>
            <a:lnRef idx="3">
              <a:schemeClr val="accent1"/>
            </a:lnRef>
            <a:fillRef idx="0">
              <a:schemeClr val="accent1"/>
            </a:fillRef>
            <a:effectRef idx="2">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785795"/>
            <a:ext cx="7772400" cy="1000132"/>
          </a:xfrm>
        </p:spPr>
        <p:txBody>
          <a:bodyPr/>
          <a:lstStyle/>
          <a:p>
            <a:pPr fontAlgn="auto">
              <a:spcBef>
                <a:spcPts val="0"/>
              </a:spcBef>
              <a:spcAft>
                <a:spcPts val="0"/>
              </a:spcAft>
              <a:defRPr/>
            </a:pPr>
            <a:r>
              <a:rPr lang="fr-FR" sz="5400" dirty="0" smtClean="0">
                <a:solidFill>
                  <a:srgbClr val="FF6600"/>
                </a:solidFill>
              </a:rPr>
              <a:t>Evènement déclencheur</a:t>
            </a:r>
            <a:endParaRPr lang="fr-FR" sz="5400" dirty="0">
              <a:solidFill>
                <a:schemeClr val="accent2">
                  <a:lumMod val="60000"/>
                  <a:lumOff val="40000"/>
                </a:schemeClr>
              </a:solidFill>
            </a:endParaRPr>
          </a:p>
        </p:txBody>
      </p:sp>
      <p:pic>
        <p:nvPicPr>
          <p:cNvPr id="35842" name="Image 3"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35843"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
        <p:nvSpPr>
          <p:cNvPr id="6" name="ZoneTexte 5"/>
          <p:cNvSpPr txBox="1"/>
          <p:nvPr/>
        </p:nvSpPr>
        <p:spPr>
          <a:xfrm>
            <a:off x="1857356" y="5786454"/>
            <a:ext cx="5500726" cy="738664"/>
          </a:xfrm>
          <a:prstGeom prst="rect">
            <a:avLst/>
          </a:prstGeom>
          <a:solidFill>
            <a:srgbClr val="FF6600"/>
          </a:solidFill>
        </p:spPr>
        <p:txBody>
          <a:bodyPr wrap="square" rtlCol="0">
            <a:spAutoFit/>
          </a:bodyPr>
          <a:lstStyle/>
          <a:p>
            <a:pPr algn="ctr"/>
            <a:r>
              <a:rPr lang="fr-FR" sz="2400" b="1" dirty="0" smtClean="0"/>
              <a:t>Contact entre le sang et la peau</a:t>
            </a:r>
          </a:p>
          <a:p>
            <a:endParaRPr lang="fr-FR" dirty="0"/>
          </a:p>
        </p:txBody>
      </p:sp>
      <p:pic>
        <p:nvPicPr>
          <p:cNvPr id="1026" name="Picture 2"/>
          <p:cNvPicPr>
            <a:picLocks noChangeAspect="1" noChangeArrowheads="1"/>
          </p:cNvPicPr>
          <p:nvPr/>
        </p:nvPicPr>
        <p:blipFill>
          <a:blip r:embed="rId5" cstate="print"/>
          <a:srcRect/>
          <a:stretch>
            <a:fillRect/>
          </a:stretch>
        </p:blipFill>
        <p:spPr bwMode="auto">
          <a:xfrm>
            <a:off x="1285852" y="1857364"/>
            <a:ext cx="6438900" cy="3409950"/>
          </a:xfrm>
          <a:prstGeom prst="rect">
            <a:avLst/>
          </a:prstGeom>
          <a:noFill/>
          <a:ln w="9525">
            <a:noFill/>
            <a:miter lim="800000"/>
            <a:headEnd/>
            <a:tailEnd/>
          </a:ln>
        </p:spPr>
      </p:pic>
      <p:cxnSp>
        <p:nvCxnSpPr>
          <p:cNvPr id="13" name="Connecteur droit avec flèche 12"/>
          <p:cNvCxnSpPr/>
          <p:nvPr/>
        </p:nvCxnSpPr>
        <p:spPr>
          <a:xfrm rot="5400000" flipH="1" flipV="1">
            <a:off x="5607851" y="4250537"/>
            <a:ext cx="785818" cy="571504"/>
          </a:xfrm>
          <a:prstGeom prst="straightConnector1">
            <a:avLst/>
          </a:prstGeom>
          <a:ln w="762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0025" y="71438"/>
            <a:ext cx="8743950" cy="6715125"/>
          </a:xfrm>
          <a:prstGeom prst="rect">
            <a:avLst/>
          </a:prstGeom>
          <a:noFill/>
          <a:ln w="9525">
            <a:noFill/>
            <a:miter lim="800000"/>
            <a:headEnd/>
            <a:tailEnd/>
          </a:ln>
        </p:spPr>
      </p:pic>
      <p:sp>
        <p:nvSpPr>
          <p:cNvPr id="5" name="ZoneTexte 4"/>
          <p:cNvSpPr txBox="1"/>
          <p:nvPr/>
        </p:nvSpPr>
        <p:spPr>
          <a:xfrm>
            <a:off x="4572000" y="1484784"/>
            <a:ext cx="4248472" cy="646331"/>
          </a:xfrm>
          <a:prstGeom prst="rect">
            <a:avLst/>
          </a:prstGeom>
          <a:noFill/>
        </p:spPr>
        <p:txBody>
          <a:bodyPr wrap="square" rtlCol="0">
            <a:spAutoFit/>
          </a:bodyPr>
          <a:lstStyle/>
          <a:p>
            <a:r>
              <a:rPr lang="fr-FR" dirty="0" smtClean="0">
                <a:solidFill>
                  <a:srgbClr val="FF0000"/>
                </a:solidFill>
              </a:rPr>
              <a:t>Plusieurs évènements déclencheurs possibles</a:t>
            </a:r>
            <a:endParaRPr lang="fr-FR"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60648"/>
            <a:ext cx="7772400" cy="1000132"/>
          </a:xfrm>
        </p:spPr>
        <p:txBody>
          <a:bodyPr/>
          <a:lstStyle/>
          <a:p>
            <a:pPr fontAlgn="auto">
              <a:spcBef>
                <a:spcPts val="0"/>
              </a:spcBef>
              <a:spcAft>
                <a:spcPts val="0"/>
              </a:spcAft>
              <a:defRPr/>
            </a:pPr>
            <a:r>
              <a:rPr lang="fr-FR" sz="4800" dirty="0"/>
              <a:t>Chaîne de transmission </a:t>
            </a:r>
            <a:endParaRPr lang="fr-FR" sz="4800" dirty="0">
              <a:solidFill>
                <a:srgbClr val="FF6600"/>
              </a:solidFill>
            </a:endParaRPr>
          </a:p>
        </p:txBody>
      </p:sp>
      <p:graphicFrame>
        <p:nvGraphicFramePr>
          <p:cNvPr id="4" name="Tableau 3"/>
          <p:cNvGraphicFramePr>
            <a:graphicFrameLocks noGrp="1"/>
          </p:cNvGraphicFramePr>
          <p:nvPr/>
        </p:nvGraphicFramePr>
        <p:xfrm>
          <a:off x="71438" y="1340768"/>
          <a:ext cx="9072562" cy="3474719"/>
        </p:xfrm>
        <a:graphic>
          <a:graphicData uri="http://schemas.openxmlformats.org/drawingml/2006/table">
            <a:tbl>
              <a:tblPr/>
              <a:tblGrid>
                <a:gridCol w="1571625"/>
                <a:gridCol w="1843087"/>
                <a:gridCol w="1911350"/>
                <a:gridCol w="1911350"/>
                <a:gridCol w="1835150"/>
              </a:tblGrid>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Times New Roman" pitchFamily="18" charset="0"/>
                          <a:cs typeface="Times New Roman" pitchFamily="18" charset="0"/>
                        </a:rPr>
                        <a:t>Chaîne</a:t>
                      </a:r>
                      <a:r>
                        <a:rPr kumimoji="0" lang="fr-FR" sz="2800" b="1" i="0" u="none" strike="noStrike" cap="none" normalizeH="0" baseline="0" dirty="0" smtClean="0">
                          <a:ln>
                            <a:noFill/>
                          </a:ln>
                          <a:solidFill>
                            <a:schemeClr val="tx1"/>
                          </a:solidFill>
                          <a:effectLst/>
                          <a:latin typeface="Candara" pitchFamily="34" charset="0"/>
                        </a:rPr>
                        <a:t> de transmission / voie d’exposition</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fr-FR"/>
                    </a:p>
                  </a:txBody>
                  <a:tcPr/>
                </a:tc>
                <a:tc hMerge="1">
                  <a:txBody>
                    <a:bodyPr/>
                    <a:lstStyle/>
                    <a:p>
                      <a:endParaRPr lang="fr-FR"/>
                    </a:p>
                  </a:txBody>
                  <a:tcPr/>
                </a:tc>
              </a:tr>
              <a:tr h="619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cs typeface="Times New Roman" pitchFamily="18" charset="0"/>
                        </a:rPr>
                        <a:t>SITUATION exposante</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EVENEMENT déclencheur</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Porte de sortie si réservoir</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Voie de contamination / d’exposition</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Porte d’entrée (manipulateur)</a:t>
                      </a: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7254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Prélèvement de bactéries </a:t>
                      </a:r>
                      <a:r>
                        <a:rPr kumimoji="0" lang="fr-FR" sz="1800" b="1" i="1" u="none" strike="noStrike" cap="none" normalizeH="0" baseline="0" dirty="0" err="1" smtClean="0">
                          <a:ln>
                            <a:noFill/>
                          </a:ln>
                          <a:solidFill>
                            <a:schemeClr val="tx1"/>
                          </a:solidFill>
                          <a:effectLst/>
                          <a:latin typeface="Times New Roman" pitchFamily="18" charset="0"/>
                          <a:cs typeface="Times New Roman" pitchFamily="18" charset="0"/>
                        </a:rPr>
                        <a:t>Streptococcus</a:t>
                      </a:r>
                      <a:r>
                        <a:rPr kumimoji="0" lang="fr-FR" sz="1800" b="1"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1" i="1" u="none" strike="noStrike" cap="none" normalizeH="0" baseline="0" dirty="0" err="1" smtClean="0">
                          <a:ln>
                            <a:noFill/>
                          </a:ln>
                          <a:solidFill>
                            <a:schemeClr val="tx1"/>
                          </a:solidFill>
                          <a:effectLst/>
                          <a:latin typeface="Times New Roman" pitchFamily="18" charset="0"/>
                          <a:cs typeface="Times New Roman" pitchFamily="18" charset="0"/>
                        </a:rPr>
                        <a:t>pneumoniae</a:t>
                      </a:r>
                      <a:endParaRPr kumimoji="0" lang="fr-FR"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Création d’aérosols</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aéroportée</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Nez</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Frottis sanguin</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Contact sang-peau </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cs typeface="Times New Roman" pitchFamily="18" charset="0"/>
                        </a:rPr>
                        <a:t>cutanéo</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-muqueuse</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Peau lésée</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bl>
          </a:graphicData>
        </a:graphic>
      </p:graphicFrame>
      <p:sp>
        <p:nvSpPr>
          <p:cNvPr id="5" name="Titre 1"/>
          <p:cNvSpPr txBox="1">
            <a:spLocks/>
          </p:cNvSpPr>
          <p:nvPr/>
        </p:nvSpPr>
        <p:spPr>
          <a:xfrm>
            <a:off x="785813" y="3000375"/>
            <a:ext cx="2895600" cy="322263"/>
          </a:xfrm>
          <a:prstGeom prst="rect">
            <a:avLst/>
          </a:prstGeom>
        </p:spPr>
        <p:txBody>
          <a:bodyPr anchor="ctr">
            <a:normAutofit fontScale="40000" lnSpcReduction="20000"/>
          </a:bodyPr>
          <a:lstStyle/>
          <a:p>
            <a:pPr algn="ctr" fontAlgn="auto">
              <a:spcAft>
                <a:spcPts val="0"/>
              </a:spcAft>
              <a:defRPr/>
            </a:pPr>
            <a:endParaRPr lang="fr-FR" sz="4400" dirty="0">
              <a:latin typeface="+mj-lt"/>
              <a:ea typeface="+mj-ea"/>
              <a:cs typeface="+mj-cs"/>
            </a:endParaRPr>
          </a:p>
        </p:txBody>
      </p:sp>
      <p:cxnSp>
        <p:nvCxnSpPr>
          <p:cNvPr id="14" name="Connecteur droit avec flèche 13"/>
          <p:cNvCxnSpPr/>
          <p:nvPr/>
        </p:nvCxnSpPr>
        <p:spPr>
          <a:xfrm>
            <a:off x="4644008" y="5517232"/>
            <a:ext cx="3096344" cy="1588"/>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44074" name="Image 11"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sp>
        <p:nvSpPr>
          <p:cNvPr id="15" name="Rectangle 14"/>
          <p:cNvSpPr/>
          <p:nvPr/>
        </p:nvSpPr>
        <p:spPr>
          <a:xfrm>
            <a:off x="1643063" y="3068960"/>
            <a:ext cx="7500937" cy="1080120"/>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1643063" y="4149080"/>
            <a:ext cx="7500937" cy="64807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4407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grpSp>
        <p:nvGrpSpPr>
          <p:cNvPr id="19" name="Groupe 18"/>
          <p:cNvGrpSpPr/>
          <p:nvPr/>
        </p:nvGrpSpPr>
        <p:grpSpPr>
          <a:xfrm>
            <a:off x="2987824" y="5157192"/>
            <a:ext cx="1597025" cy="714375"/>
            <a:chOff x="3000376" y="5072063"/>
            <a:chExt cx="1597025" cy="714375"/>
          </a:xfrm>
        </p:grpSpPr>
        <p:sp>
          <p:nvSpPr>
            <p:cNvPr id="6" name="Ellipse 5"/>
            <p:cNvSpPr/>
            <p:nvPr/>
          </p:nvSpPr>
          <p:spPr>
            <a:xfrm>
              <a:off x="3000376" y="5072063"/>
              <a:ext cx="1597025" cy="7143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18" name="ZoneTexte 17"/>
            <p:cNvSpPr txBox="1"/>
            <p:nvPr/>
          </p:nvSpPr>
          <p:spPr>
            <a:xfrm>
              <a:off x="3357554" y="5214950"/>
              <a:ext cx="928694" cy="369332"/>
            </a:xfrm>
            <a:prstGeom prst="rect">
              <a:avLst/>
            </a:prstGeom>
            <a:noFill/>
          </p:spPr>
          <p:txBody>
            <a:bodyPr wrap="square" rtlCol="0">
              <a:spAutoFit/>
            </a:bodyPr>
            <a:lstStyle/>
            <a:p>
              <a:r>
                <a:rPr lang="fr-FR" dirty="0" smtClean="0">
                  <a:solidFill>
                    <a:schemeClr val="bg1"/>
                  </a:solidFill>
                </a:rPr>
                <a:t>danger</a:t>
              </a:r>
              <a:endParaRPr lang="fr-FR" dirty="0">
                <a:solidFill>
                  <a:schemeClr val="bg1"/>
                </a:solidFill>
              </a:endParaRPr>
            </a:p>
          </p:txBody>
        </p:sp>
      </p:grpSp>
      <p:grpSp>
        <p:nvGrpSpPr>
          <p:cNvPr id="23" name="Groupe 22"/>
          <p:cNvGrpSpPr/>
          <p:nvPr/>
        </p:nvGrpSpPr>
        <p:grpSpPr>
          <a:xfrm>
            <a:off x="7740352" y="5157192"/>
            <a:ext cx="1465832" cy="741265"/>
            <a:chOff x="7786688" y="5348595"/>
            <a:chExt cx="1465832" cy="741265"/>
          </a:xfrm>
        </p:grpSpPr>
        <p:grpSp>
          <p:nvGrpSpPr>
            <p:cNvPr id="44072" name="Groupe 8"/>
            <p:cNvGrpSpPr>
              <a:grpSpLocks/>
            </p:cNvGrpSpPr>
            <p:nvPr/>
          </p:nvGrpSpPr>
          <p:grpSpPr bwMode="auto">
            <a:xfrm>
              <a:off x="7786688" y="5348595"/>
              <a:ext cx="1357312" cy="741265"/>
              <a:chOff x="5429256" y="3548831"/>
              <a:chExt cx="3500462" cy="1853175"/>
            </a:xfrm>
          </p:grpSpPr>
          <p:sp>
            <p:nvSpPr>
              <p:cNvPr id="10" name="Ellipse 9"/>
              <p:cNvSpPr/>
              <p:nvPr/>
            </p:nvSpPr>
            <p:spPr>
              <a:xfrm>
                <a:off x="5429256" y="3616056"/>
                <a:ext cx="3500462" cy="17859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4080" name="ZoneTexte 10"/>
              <p:cNvSpPr txBox="1">
                <a:spLocks noChangeArrowheads="1"/>
              </p:cNvSpPr>
              <p:nvPr/>
            </p:nvSpPr>
            <p:spPr bwMode="auto">
              <a:xfrm>
                <a:off x="7076517" y="3548831"/>
                <a:ext cx="1214446" cy="923330"/>
              </a:xfrm>
              <a:prstGeom prst="rect">
                <a:avLst/>
              </a:prstGeom>
              <a:noFill/>
              <a:ln w="9525">
                <a:noFill/>
                <a:miter lim="800000"/>
                <a:headEnd/>
                <a:tailEnd/>
              </a:ln>
            </p:spPr>
            <p:txBody>
              <a:bodyPr>
                <a:spAutoFit/>
              </a:bodyPr>
              <a:lstStyle/>
              <a:p>
                <a:endParaRPr lang="fr-FR">
                  <a:latin typeface="Candara" pitchFamily="34" charset="0"/>
                </a:endParaRPr>
              </a:p>
            </p:txBody>
          </p:sp>
        </p:grpSp>
        <p:sp>
          <p:nvSpPr>
            <p:cNvPr id="22" name="ZoneTexte 21"/>
            <p:cNvSpPr txBox="1"/>
            <p:nvPr/>
          </p:nvSpPr>
          <p:spPr>
            <a:xfrm>
              <a:off x="8038106" y="5519501"/>
              <a:ext cx="1214414" cy="369332"/>
            </a:xfrm>
            <a:prstGeom prst="rect">
              <a:avLst/>
            </a:prstGeom>
            <a:noFill/>
          </p:spPr>
          <p:txBody>
            <a:bodyPr wrap="square" rtlCol="0">
              <a:spAutoFit/>
            </a:bodyPr>
            <a:lstStyle/>
            <a:p>
              <a:r>
                <a:rPr lang="fr-FR" dirty="0" smtClean="0"/>
                <a:t>personne</a:t>
              </a:r>
              <a:endParaRPr lang="fr-FR"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0" nodeType="clickEffect">
                                  <p:stCondLst>
                                    <p:cond delay="0"/>
                                  </p:stCondLst>
                                  <p:childTnLst>
                                    <p:animEffect transition="out" filter="blinds(horizontal)">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0"/>
            <a:ext cx="7986714" cy="1928827"/>
          </a:xfrm>
        </p:spPr>
        <p:txBody>
          <a:bodyPr/>
          <a:lstStyle/>
          <a:p>
            <a:pPr fontAlgn="auto">
              <a:spcBef>
                <a:spcPts val="0"/>
              </a:spcBef>
              <a:spcAft>
                <a:spcPts val="0"/>
              </a:spcAft>
              <a:defRPr/>
            </a:pPr>
            <a:r>
              <a:rPr lang="fr-FR" sz="4400" dirty="0" smtClean="0">
                <a:solidFill>
                  <a:srgbClr val="FFFF00"/>
                </a:solidFill>
              </a:rPr>
              <a:t/>
            </a:r>
            <a:br>
              <a:rPr lang="fr-FR" sz="4400" dirty="0" smtClean="0">
                <a:solidFill>
                  <a:srgbClr val="FFFF00"/>
                </a:solidFill>
              </a:rPr>
            </a:br>
            <a:endParaRPr lang="fr-FR" sz="4400" dirty="0">
              <a:solidFill>
                <a:srgbClr val="FFFF00"/>
              </a:solidFill>
            </a:endParaRPr>
          </a:p>
        </p:txBody>
      </p:sp>
      <p:pic>
        <p:nvPicPr>
          <p:cNvPr id="50178" name="Image 15" descr="logo.gif"/>
          <p:cNvPicPr>
            <a:picLocks noChangeAspect="1"/>
          </p:cNvPicPr>
          <p:nvPr/>
        </p:nvPicPr>
        <p:blipFill>
          <a:blip r:embed="rId3" cstate="print"/>
          <a:srcRect/>
          <a:stretch>
            <a:fillRect/>
          </a:stretch>
        </p:blipFill>
        <p:spPr bwMode="auto">
          <a:xfrm>
            <a:off x="7972425" y="0"/>
            <a:ext cx="1171575" cy="714375"/>
          </a:xfrm>
          <a:prstGeom prst="rect">
            <a:avLst/>
          </a:prstGeom>
          <a:noFill/>
          <a:ln w="9525">
            <a:noFill/>
            <a:miter lim="800000"/>
            <a:headEnd/>
            <a:tailEnd/>
          </a:ln>
        </p:spPr>
      </p:pic>
      <p:grpSp>
        <p:nvGrpSpPr>
          <p:cNvPr id="50179" name="Groupe 40"/>
          <p:cNvGrpSpPr>
            <a:grpSpLocks/>
          </p:cNvGrpSpPr>
          <p:nvPr/>
        </p:nvGrpSpPr>
        <p:grpSpPr bwMode="auto">
          <a:xfrm>
            <a:off x="428625" y="3286125"/>
            <a:ext cx="4286250" cy="2214563"/>
            <a:chOff x="428596" y="3286124"/>
            <a:chExt cx="4286280" cy="2214578"/>
          </a:xfrm>
        </p:grpSpPr>
        <p:sp>
          <p:nvSpPr>
            <p:cNvPr id="29" name="Ellipse 28"/>
            <p:cNvSpPr/>
            <p:nvPr/>
          </p:nvSpPr>
          <p:spPr>
            <a:xfrm>
              <a:off x="428596" y="3286124"/>
              <a:ext cx="4286280" cy="22145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50193" name="ZoneTexte 29"/>
            <p:cNvSpPr txBox="1">
              <a:spLocks noChangeArrowheads="1"/>
            </p:cNvSpPr>
            <p:nvPr/>
          </p:nvSpPr>
          <p:spPr bwMode="auto">
            <a:xfrm>
              <a:off x="1142976" y="3857628"/>
              <a:ext cx="2357455" cy="831003"/>
            </a:xfrm>
            <a:prstGeom prst="rect">
              <a:avLst/>
            </a:prstGeom>
            <a:noFill/>
            <a:ln w="9525">
              <a:noFill/>
              <a:miter lim="800000"/>
              <a:headEnd/>
              <a:tailEnd/>
            </a:ln>
          </p:spPr>
          <p:txBody>
            <a:bodyPr>
              <a:spAutoFit/>
            </a:bodyPr>
            <a:lstStyle/>
            <a:p>
              <a:r>
                <a:rPr lang="fr-FR" sz="2400" dirty="0" smtClean="0">
                  <a:solidFill>
                    <a:schemeClr val="bg1"/>
                  </a:solidFill>
                  <a:latin typeface="Candara" pitchFamily="34" charset="0"/>
                </a:rPr>
                <a:t>Bactéries de classe 2</a:t>
              </a:r>
              <a:endParaRPr lang="fr-FR" sz="2400" dirty="0">
                <a:solidFill>
                  <a:schemeClr val="bg1"/>
                </a:solidFill>
                <a:latin typeface="Candara" pitchFamily="34" charset="0"/>
              </a:endParaRPr>
            </a:p>
          </p:txBody>
        </p:sp>
      </p:grpSp>
      <p:grpSp>
        <p:nvGrpSpPr>
          <p:cNvPr id="31" name="Groupe 30"/>
          <p:cNvGrpSpPr>
            <a:grpSpLocks/>
          </p:cNvGrpSpPr>
          <p:nvPr/>
        </p:nvGrpSpPr>
        <p:grpSpPr bwMode="auto">
          <a:xfrm>
            <a:off x="5500688" y="3286125"/>
            <a:ext cx="3643312" cy="2214563"/>
            <a:chOff x="5429256" y="2857496"/>
            <a:chExt cx="3500462" cy="1785950"/>
          </a:xfrm>
        </p:grpSpPr>
        <p:sp>
          <p:nvSpPr>
            <p:cNvPr id="32" name="Ellipse 31"/>
            <p:cNvSpPr/>
            <p:nvPr/>
          </p:nvSpPr>
          <p:spPr>
            <a:xfrm>
              <a:off x="5429256" y="2857496"/>
              <a:ext cx="3500462" cy="1785950"/>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0191" name="ZoneTexte 32"/>
            <p:cNvSpPr txBox="1">
              <a:spLocks noChangeArrowheads="1"/>
            </p:cNvSpPr>
            <p:nvPr/>
          </p:nvSpPr>
          <p:spPr bwMode="auto">
            <a:xfrm>
              <a:off x="7076549" y="3318386"/>
              <a:ext cx="1441385" cy="670163"/>
            </a:xfrm>
            <a:prstGeom prst="rect">
              <a:avLst/>
            </a:prstGeom>
            <a:noFill/>
            <a:ln w="9525">
              <a:noFill/>
              <a:miter lim="800000"/>
              <a:headEnd/>
              <a:tailEnd/>
            </a:ln>
          </p:spPr>
          <p:txBody>
            <a:bodyPr>
              <a:spAutoFit/>
            </a:bodyPr>
            <a:lstStyle/>
            <a:p>
              <a:r>
                <a:rPr lang="fr-FR" sz="2400" dirty="0" smtClean="0">
                  <a:latin typeface="Candara" pitchFamily="34" charset="0"/>
                </a:rPr>
                <a:t>Elève de terminale</a:t>
              </a:r>
              <a:endParaRPr lang="fr-FR" sz="2400" dirty="0">
                <a:latin typeface="Candara" pitchFamily="34" charset="0"/>
              </a:endParaRPr>
            </a:p>
          </p:txBody>
        </p:sp>
      </p:grpSp>
      <p:sp>
        <p:nvSpPr>
          <p:cNvPr id="35" name="Flèche courbée vers le haut 34"/>
          <p:cNvSpPr/>
          <p:nvPr/>
        </p:nvSpPr>
        <p:spPr>
          <a:xfrm rot="1359529">
            <a:off x="3405188" y="4970463"/>
            <a:ext cx="2054225" cy="1774825"/>
          </a:xfrm>
          <a:prstGeom prst="curvedUpArrow">
            <a:avLst>
              <a:gd name="adj1" fmla="val 25000"/>
              <a:gd name="adj2" fmla="val 50000"/>
              <a:gd name="adj3" fmla="val 2811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nvGrpSpPr>
          <p:cNvPr id="36" name="Groupe 35"/>
          <p:cNvGrpSpPr>
            <a:grpSpLocks/>
          </p:cNvGrpSpPr>
          <p:nvPr/>
        </p:nvGrpSpPr>
        <p:grpSpPr bwMode="auto">
          <a:xfrm>
            <a:off x="4929188" y="4500563"/>
            <a:ext cx="2143125" cy="1571625"/>
            <a:chOff x="6000760" y="3571876"/>
            <a:chExt cx="2143140" cy="1571636"/>
          </a:xfrm>
        </p:grpSpPr>
        <p:sp>
          <p:nvSpPr>
            <p:cNvPr id="37" name="Explosion 1 36"/>
            <p:cNvSpPr/>
            <p:nvPr/>
          </p:nvSpPr>
          <p:spPr>
            <a:xfrm>
              <a:off x="6000760" y="3571876"/>
              <a:ext cx="2143140" cy="157163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0189" name="ZoneTexte 37"/>
            <p:cNvSpPr txBox="1">
              <a:spLocks noChangeArrowheads="1"/>
            </p:cNvSpPr>
            <p:nvPr/>
          </p:nvSpPr>
          <p:spPr bwMode="auto">
            <a:xfrm>
              <a:off x="6429388" y="4071942"/>
              <a:ext cx="1357322" cy="366715"/>
            </a:xfrm>
            <a:prstGeom prst="rect">
              <a:avLst/>
            </a:prstGeom>
            <a:noFill/>
            <a:ln w="9525">
              <a:noFill/>
              <a:miter lim="800000"/>
              <a:headEnd/>
              <a:tailEnd/>
            </a:ln>
          </p:spPr>
          <p:txBody>
            <a:bodyPr>
              <a:spAutoFit/>
            </a:bodyPr>
            <a:lstStyle/>
            <a:p>
              <a:r>
                <a:rPr lang="fr-FR" b="1" dirty="0">
                  <a:latin typeface="Candara" pitchFamily="34" charset="0"/>
                </a:rPr>
                <a:t>Infection</a:t>
              </a:r>
            </a:p>
          </p:txBody>
        </p:sp>
      </p:grpSp>
      <p:sp>
        <p:nvSpPr>
          <p:cNvPr id="39" name="ZoneTexte 38"/>
          <p:cNvSpPr txBox="1"/>
          <p:nvPr/>
        </p:nvSpPr>
        <p:spPr>
          <a:xfrm>
            <a:off x="4283968" y="2143125"/>
            <a:ext cx="4752528" cy="461665"/>
          </a:xfrm>
          <a:prstGeom prst="rect">
            <a:avLst/>
          </a:prstGeom>
          <a:solidFill>
            <a:schemeClr val="accent2">
              <a:lumMod val="60000"/>
              <a:lumOff val="40000"/>
            </a:schemeClr>
          </a:solidFill>
        </p:spPr>
        <p:txBody>
          <a:bodyPr wrap="square">
            <a:spAutoFit/>
          </a:bodyPr>
          <a:lstStyle/>
          <a:p>
            <a:pPr fontAlgn="auto">
              <a:spcBef>
                <a:spcPts val="0"/>
              </a:spcBef>
              <a:spcAft>
                <a:spcPts val="0"/>
              </a:spcAft>
              <a:defRPr/>
            </a:pPr>
            <a:r>
              <a:rPr lang="fr-FR" sz="2400" dirty="0" smtClean="0">
                <a:latin typeface="+mn-lt"/>
              </a:rPr>
              <a:t>Une élève prélève </a:t>
            </a:r>
            <a:r>
              <a:rPr lang="fr-FR" sz="2400" i="1" dirty="0" smtClean="0">
                <a:latin typeface="+mn-lt"/>
              </a:rPr>
              <a:t>S. </a:t>
            </a:r>
            <a:r>
              <a:rPr lang="fr-FR" sz="2400" i="1" dirty="0" err="1" smtClean="0">
                <a:latin typeface="+mn-lt"/>
              </a:rPr>
              <a:t>pneumoniae</a:t>
            </a:r>
            <a:endParaRPr lang="fr-FR" sz="2400" i="1" dirty="0">
              <a:latin typeface="+mn-lt"/>
            </a:endParaRPr>
          </a:p>
        </p:txBody>
      </p:sp>
      <p:grpSp>
        <p:nvGrpSpPr>
          <p:cNvPr id="42" name="Groupe 41"/>
          <p:cNvGrpSpPr>
            <a:grpSpLocks/>
          </p:cNvGrpSpPr>
          <p:nvPr/>
        </p:nvGrpSpPr>
        <p:grpSpPr bwMode="auto">
          <a:xfrm>
            <a:off x="3571875" y="2786063"/>
            <a:ext cx="4643438" cy="1857375"/>
            <a:chOff x="3571868" y="2786058"/>
            <a:chExt cx="4643470" cy="1857388"/>
          </a:xfrm>
        </p:grpSpPr>
        <p:sp>
          <p:nvSpPr>
            <p:cNvPr id="34" name="Explosion 2 33"/>
            <p:cNvSpPr/>
            <p:nvPr/>
          </p:nvSpPr>
          <p:spPr>
            <a:xfrm>
              <a:off x="3571868" y="4143379"/>
              <a:ext cx="1143008" cy="500067"/>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0187" name="ZoneTexte 39"/>
            <p:cNvSpPr txBox="1">
              <a:spLocks noChangeArrowheads="1"/>
            </p:cNvSpPr>
            <p:nvPr/>
          </p:nvSpPr>
          <p:spPr bwMode="auto">
            <a:xfrm>
              <a:off x="5429256" y="2786058"/>
              <a:ext cx="2786082" cy="461668"/>
            </a:xfrm>
            <a:prstGeom prst="rect">
              <a:avLst/>
            </a:prstGeom>
            <a:solidFill>
              <a:srgbClr val="FF6600"/>
            </a:solidFill>
            <a:ln w="9525">
              <a:noFill/>
              <a:miter lim="800000"/>
              <a:headEnd/>
              <a:tailEnd/>
            </a:ln>
          </p:spPr>
          <p:txBody>
            <a:bodyPr>
              <a:spAutoFit/>
            </a:bodyPr>
            <a:lstStyle/>
            <a:p>
              <a:r>
                <a:rPr lang="fr-FR" sz="2400" dirty="0">
                  <a:latin typeface="Candara" pitchFamily="34" charset="0"/>
                </a:rPr>
                <a:t>Émission d’aérosols</a:t>
              </a:r>
            </a:p>
          </p:txBody>
        </p:sp>
      </p:grpSp>
      <p:pic>
        <p:nvPicPr>
          <p:cNvPr id="50185" name="Picture 2"/>
          <p:cNvPicPr>
            <a:picLocks noChangeAspect="1" noChangeArrowheads="1"/>
          </p:cNvPicPr>
          <p:nvPr/>
        </p:nvPicPr>
        <p:blipFill>
          <a:blip r:embed="rId4" cstate="print"/>
          <a:srcRect/>
          <a:stretch>
            <a:fillRect/>
          </a:stretch>
        </p:blipFill>
        <p:spPr bwMode="auto">
          <a:xfrm>
            <a:off x="0" y="0"/>
            <a:ext cx="1381125" cy="600075"/>
          </a:xfrm>
          <a:prstGeom prst="rect">
            <a:avLst/>
          </a:prstGeom>
          <a:noFill/>
          <a:ln w="9525">
            <a:noFill/>
            <a:miter lim="800000"/>
            <a:headEnd/>
            <a:tailEnd/>
          </a:ln>
        </p:spPr>
      </p:pic>
      <p:pic>
        <p:nvPicPr>
          <p:cNvPr id="19" name="Picture 2" descr="F:\DCIM\101NIKON\DSCN1773.JPG"/>
          <p:cNvPicPr>
            <a:picLocks noChangeAspect="1" noChangeArrowheads="1"/>
          </p:cNvPicPr>
          <p:nvPr/>
        </p:nvPicPr>
        <p:blipFill>
          <a:blip r:embed="rId5" cstate="print"/>
          <a:srcRect/>
          <a:stretch>
            <a:fillRect/>
          </a:stretch>
        </p:blipFill>
        <p:spPr bwMode="auto">
          <a:xfrm>
            <a:off x="1979712" y="260648"/>
            <a:ext cx="1855738" cy="2736304"/>
          </a:xfrm>
          <a:prstGeom prst="rect">
            <a:avLst/>
          </a:prstGeom>
          <a:noFill/>
        </p:spPr>
      </p:pic>
      <p:sp>
        <p:nvSpPr>
          <p:cNvPr id="3" name="Rectangle 2"/>
          <p:cNvSpPr/>
          <p:nvPr/>
        </p:nvSpPr>
        <p:spPr>
          <a:xfrm>
            <a:off x="4860032" y="980728"/>
            <a:ext cx="3384376" cy="707886"/>
          </a:xfrm>
          <a:prstGeom prst="rect">
            <a:avLst/>
          </a:prstGeom>
        </p:spPr>
        <p:txBody>
          <a:bodyPr wrap="square">
            <a:spAutoFit/>
          </a:bodyPr>
          <a:lstStyle/>
          <a:p>
            <a:r>
              <a:rPr lang="fr-FR" sz="4000" b="1" dirty="0" smtClean="0">
                <a:solidFill>
                  <a:srgbClr val="FF0000"/>
                </a:solidFill>
              </a:rPr>
              <a:t>Dommage</a:t>
            </a:r>
            <a:endParaRPr lang="fr-FR" sz="4000"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 15"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grpSp>
        <p:nvGrpSpPr>
          <p:cNvPr id="52227" name="Groupe 40"/>
          <p:cNvGrpSpPr>
            <a:grpSpLocks/>
          </p:cNvGrpSpPr>
          <p:nvPr/>
        </p:nvGrpSpPr>
        <p:grpSpPr bwMode="auto">
          <a:xfrm>
            <a:off x="428625" y="3286125"/>
            <a:ext cx="4286250" cy="2214563"/>
            <a:chOff x="428596" y="3286124"/>
            <a:chExt cx="4286280" cy="2214578"/>
          </a:xfrm>
        </p:grpSpPr>
        <p:sp>
          <p:nvSpPr>
            <p:cNvPr id="29" name="Ellipse 28"/>
            <p:cNvSpPr/>
            <p:nvPr/>
          </p:nvSpPr>
          <p:spPr>
            <a:xfrm>
              <a:off x="428596" y="3286124"/>
              <a:ext cx="4286280" cy="22145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52241" name="ZoneTexte 29"/>
            <p:cNvSpPr txBox="1">
              <a:spLocks noChangeArrowheads="1"/>
            </p:cNvSpPr>
            <p:nvPr/>
          </p:nvSpPr>
          <p:spPr bwMode="auto">
            <a:xfrm>
              <a:off x="1142976" y="3857628"/>
              <a:ext cx="2357486" cy="461665"/>
            </a:xfrm>
            <a:prstGeom prst="rect">
              <a:avLst/>
            </a:prstGeom>
            <a:noFill/>
            <a:ln w="9525">
              <a:noFill/>
              <a:miter lim="800000"/>
              <a:headEnd/>
              <a:tailEnd/>
            </a:ln>
          </p:spPr>
          <p:txBody>
            <a:bodyPr>
              <a:spAutoFit/>
            </a:bodyPr>
            <a:lstStyle/>
            <a:p>
              <a:r>
                <a:rPr lang="fr-FR" sz="2400" dirty="0" smtClean="0">
                  <a:solidFill>
                    <a:schemeClr val="bg1"/>
                  </a:solidFill>
                  <a:latin typeface="Candara" pitchFamily="34" charset="0"/>
                </a:rPr>
                <a:t>Sang</a:t>
              </a:r>
              <a:endParaRPr lang="fr-FR" sz="2400" dirty="0">
                <a:solidFill>
                  <a:schemeClr val="bg1"/>
                </a:solidFill>
                <a:latin typeface="Candara" pitchFamily="34" charset="0"/>
              </a:endParaRPr>
            </a:p>
          </p:txBody>
        </p:sp>
      </p:grpSp>
      <p:grpSp>
        <p:nvGrpSpPr>
          <p:cNvPr id="4" name="Groupe 30"/>
          <p:cNvGrpSpPr>
            <a:grpSpLocks/>
          </p:cNvGrpSpPr>
          <p:nvPr/>
        </p:nvGrpSpPr>
        <p:grpSpPr bwMode="auto">
          <a:xfrm>
            <a:off x="5500688" y="3286125"/>
            <a:ext cx="3643312" cy="2214563"/>
            <a:chOff x="5429256" y="2857496"/>
            <a:chExt cx="3500462" cy="1785950"/>
          </a:xfrm>
        </p:grpSpPr>
        <p:sp>
          <p:nvSpPr>
            <p:cNvPr id="32" name="Ellipse 31"/>
            <p:cNvSpPr/>
            <p:nvPr/>
          </p:nvSpPr>
          <p:spPr>
            <a:xfrm>
              <a:off x="5429256" y="2857496"/>
              <a:ext cx="3500462" cy="1785950"/>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2239" name="ZoneTexte 32"/>
            <p:cNvSpPr txBox="1">
              <a:spLocks noChangeArrowheads="1"/>
            </p:cNvSpPr>
            <p:nvPr/>
          </p:nvSpPr>
          <p:spPr bwMode="auto">
            <a:xfrm>
              <a:off x="7076549" y="3318386"/>
              <a:ext cx="1441385" cy="670163"/>
            </a:xfrm>
            <a:prstGeom prst="rect">
              <a:avLst/>
            </a:prstGeom>
            <a:noFill/>
            <a:ln w="9525">
              <a:noFill/>
              <a:miter lim="800000"/>
              <a:headEnd/>
              <a:tailEnd/>
            </a:ln>
          </p:spPr>
          <p:txBody>
            <a:bodyPr>
              <a:spAutoFit/>
            </a:bodyPr>
            <a:lstStyle/>
            <a:p>
              <a:r>
                <a:rPr lang="fr-FR" sz="2400" dirty="0" smtClean="0">
                  <a:latin typeface="Candara" pitchFamily="34" charset="0"/>
                </a:rPr>
                <a:t>Etudiant de STS</a:t>
              </a:r>
              <a:endParaRPr lang="fr-FR" sz="2400" dirty="0">
                <a:latin typeface="Candara" pitchFamily="34" charset="0"/>
              </a:endParaRPr>
            </a:p>
          </p:txBody>
        </p:sp>
      </p:grpSp>
      <p:sp>
        <p:nvSpPr>
          <p:cNvPr id="35" name="Flèche courbée vers le haut 34"/>
          <p:cNvSpPr/>
          <p:nvPr/>
        </p:nvSpPr>
        <p:spPr>
          <a:xfrm rot="1359529">
            <a:off x="3405188" y="4970463"/>
            <a:ext cx="2054225" cy="1774825"/>
          </a:xfrm>
          <a:prstGeom prst="curvedUpArrow">
            <a:avLst>
              <a:gd name="adj1" fmla="val 25000"/>
              <a:gd name="adj2" fmla="val 50000"/>
              <a:gd name="adj3" fmla="val 2811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nvGrpSpPr>
          <p:cNvPr id="5" name="Groupe 35"/>
          <p:cNvGrpSpPr>
            <a:grpSpLocks/>
          </p:cNvGrpSpPr>
          <p:nvPr/>
        </p:nvGrpSpPr>
        <p:grpSpPr bwMode="auto">
          <a:xfrm>
            <a:off x="4929188" y="4500563"/>
            <a:ext cx="2143125" cy="1571625"/>
            <a:chOff x="6000760" y="3571876"/>
            <a:chExt cx="2143140" cy="1571636"/>
          </a:xfrm>
        </p:grpSpPr>
        <p:sp>
          <p:nvSpPr>
            <p:cNvPr id="37" name="Explosion 1 36"/>
            <p:cNvSpPr/>
            <p:nvPr/>
          </p:nvSpPr>
          <p:spPr>
            <a:xfrm>
              <a:off x="6000760" y="3571876"/>
              <a:ext cx="2143140" cy="157163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2237" name="ZoneTexte 37"/>
            <p:cNvSpPr txBox="1">
              <a:spLocks noChangeArrowheads="1"/>
            </p:cNvSpPr>
            <p:nvPr/>
          </p:nvSpPr>
          <p:spPr bwMode="auto">
            <a:xfrm>
              <a:off x="6429388" y="4071942"/>
              <a:ext cx="1357322" cy="641354"/>
            </a:xfrm>
            <a:prstGeom prst="rect">
              <a:avLst/>
            </a:prstGeom>
            <a:noFill/>
            <a:ln w="9525">
              <a:noFill/>
              <a:miter lim="800000"/>
              <a:headEnd/>
              <a:tailEnd/>
            </a:ln>
          </p:spPr>
          <p:txBody>
            <a:bodyPr>
              <a:spAutoFit/>
            </a:bodyPr>
            <a:lstStyle/>
            <a:p>
              <a:r>
                <a:rPr lang="fr-FR" b="1" dirty="0">
                  <a:latin typeface="Candara" pitchFamily="34" charset="0"/>
                </a:rPr>
                <a:t>Infection ou cancer</a:t>
              </a:r>
            </a:p>
          </p:txBody>
        </p:sp>
      </p:grpSp>
      <p:sp>
        <p:nvSpPr>
          <p:cNvPr id="39" name="ZoneTexte 38"/>
          <p:cNvSpPr txBox="1"/>
          <p:nvPr/>
        </p:nvSpPr>
        <p:spPr>
          <a:xfrm>
            <a:off x="4283968" y="2285992"/>
            <a:ext cx="4860032" cy="400110"/>
          </a:xfrm>
          <a:prstGeom prst="rect">
            <a:avLst/>
          </a:prstGeom>
          <a:solidFill>
            <a:schemeClr val="accent2">
              <a:lumMod val="60000"/>
              <a:lumOff val="40000"/>
            </a:schemeClr>
          </a:solidFill>
        </p:spPr>
        <p:txBody>
          <a:bodyPr wrap="square">
            <a:spAutoFit/>
          </a:bodyPr>
          <a:lstStyle/>
          <a:p>
            <a:pPr fontAlgn="auto">
              <a:spcBef>
                <a:spcPts val="0"/>
              </a:spcBef>
              <a:spcAft>
                <a:spcPts val="0"/>
              </a:spcAft>
              <a:defRPr/>
            </a:pPr>
            <a:r>
              <a:rPr lang="fr-FR" sz="2000" dirty="0" smtClean="0">
                <a:latin typeface="+mn-lt"/>
              </a:rPr>
              <a:t>L’étudiant de STS réalise un frottis </a:t>
            </a:r>
            <a:r>
              <a:rPr lang="fr-FR" sz="2000" dirty="0">
                <a:latin typeface="+mn-lt"/>
              </a:rPr>
              <a:t>sanguin</a:t>
            </a:r>
          </a:p>
        </p:txBody>
      </p:sp>
      <p:grpSp>
        <p:nvGrpSpPr>
          <p:cNvPr id="6" name="Groupe 41"/>
          <p:cNvGrpSpPr>
            <a:grpSpLocks/>
          </p:cNvGrpSpPr>
          <p:nvPr/>
        </p:nvGrpSpPr>
        <p:grpSpPr bwMode="auto">
          <a:xfrm>
            <a:off x="3563888" y="2708920"/>
            <a:ext cx="4643438" cy="1857375"/>
            <a:chOff x="3571868" y="2786058"/>
            <a:chExt cx="4643470" cy="1857388"/>
          </a:xfrm>
        </p:grpSpPr>
        <p:sp>
          <p:nvSpPr>
            <p:cNvPr id="34" name="Explosion 2 33"/>
            <p:cNvSpPr/>
            <p:nvPr/>
          </p:nvSpPr>
          <p:spPr>
            <a:xfrm>
              <a:off x="3571868" y="4143379"/>
              <a:ext cx="1143008" cy="500067"/>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2235" name="ZoneTexte 39"/>
            <p:cNvSpPr txBox="1">
              <a:spLocks noChangeArrowheads="1"/>
            </p:cNvSpPr>
            <p:nvPr/>
          </p:nvSpPr>
          <p:spPr bwMode="auto">
            <a:xfrm>
              <a:off x="5429256" y="2786058"/>
              <a:ext cx="2786082" cy="646336"/>
            </a:xfrm>
            <a:prstGeom prst="rect">
              <a:avLst/>
            </a:prstGeom>
            <a:solidFill>
              <a:srgbClr val="FF6600"/>
            </a:solidFill>
            <a:ln w="9525">
              <a:noFill/>
              <a:miter lim="800000"/>
              <a:headEnd/>
              <a:tailEnd/>
            </a:ln>
          </p:spPr>
          <p:txBody>
            <a:bodyPr>
              <a:spAutoFit/>
            </a:bodyPr>
            <a:lstStyle/>
            <a:p>
              <a:r>
                <a:rPr lang="fr-FR" dirty="0" smtClean="0">
                  <a:latin typeface="Candara" pitchFamily="34" charset="0"/>
                </a:rPr>
                <a:t>Coupure avec lame</a:t>
              </a:r>
            </a:p>
            <a:p>
              <a:r>
                <a:rPr lang="fr-FR" dirty="0" smtClean="0">
                  <a:latin typeface="Candara" pitchFamily="34" charset="0"/>
                </a:rPr>
                <a:t>Contact avec le sang</a:t>
              </a:r>
              <a:endParaRPr lang="fr-FR" dirty="0">
                <a:latin typeface="Candara" pitchFamily="34" charset="0"/>
              </a:endParaRPr>
            </a:p>
          </p:txBody>
        </p:sp>
      </p:grpSp>
      <p:pic>
        <p:nvPicPr>
          <p:cNvPr id="52233" name="Picture 2"/>
          <p:cNvPicPr>
            <a:picLocks noChangeAspect="1" noChangeArrowheads="1"/>
          </p:cNvPicPr>
          <p:nvPr/>
        </p:nvPicPr>
        <p:blipFill>
          <a:blip r:embed="rId4" cstate="print"/>
          <a:srcRect/>
          <a:stretch>
            <a:fillRect/>
          </a:stretch>
        </p:blipFill>
        <p:spPr bwMode="auto">
          <a:xfrm>
            <a:off x="0" y="0"/>
            <a:ext cx="1381125" cy="600075"/>
          </a:xfrm>
          <a:prstGeom prst="rect">
            <a:avLst/>
          </a:prstGeom>
          <a:noFill/>
          <a:ln w="9525">
            <a:noFill/>
            <a:miter lim="800000"/>
            <a:headEnd/>
            <a:tailEnd/>
          </a:ln>
        </p:spPr>
      </p:pic>
      <p:pic>
        <p:nvPicPr>
          <p:cNvPr id="20" name="Picture 2"/>
          <p:cNvPicPr>
            <a:picLocks noChangeAspect="1" noChangeArrowheads="1"/>
          </p:cNvPicPr>
          <p:nvPr/>
        </p:nvPicPr>
        <p:blipFill>
          <a:blip r:embed="rId5" cstate="print"/>
          <a:srcRect/>
          <a:stretch>
            <a:fillRect/>
          </a:stretch>
        </p:blipFill>
        <p:spPr bwMode="auto">
          <a:xfrm>
            <a:off x="323528" y="764704"/>
            <a:ext cx="3375581" cy="178766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a:t>
            </a:r>
            <a:r>
              <a:rPr lang="fr-FR" i="1" dirty="0" smtClean="0"/>
              <a:t>a priori </a:t>
            </a:r>
            <a:r>
              <a:rPr lang="fr-FR" dirty="0" smtClean="0"/>
              <a:t>du risque sur le site 3 RB</a:t>
            </a:r>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247650" y="1323975"/>
            <a:ext cx="8648700" cy="421005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323528" y="1484784"/>
            <a:ext cx="8324850" cy="38862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14338" y="1471613"/>
            <a:ext cx="8315325" cy="3914775"/>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300038" y="1395413"/>
            <a:ext cx="8543925" cy="40671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heckerboard(across)">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heckerboard(across)">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827584" y="836712"/>
            <a:ext cx="7772400" cy="1500198"/>
          </a:xfrm>
        </p:spPr>
        <p:txBody>
          <a:bodyPr>
            <a:normAutofit fontScale="90000"/>
            <a:sp3d prstMaterial="matte">
              <a:bevelT w="38100" h="38100"/>
              <a:contourClr>
                <a:srgbClr val="FFFFFF"/>
              </a:contourClr>
            </a:sp3d>
          </a:bodyPr>
          <a:lstStyle/>
          <a:p>
            <a:pPr fontAlgn="auto">
              <a:spcBef>
                <a:spcPts val="0"/>
              </a:spcBef>
              <a:spcAft>
                <a:spcPts val="0"/>
              </a:spcAft>
              <a:defRPr/>
            </a:pPr>
            <a:r>
              <a:rPr lang="fr-FR" sz="6000" dirty="0" smtClean="0">
                <a:solidFill>
                  <a:schemeClr val="tx2">
                    <a:shade val="85000"/>
                    <a:satMod val="150000"/>
                  </a:schemeClr>
                </a:solidFill>
              </a:rPr>
              <a:t>Etape 1 : Analyse </a:t>
            </a:r>
            <a:r>
              <a:rPr lang="fr-FR" sz="6000" i="1" dirty="0" smtClean="0">
                <a:solidFill>
                  <a:schemeClr val="tx2">
                    <a:shade val="85000"/>
                    <a:satMod val="150000"/>
                  </a:schemeClr>
                </a:solidFill>
              </a:rPr>
              <a:t>a priori </a:t>
            </a:r>
            <a:r>
              <a:rPr lang="fr-FR" sz="6000" dirty="0" smtClean="0">
                <a:solidFill>
                  <a:schemeClr val="tx2">
                    <a:shade val="85000"/>
                    <a:satMod val="150000"/>
                  </a:schemeClr>
                </a:solidFill>
              </a:rPr>
              <a:t>des risques</a:t>
            </a:r>
            <a:endParaRPr lang="fr-FR" sz="5800" dirty="0">
              <a:ln w="9525">
                <a:noFill/>
              </a:ln>
              <a:solidFill>
                <a:schemeClr val="tx2">
                  <a:shade val="85000"/>
                  <a:satMod val="150000"/>
                </a:schemeClr>
              </a:solidFill>
              <a:effectLst>
                <a:outerShdw blurRad="50800" dist="38100" dir="8220000" algn="tl" rotWithShape="0">
                  <a:srgbClr val="000000">
                    <a:alpha val="40000"/>
                  </a:srgbClr>
                </a:outerShdw>
              </a:effectLst>
            </a:endParaRPr>
          </a:p>
        </p:txBody>
      </p:sp>
      <p:pic>
        <p:nvPicPr>
          <p:cNvPr id="78852" name="Image 3" descr="logo.gif"/>
          <p:cNvPicPr>
            <a:picLocks noChangeAspect="1"/>
          </p:cNvPicPr>
          <p:nvPr/>
        </p:nvPicPr>
        <p:blipFill>
          <a:blip r:embed="rId3" cstate="print"/>
          <a:srcRect/>
          <a:stretch>
            <a:fillRect/>
          </a:stretch>
        </p:blipFill>
        <p:spPr bwMode="auto">
          <a:xfrm>
            <a:off x="7972425" y="0"/>
            <a:ext cx="1171575" cy="714375"/>
          </a:xfrm>
          <a:prstGeom prst="rect">
            <a:avLst/>
          </a:prstGeom>
          <a:noFill/>
          <a:ln w="9525">
            <a:noFill/>
            <a:miter lim="800000"/>
            <a:headEnd/>
            <a:tailEnd/>
          </a:ln>
        </p:spPr>
      </p:pic>
      <p:pic>
        <p:nvPicPr>
          <p:cNvPr id="78853" name="Picture 2"/>
          <p:cNvPicPr>
            <a:picLocks noChangeAspect="1" noChangeArrowheads="1"/>
          </p:cNvPicPr>
          <p:nvPr/>
        </p:nvPicPr>
        <p:blipFill>
          <a:blip r:embed="rId4" cstate="print"/>
          <a:srcRect/>
          <a:stretch>
            <a:fillRect/>
          </a:stretch>
        </p:blipFill>
        <p:spPr bwMode="auto">
          <a:xfrm>
            <a:off x="0" y="142852"/>
            <a:ext cx="1381125" cy="600075"/>
          </a:xfrm>
          <a:prstGeom prst="rect">
            <a:avLst/>
          </a:prstGeom>
          <a:noFill/>
          <a:ln w="9525">
            <a:noFill/>
            <a:miter lim="800000"/>
            <a:headEnd/>
            <a:tailEnd/>
          </a:ln>
        </p:spPr>
      </p:pic>
      <p:sp>
        <p:nvSpPr>
          <p:cNvPr id="7" name="ZoneTexte 6"/>
          <p:cNvSpPr txBox="1"/>
          <p:nvPr/>
        </p:nvSpPr>
        <p:spPr>
          <a:xfrm>
            <a:off x="179512" y="3429000"/>
            <a:ext cx="8786874" cy="2215991"/>
          </a:xfrm>
          <a:prstGeom prst="rect">
            <a:avLst/>
          </a:prstGeom>
          <a:solidFill>
            <a:srgbClr val="FFFF00"/>
          </a:solidFill>
        </p:spPr>
        <p:txBody>
          <a:bodyPr wrap="square" lIns="72000" tIns="0" rIns="0" bIns="0" rtlCol="0">
            <a:spAutoFit/>
          </a:bodyPr>
          <a:lstStyle/>
          <a:p>
            <a:r>
              <a:rPr lang="fr-FR" sz="2400" dirty="0" smtClean="0">
                <a:latin typeface="Candara" pitchFamily="34" charset="0"/>
              </a:rPr>
              <a:t>Définition  de la situation de travail</a:t>
            </a:r>
          </a:p>
          <a:p>
            <a:r>
              <a:rPr lang="fr-FR" sz="2400" dirty="0" smtClean="0">
                <a:latin typeface="Candara" pitchFamily="34" charset="0"/>
              </a:rPr>
              <a:t>Identification du (des) danger(s)</a:t>
            </a:r>
          </a:p>
          <a:p>
            <a:r>
              <a:rPr lang="fr-FR" sz="2400" dirty="0" smtClean="0">
                <a:latin typeface="Candara" pitchFamily="34" charset="0"/>
              </a:rPr>
              <a:t>Identification de la personne</a:t>
            </a:r>
          </a:p>
          <a:p>
            <a:r>
              <a:rPr lang="fr-FR" sz="2400" dirty="0" smtClean="0">
                <a:latin typeface="Candara" pitchFamily="34" charset="0"/>
              </a:rPr>
              <a:t>Identification des situations exposantes et des évènements déclencheurs potentiels</a:t>
            </a:r>
          </a:p>
          <a:p>
            <a:r>
              <a:rPr lang="fr-FR" sz="2400" dirty="0" smtClean="0">
                <a:latin typeface="Candara" pitchFamily="34" charset="0"/>
              </a:rPr>
              <a:t> Identification des dommages possibles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48680"/>
            <a:ext cx="8352928" cy="2636912"/>
          </a:xfrm>
        </p:spPr>
        <p:txBody>
          <a:bodyPr>
            <a:normAutofit fontScale="90000"/>
          </a:bodyPr>
          <a:lstStyle/>
          <a:p>
            <a:r>
              <a:rPr lang="fr-FR" dirty="0" smtClean="0"/>
              <a:t>L’exposition à un agent chimique dangereux est un évènement déclencheur induisant un dommage.</a:t>
            </a:r>
            <a:endParaRPr lang="fr-FR" dirty="0"/>
          </a:p>
        </p:txBody>
      </p:sp>
      <p:sp>
        <p:nvSpPr>
          <p:cNvPr id="8" name="ZoneTexte 7"/>
          <p:cNvSpPr txBox="1"/>
          <p:nvPr/>
        </p:nvSpPr>
        <p:spPr>
          <a:xfrm>
            <a:off x="4067944" y="3183359"/>
            <a:ext cx="936104" cy="461665"/>
          </a:xfrm>
          <a:prstGeom prst="rect">
            <a:avLst/>
          </a:prstGeom>
          <a:noFill/>
        </p:spPr>
        <p:txBody>
          <a:bodyPr wrap="square" rtlCol="0">
            <a:spAutoFit/>
          </a:bodyPr>
          <a:lstStyle/>
          <a:p>
            <a:r>
              <a:rPr lang="fr-FR" sz="2400" b="1" dirty="0" smtClean="0">
                <a:solidFill>
                  <a:srgbClr val="FF0000"/>
                </a:solidFill>
              </a:rPr>
              <a:t>NON</a:t>
            </a:r>
            <a:endParaRPr lang="fr-FR" b="1" dirty="0">
              <a:solidFill>
                <a:srgbClr val="FF0000"/>
              </a:solidFill>
            </a:endParaRPr>
          </a:p>
        </p:txBody>
      </p:sp>
      <p:sp>
        <p:nvSpPr>
          <p:cNvPr id="9" name="ZoneTexte 8"/>
          <p:cNvSpPr txBox="1"/>
          <p:nvPr/>
        </p:nvSpPr>
        <p:spPr>
          <a:xfrm>
            <a:off x="755576" y="3906922"/>
            <a:ext cx="7560840" cy="1754326"/>
          </a:xfrm>
          <a:prstGeom prst="rect">
            <a:avLst/>
          </a:prstGeom>
          <a:noFill/>
        </p:spPr>
        <p:txBody>
          <a:bodyPr wrap="square" rtlCol="0">
            <a:spAutoFit/>
          </a:bodyPr>
          <a:lstStyle/>
          <a:p>
            <a:r>
              <a:rPr lang="fr-FR" b="1" dirty="0" smtClean="0">
                <a:solidFill>
                  <a:srgbClr val="FF0000"/>
                </a:solidFill>
              </a:rPr>
              <a:t>L’exposition d’un agent chimique dangereux est une </a:t>
            </a:r>
            <a:r>
              <a:rPr lang="fr-FR" b="1" u="sng" dirty="0" smtClean="0">
                <a:solidFill>
                  <a:srgbClr val="FF0000"/>
                </a:solidFill>
              </a:rPr>
              <a:t>situation exposante.</a:t>
            </a:r>
          </a:p>
          <a:p>
            <a:r>
              <a:rPr lang="fr-FR" b="1" dirty="0" smtClean="0">
                <a:solidFill>
                  <a:srgbClr val="FF0000"/>
                </a:solidFill>
              </a:rPr>
              <a:t>Lors de la situation exposante, l’évènement déclencheur est facultatif.</a:t>
            </a:r>
          </a:p>
          <a:p>
            <a:r>
              <a:rPr lang="fr-FR" b="1" dirty="0" smtClean="0">
                <a:solidFill>
                  <a:srgbClr val="FF0000"/>
                </a:solidFill>
              </a:rPr>
              <a:t>Si l’évènement déclencheur se produit, le dommage est aussi facultatif.</a:t>
            </a:r>
            <a:endParaRPr lang="fr-FR" b="1" dirty="0">
              <a:solidFill>
                <a:srgbClr val="FF0000"/>
              </a:solidFill>
            </a:endParaRPr>
          </a:p>
        </p:txBody>
      </p:sp>
      <p:pic>
        <p:nvPicPr>
          <p:cNvPr id="5" name="Picture 2"/>
          <p:cNvPicPr>
            <a:picLocks noChangeAspect="1" noChangeArrowheads="1"/>
          </p:cNvPicPr>
          <p:nvPr/>
        </p:nvPicPr>
        <p:blipFill>
          <a:blip r:embed="rId2" cstate="print"/>
          <a:srcRect/>
          <a:stretch>
            <a:fillRect/>
          </a:stretch>
        </p:blipFill>
        <p:spPr bwMode="auto">
          <a:xfrm>
            <a:off x="0" y="0"/>
            <a:ext cx="1381125" cy="600075"/>
          </a:xfrm>
          <a:prstGeom prst="rect">
            <a:avLst/>
          </a:prstGeom>
          <a:noFill/>
          <a:ln w="9525">
            <a:noFill/>
            <a:miter lim="800000"/>
            <a:headEnd/>
            <a:tailEnd/>
          </a:ln>
        </p:spPr>
      </p:pic>
      <p:pic>
        <p:nvPicPr>
          <p:cNvPr id="6" name="Image 15" descr="logo.gif"/>
          <p:cNvPicPr>
            <a:picLocks noChangeAspect="1"/>
          </p:cNvPicPr>
          <p:nvPr/>
        </p:nvPicPr>
        <p:blipFill>
          <a:blip r:embed="rId3" cstate="print"/>
          <a:srcRect/>
          <a:stretch>
            <a:fillRect/>
          </a:stretch>
        </p:blipFill>
        <p:spPr bwMode="auto">
          <a:xfrm>
            <a:off x="7936929" y="50329"/>
            <a:ext cx="1171575" cy="7143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1979240"/>
          </a:xfrm>
        </p:spPr>
        <p:txBody>
          <a:bodyPr>
            <a:normAutofit fontScale="90000"/>
          </a:bodyPr>
          <a:lstStyle/>
          <a:p>
            <a:r>
              <a:rPr lang="fr-FR" dirty="0" smtClean="0"/>
              <a:t>Une coiffeuse effectue un soin à une personne atteinte d’une teigne. S’agit-il :</a:t>
            </a:r>
            <a:endParaRPr lang="fr-FR" dirty="0"/>
          </a:p>
        </p:txBody>
      </p:sp>
      <p:sp>
        <p:nvSpPr>
          <p:cNvPr id="3" name="Espace réservé du contenu 2"/>
          <p:cNvSpPr>
            <a:spLocks noGrp="1"/>
          </p:cNvSpPr>
          <p:nvPr>
            <p:ph idx="1"/>
          </p:nvPr>
        </p:nvSpPr>
        <p:spPr>
          <a:xfrm>
            <a:off x="395536" y="1988840"/>
            <a:ext cx="8229600" cy="2160240"/>
          </a:xfrm>
        </p:spPr>
        <p:txBody>
          <a:bodyPr/>
          <a:lstStyle/>
          <a:p>
            <a:r>
              <a:rPr lang="fr-FR" sz="3200" b="1" dirty="0" smtClean="0">
                <a:solidFill>
                  <a:srgbClr val="0070C0"/>
                </a:solidFill>
              </a:rPr>
              <a:t>D’une situation exposante ?</a:t>
            </a:r>
          </a:p>
          <a:p>
            <a:r>
              <a:rPr lang="fr-FR" sz="3200" b="1" dirty="0" smtClean="0">
                <a:solidFill>
                  <a:srgbClr val="0070C0"/>
                </a:solidFill>
              </a:rPr>
              <a:t>D’un évènement déclencheur ?</a:t>
            </a:r>
          </a:p>
          <a:p>
            <a:r>
              <a:rPr lang="fr-FR" sz="3200" b="1" dirty="0" smtClean="0">
                <a:solidFill>
                  <a:srgbClr val="0070C0"/>
                </a:solidFill>
              </a:rPr>
              <a:t>Donner les composants de la chaîne de transmission éventuelle.</a:t>
            </a:r>
          </a:p>
          <a:p>
            <a:endParaRPr lang="fr-FR" sz="3200" b="1" dirty="0" smtClean="0">
              <a:solidFill>
                <a:srgbClr val="0070C0"/>
              </a:solidFill>
            </a:endParaRPr>
          </a:p>
          <a:p>
            <a:pPr>
              <a:buNone/>
            </a:pPr>
            <a:endParaRPr lang="fr-FR" dirty="0"/>
          </a:p>
        </p:txBody>
      </p:sp>
      <p:sp>
        <p:nvSpPr>
          <p:cNvPr id="5" name="ZoneTexte 4"/>
          <p:cNvSpPr txBox="1"/>
          <p:nvPr/>
        </p:nvSpPr>
        <p:spPr>
          <a:xfrm>
            <a:off x="6300192" y="2132856"/>
            <a:ext cx="936104" cy="461665"/>
          </a:xfrm>
          <a:prstGeom prst="rect">
            <a:avLst/>
          </a:prstGeom>
          <a:noFill/>
        </p:spPr>
        <p:txBody>
          <a:bodyPr wrap="square" rtlCol="0">
            <a:spAutoFit/>
          </a:bodyPr>
          <a:lstStyle/>
          <a:p>
            <a:r>
              <a:rPr lang="fr-FR" sz="2400" b="1" dirty="0" smtClean="0">
                <a:solidFill>
                  <a:srgbClr val="00B050"/>
                </a:solidFill>
              </a:rPr>
              <a:t>OUI</a:t>
            </a:r>
            <a:endParaRPr lang="fr-FR" b="1" dirty="0">
              <a:solidFill>
                <a:srgbClr val="00B050"/>
              </a:solidFill>
            </a:endParaRPr>
          </a:p>
        </p:txBody>
      </p:sp>
      <p:sp>
        <p:nvSpPr>
          <p:cNvPr id="6" name="ZoneTexte 5"/>
          <p:cNvSpPr txBox="1"/>
          <p:nvPr/>
        </p:nvSpPr>
        <p:spPr>
          <a:xfrm>
            <a:off x="755576" y="4438853"/>
            <a:ext cx="7848872" cy="646331"/>
          </a:xfrm>
          <a:prstGeom prst="rect">
            <a:avLst/>
          </a:prstGeom>
          <a:noFill/>
        </p:spPr>
        <p:txBody>
          <a:bodyPr wrap="square" rtlCol="0">
            <a:spAutoFit/>
          </a:bodyPr>
          <a:lstStyle/>
          <a:p>
            <a:r>
              <a:rPr lang="fr-FR" b="1" dirty="0" smtClean="0">
                <a:solidFill>
                  <a:srgbClr val="00B050"/>
                </a:solidFill>
              </a:rPr>
              <a:t>Situation exposante car le </a:t>
            </a:r>
            <a:r>
              <a:rPr lang="fr-FR" b="1" u="sng" dirty="0" smtClean="0">
                <a:solidFill>
                  <a:srgbClr val="00B050"/>
                </a:solidFill>
              </a:rPr>
              <a:t>manipulateur</a:t>
            </a:r>
            <a:r>
              <a:rPr lang="fr-FR" b="1" dirty="0" smtClean="0">
                <a:solidFill>
                  <a:srgbClr val="00B050"/>
                </a:solidFill>
              </a:rPr>
              <a:t> (coiffeuse) est </a:t>
            </a:r>
            <a:r>
              <a:rPr lang="fr-FR" b="1" u="sng" dirty="0" smtClean="0">
                <a:solidFill>
                  <a:srgbClr val="00B050"/>
                </a:solidFill>
              </a:rPr>
              <a:t>exposé</a:t>
            </a:r>
            <a:r>
              <a:rPr lang="fr-FR" b="1" dirty="0" smtClean="0">
                <a:solidFill>
                  <a:srgbClr val="00B050"/>
                </a:solidFill>
              </a:rPr>
              <a:t> (soin) à un </a:t>
            </a:r>
            <a:r>
              <a:rPr lang="fr-FR" b="1" u="sng" dirty="0" smtClean="0">
                <a:solidFill>
                  <a:srgbClr val="00B050"/>
                </a:solidFill>
              </a:rPr>
              <a:t>danger</a:t>
            </a:r>
            <a:r>
              <a:rPr lang="fr-FR" b="1" dirty="0" smtClean="0">
                <a:solidFill>
                  <a:srgbClr val="00B050"/>
                </a:solidFill>
              </a:rPr>
              <a:t> (teigne)</a:t>
            </a:r>
            <a:endParaRPr lang="fr-FR" b="1" dirty="0">
              <a:solidFill>
                <a:srgbClr val="00B050"/>
              </a:solidFill>
            </a:endParaRPr>
          </a:p>
        </p:txBody>
      </p:sp>
      <p:sp>
        <p:nvSpPr>
          <p:cNvPr id="8" name="ZoneTexte 7"/>
          <p:cNvSpPr txBox="1"/>
          <p:nvPr/>
        </p:nvSpPr>
        <p:spPr>
          <a:xfrm>
            <a:off x="6228184" y="2636912"/>
            <a:ext cx="936104" cy="461665"/>
          </a:xfrm>
          <a:prstGeom prst="rect">
            <a:avLst/>
          </a:prstGeom>
          <a:noFill/>
        </p:spPr>
        <p:txBody>
          <a:bodyPr wrap="square" rtlCol="0">
            <a:spAutoFit/>
          </a:bodyPr>
          <a:lstStyle/>
          <a:p>
            <a:r>
              <a:rPr lang="fr-FR" sz="2400" b="1" dirty="0" smtClean="0">
                <a:solidFill>
                  <a:srgbClr val="FF0000"/>
                </a:solidFill>
              </a:rPr>
              <a:t>NON</a:t>
            </a:r>
            <a:endParaRPr lang="fr-FR" b="1" dirty="0">
              <a:solidFill>
                <a:srgbClr val="FF0000"/>
              </a:solidFill>
            </a:endParaRPr>
          </a:p>
        </p:txBody>
      </p:sp>
      <p:sp>
        <p:nvSpPr>
          <p:cNvPr id="9" name="ZoneTexte 8"/>
          <p:cNvSpPr txBox="1"/>
          <p:nvPr/>
        </p:nvSpPr>
        <p:spPr>
          <a:xfrm>
            <a:off x="827584" y="5302949"/>
            <a:ext cx="7560840" cy="646331"/>
          </a:xfrm>
          <a:prstGeom prst="rect">
            <a:avLst/>
          </a:prstGeom>
          <a:noFill/>
        </p:spPr>
        <p:txBody>
          <a:bodyPr wrap="square" rtlCol="0">
            <a:spAutoFit/>
          </a:bodyPr>
          <a:lstStyle/>
          <a:p>
            <a:r>
              <a:rPr lang="fr-FR" b="1" dirty="0" smtClean="0">
                <a:solidFill>
                  <a:srgbClr val="FF0000"/>
                </a:solidFill>
              </a:rPr>
              <a:t>Pas d’évènement déclencheur décrit (par exemple : main souillée par la teigne en contact avec le cuir chevelu de la coiffeuse)</a:t>
            </a:r>
            <a:endParaRPr lang="fr-FR"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229600" cy="1286544"/>
          </a:xfrm>
        </p:spPr>
        <p:txBody>
          <a:bodyPr>
            <a:normAutofit fontScale="90000"/>
          </a:bodyPr>
          <a:lstStyle/>
          <a:p>
            <a:r>
              <a:rPr lang="fr-FR" dirty="0" smtClean="0"/>
              <a:t>Recherche de la fiche de l’agent infectieux de la teigne  :</a:t>
            </a:r>
            <a:endParaRPr lang="fr-FR" dirty="0"/>
          </a:p>
        </p:txBody>
      </p:sp>
      <p:pic>
        <p:nvPicPr>
          <p:cNvPr id="7170" name="Picture 2"/>
          <p:cNvPicPr>
            <a:picLocks noChangeAspect="1" noChangeArrowheads="1"/>
          </p:cNvPicPr>
          <p:nvPr/>
        </p:nvPicPr>
        <p:blipFill>
          <a:blip r:embed="rId3" cstate="print"/>
          <a:srcRect/>
          <a:stretch>
            <a:fillRect/>
          </a:stretch>
        </p:blipFill>
        <p:spPr bwMode="auto">
          <a:xfrm>
            <a:off x="179512" y="1484784"/>
            <a:ext cx="4536504" cy="2285567"/>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67544" y="4077072"/>
            <a:ext cx="2676525" cy="1371600"/>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4824537" y="2708920"/>
            <a:ext cx="4211959" cy="3313756"/>
          </a:xfrm>
          <a:prstGeom prst="rect">
            <a:avLst/>
          </a:prstGeom>
          <a:noFill/>
          <a:ln w="9525">
            <a:noFill/>
            <a:miter lim="800000"/>
            <a:headEnd/>
            <a:tailEnd/>
          </a:ln>
        </p:spPr>
      </p:pic>
      <p:sp>
        <p:nvSpPr>
          <p:cNvPr id="6" name="ZoneTexte 5"/>
          <p:cNvSpPr txBox="1"/>
          <p:nvPr/>
        </p:nvSpPr>
        <p:spPr>
          <a:xfrm>
            <a:off x="179512" y="5805264"/>
            <a:ext cx="4536504" cy="646331"/>
          </a:xfrm>
          <a:prstGeom prst="rect">
            <a:avLst/>
          </a:prstGeom>
          <a:noFill/>
        </p:spPr>
        <p:txBody>
          <a:bodyPr wrap="square" rtlCol="0">
            <a:spAutoFit/>
          </a:bodyPr>
          <a:lstStyle/>
          <a:p>
            <a:r>
              <a:rPr lang="fr-FR" dirty="0" smtClean="0"/>
              <a:t>Utilisation de « Baobab » = Base d’Observation des Agents Biologiques</a:t>
            </a:r>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heckerboard(across)">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checkerboard(across)">
                                      <p:cBhvr>
                                        <p:cTn id="17" dur="500"/>
                                        <p:tgtEl>
                                          <p:spTgt spid="717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checkerboard(across)">
                                      <p:cBhvr>
                                        <p:cTn id="2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51520" y="-27384"/>
            <a:ext cx="8229600" cy="571504"/>
          </a:xfrm>
        </p:spPr>
        <p:txBody>
          <a:bodyPr>
            <a:noAutofit/>
          </a:bodyPr>
          <a:lstStyle/>
          <a:p>
            <a:pPr algn="ctr"/>
            <a:r>
              <a:rPr lang="fr-FR" sz="2800" u="sng" dirty="0" smtClean="0"/>
              <a:t>C</a:t>
            </a:r>
            <a:r>
              <a:rPr lang="fr-FR" sz="2800" b="1" u="sng" dirty="0" smtClean="0"/>
              <a:t>haîne de transmission de la teigne</a:t>
            </a:r>
            <a:endParaRPr lang="fr-FR" sz="2800" dirty="0"/>
          </a:p>
        </p:txBody>
      </p:sp>
      <p:pic>
        <p:nvPicPr>
          <p:cNvPr id="4" name="Image 3"/>
          <p:cNvPicPr/>
          <p:nvPr/>
        </p:nvPicPr>
        <p:blipFill>
          <a:blip r:embed="rId3" cstate="print"/>
          <a:srcRect/>
          <a:stretch>
            <a:fillRect/>
          </a:stretch>
        </p:blipFill>
        <p:spPr bwMode="auto">
          <a:xfrm>
            <a:off x="107504" y="6143620"/>
            <a:ext cx="1000132" cy="714380"/>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8286744" y="6286496"/>
            <a:ext cx="857256" cy="571504"/>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7" name="Picture 3"/>
          <p:cNvPicPr>
            <a:picLocks noChangeAspect="1" noChangeArrowheads="1"/>
          </p:cNvPicPr>
          <p:nvPr/>
        </p:nvPicPr>
        <p:blipFill>
          <a:blip r:embed="rId5" cstate="print"/>
          <a:srcRect/>
          <a:stretch>
            <a:fillRect/>
          </a:stretch>
        </p:blipFill>
        <p:spPr bwMode="auto">
          <a:xfrm>
            <a:off x="1785918" y="1071546"/>
            <a:ext cx="1562100" cy="1552575"/>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785918" y="2571744"/>
            <a:ext cx="1571636" cy="1483712"/>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1785918" y="4000504"/>
            <a:ext cx="1571636" cy="2071702"/>
          </a:xfrm>
          <a:prstGeom prst="rect">
            <a:avLst/>
          </a:prstGeom>
          <a:noFill/>
          <a:ln w="9525">
            <a:noFill/>
            <a:miter lim="800000"/>
            <a:headEnd/>
            <a:tailEnd/>
          </a:ln>
        </p:spPr>
      </p:pic>
      <p:sp>
        <p:nvSpPr>
          <p:cNvPr id="26" name="ZoneTexte 25"/>
          <p:cNvSpPr txBox="1"/>
          <p:nvPr/>
        </p:nvSpPr>
        <p:spPr>
          <a:xfrm>
            <a:off x="3491880" y="836712"/>
            <a:ext cx="5400600" cy="1015663"/>
          </a:xfrm>
          <a:prstGeom prst="rect">
            <a:avLst/>
          </a:prstGeom>
          <a:solidFill>
            <a:srgbClr val="FFC000"/>
          </a:solidFill>
        </p:spPr>
        <p:txBody>
          <a:bodyPr wrap="square" rtlCol="0">
            <a:spAutoFit/>
          </a:bodyPr>
          <a:lstStyle/>
          <a:p>
            <a:r>
              <a:rPr lang="fr-FR" sz="2000" b="1" dirty="0" smtClean="0"/>
              <a:t>Source d’infection = homme ou animaux ou objets contaminés ou poussières contaminées</a:t>
            </a:r>
            <a:endParaRPr lang="fr-FR" sz="2000" b="1" dirty="0"/>
          </a:p>
        </p:txBody>
      </p:sp>
      <p:sp>
        <p:nvSpPr>
          <p:cNvPr id="27" name="ZoneTexte 26"/>
          <p:cNvSpPr txBox="1"/>
          <p:nvPr/>
        </p:nvSpPr>
        <p:spPr>
          <a:xfrm>
            <a:off x="3779912" y="2845385"/>
            <a:ext cx="4464496" cy="1015663"/>
          </a:xfrm>
          <a:prstGeom prst="rect">
            <a:avLst/>
          </a:prstGeom>
          <a:solidFill>
            <a:srgbClr val="FFC000"/>
          </a:solidFill>
        </p:spPr>
        <p:txBody>
          <a:bodyPr wrap="square" rtlCol="0">
            <a:spAutoFit/>
          </a:bodyPr>
          <a:lstStyle/>
          <a:p>
            <a:r>
              <a:rPr lang="fr-FR" sz="2000" b="1" dirty="0" smtClean="0"/>
              <a:t>Voie de transmission :</a:t>
            </a:r>
          </a:p>
          <a:p>
            <a:r>
              <a:rPr lang="fr-FR" sz="2000" b="1" dirty="0" smtClean="0"/>
              <a:t>- par air (aérosols), </a:t>
            </a:r>
          </a:p>
          <a:p>
            <a:r>
              <a:rPr lang="fr-FR" sz="2000" b="1" dirty="0" smtClean="0"/>
              <a:t>- par contact cutané ou muqueux,</a:t>
            </a:r>
          </a:p>
        </p:txBody>
      </p:sp>
      <p:sp>
        <p:nvSpPr>
          <p:cNvPr id="29" name="ZoneTexte 28"/>
          <p:cNvSpPr txBox="1"/>
          <p:nvPr/>
        </p:nvSpPr>
        <p:spPr>
          <a:xfrm>
            <a:off x="3779912" y="1988840"/>
            <a:ext cx="4968552" cy="707886"/>
          </a:xfrm>
          <a:prstGeom prst="rect">
            <a:avLst/>
          </a:prstGeom>
          <a:solidFill>
            <a:srgbClr val="FFC000"/>
          </a:solidFill>
        </p:spPr>
        <p:txBody>
          <a:bodyPr wrap="square" rtlCol="0">
            <a:spAutoFit/>
          </a:bodyPr>
          <a:lstStyle/>
          <a:p>
            <a:r>
              <a:rPr lang="fr-FR" sz="2000" b="1" dirty="0" smtClean="0"/>
              <a:t>Porte de sortie : peau si l’homme est le réservoir</a:t>
            </a:r>
            <a:endParaRPr lang="fr-FR" sz="2000" b="1" dirty="0"/>
          </a:p>
        </p:txBody>
      </p:sp>
      <p:sp>
        <p:nvSpPr>
          <p:cNvPr id="30" name="ZoneTexte 29"/>
          <p:cNvSpPr txBox="1"/>
          <p:nvPr/>
        </p:nvSpPr>
        <p:spPr>
          <a:xfrm>
            <a:off x="3779912" y="4149080"/>
            <a:ext cx="2520280" cy="707886"/>
          </a:xfrm>
          <a:prstGeom prst="rect">
            <a:avLst/>
          </a:prstGeom>
          <a:solidFill>
            <a:srgbClr val="FFC000"/>
          </a:solidFill>
        </p:spPr>
        <p:txBody>
          <a:bodyPr wrap="square" rtlCol="0">
            <a:spAutoFit/>
          </a:bodyPr>
          <a:lstStyle/>
          <a:p>
            <a:r>
              <a:rPr lang="fr-FR" sz="2000" b="1" dirty="0" smtClean="0"/>
              <a:t>Portes d’entrée :</a:t>
            </a:r>
          </a:p>
          <a:p>
            <a:r>
              <a:rPr lang="fr-FR" sz="2000" b="1" dirty="0" smtClean="0"/>
              <a:t>peau</a:t>
            </a:r>
            <a:endParaRPr lang="fr-FR" b="1" dirty="0" smtClean="0"/>
          </a:p>
        </p:txBody>
      </p:sp>
      <p:grpSp>
        <p:nvGrpSpPr>
          <p:cNvPr id="2" name="Groupe 13"/>
          <p:cNvGrpSpPr/>
          <p:nvPr/>
        </p:nvGrpSpPr>
        <p:grpSpPr>
          <a:xfrm>
            <a:off x="94655" y="1340768"/>
            <a:ext cx="1597025" cy="714375"/>
            <a:chOff x="3000376" y="5072063"/>
            <a:chExt cx="1597025" cy="714375"/>
          </a:xfrm>
        </p:grpSpPr>
        <p:sp>
          <p:nvSpPr>
            <p:cNvPr id="15" name="Ellipse 14"/>
            <p:cNvSpPr/>
            <p:nvPr/>
          </p:nvSpPr>
          <p:spPr>
            <a:xfrm>
              <a:off x="3000376" y="5072063"/>
              <a:ext cx="1597025" cy="7143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16" name="ZoneTexte 15"/>
            <p:cNvSpPr txBox="1"/>
            <p:nvPr/>
          </p:nvSpPr>
          <p:spPr>
            <a:xfrm>
              <a:off x="3357554" y="5214950"/>
              <a:ext cx="928694" cy="369332"/>
            </a:xfrm>
            <a:prstGeom prst="rect">
              <a:avLst/>
            </a:prstGeom>
            <a:noFill/>
          </p:spPr>
          <p:txBody>
            <a:bodyPr wrap="square" rtlCol="0">
              <a:spAutoFit/>
            </a:bodyPr>
            <a:lstStyle/>
            <a:p>
              <a:r>
                <a:rPr lang="fr-FR" dirty="0" smtClean="0">
                  <a:solidFill>
                    <a:schemeClr val="bg1"/>
                  </a:solidFill>
                </a:rPr>
                <a:t>danger</a:t>
              </a:r>
              <a:endParaRPr lang="fr-FR" dirty="0">
                <a:solidFill>
                  <a:schemeClr val="bg1"/>
                </a:solidFill>
              </a:endParaRPr>
            </a:p>
          </p:txBody>
        </p:sp>
      </p:grpSp>
      <p:grpSp>
        <p:nvGrpSpPr>
          <p:cNvPr id="3" name="Groupe 16"/>
          <p:cNvGrpSpPr/>
          <p:nvPr/>
        </p:nvGrpSpPr>
        <p:grpSpPr>
          <a:xfrm>
            <a:off x="35496" y="4509120"/>
            <a:ext cx="1763688" cy="789218"/>
            <a:chOff x="7786688" y="5072063"/>
            <a:chExt cx="1357312" cy="789218"/>
          </a:xfrm>
        </p:grpSpPr>
        <p:grpSp>
          <p:nvGrpSpPr>
            <p:cNvPr id="6" name="Groupe 8"/>
            <p:cNvGrpSpPr>
              <a:grpSpLocks/>
            </p:cNvGrpSpPr>
            <p:nvPr/>
          </p:nvGrpSpPr>
          <p:grpSpPr bwMode="auto">
            <a:xfrm>
              <a:off x="7786688" y="5072063"/>
              <a:ext cx="1357312" cy="714375"/>
              <a:chOff x="5429256" y="2857496"/>
              <a:chExt cx="3500462" cy="1785950"/>
            </a:xfrm>
          </p:grpSpPr>
          <p:sp>
            <p:nvSpPr>
              <p:cNvPr id="20" name="Ellipse 19"/>
              <p:cNvSpPr/>
              <p:nvPr/>
            </p:nvSpPr>
            <p:spPr>
              <a:xfrm>
                <a:off x="5429256" y="2857496"/>
                <a:ext cx="3500462" cy="17859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ZoneTexte 10"/>
              <p:cNvSpPr txBox="1">
                <a:spLocks noChangeArrowheads="1"/>
              </p:cNvSpPr>
              <p:nvPr/>
            </p:nvSpPr>
            <p:spPr bwMode="auto">
              <a:xfrm>
                <a:off x="7076517" y="3548831"/>
                <a:ext cx="1214446" cy="923330"/>
              </a:xfrm>
              <a:prstGeom prst="rect">
                <a:avLst/>
              </a:prstGeom>
              <a:noFill/>
              <a:ln w="9525">
                <a:noFill/>
                <a:miter lim="800000"/>
                <a:headEnd/>
                <a:tailEnd/>
              </a:ln>
            </p:spPr>
            <p:txBody>
              <a:bodyPr>
                <a:spAutoFit/>
              </a:bodyPr>
              <a:lstStyle/>
              <a:p>
                <a:endParaRPr lang="fr-FR">
                  <a:latin typeface="Candara" pitchFamily="34" charset="0"/>
                </a:endParaRPr>
              </a:p>
            </p:txBody>
          </p:sp>
        </p:grpSp>
        <p:sp>
          <p:nvSpPr>
            <p:cNvPr id="19" name="ZoneTexte 18"/>
            <p:cNvSpPr txBox="1"/>
            <p:nvPr/>
          </p:nvSpPr>
          <p:spPr>
            <a:xfrm>
              <a:off x="7929586" y="5214950"/>
              <a:ext cx="1214414" cy="646331"/>
            </a:xfrm>
            <a:prstGeom prst="rect">
              <a:avLst/>
            </a:prstGeom>
            <a:noFill/>
          </p:spPr>
          <p:txBody>
            <a:bodyPr wrap="square" rtlCol="0">
              <a:spAutoFit/>
            </a:bodyPr>
            <a:lstStyle/>
            <a:p>
              <a:r>
                <a:rPr lang="fr-FR" dirty="0" smtClean="0"/>
                <a:t>manipulateur</a:t>
              </a:r>
              <a:endParaRPr lang="fr-FR" dirty="0"/>
            </a:p>
          </p:txBody>
        </p:sp>
      </p:grpSp>
      <p:cxnSp>
        <p:nvCxnSpPr>
          <p:cNvPr id="22" name="Connecteur droit avec flèche 21"/>
          <p:cNvCxnSpPr/>
          <p:nvPr/>
        </p:nvCxnSpPr>
        <p:spPr>
          <a:xfrm>
            <a:off x="971600" y="2204864"/>
            <a:ext cx="0" cy="2232248"/>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heckerboard(across)">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heckerboard(across)">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620688"/>
            <a:ext cx="7772400" cy="1453270"/>
          </a:xfrm>
        </p:spPr>
        <p:txBody>
          <a:bodyPr/>
          <a:lstStyle/>
          <a:p>
            <a:pPr fontAlgn="auto">
              <a:spcBef>
                <a:spcPts val="0"/>
              </a:spcBef>
              <a:spcAft>
                <a:spcPts val="0"/>
              </a:spcAft>
              <a:defRPr/>
            </a:pPr>
            <a:r>
              <a:rPr lang="fr-FR" sz="4400" dirty="0">
                <a:solidFill>
                  <a:schemeClr val="accent6"/>
                </a:solidFill>
                <a:effectLst>
                  <a:outerShdw blurRad="50800" dist="38100" dir="8220000" algn="tl" rotWithShape="0">
                    <a:schemeClr val="tx1">
                      <a:alpha val="58000"/>
                    </a:schemeClr>
                  </a:outerShdw>
                </a:effectLst>
              </a:rPr>
              <a:t>R</a:t>
            </a:r>
            <a:r>
              <a:rPr lang="fr-FR" sz="4400" dirty="0" smtClean="0">
                <a:solidFill>
                  <a:schemeClr val="accent6"/>
                </a:solidFill>
                <a:effectLst>
                  <a:outerShdw blurRad="50800" dist="38100" dir="8220000" algn="tl" rotWithShape="0">
                    <a:schemeClr val="tx1">
                      <a:alpha val="58000"/>
                    </a:schemeClr>
                  </a:outerShdw>
                </a:effectLst>
              </a:rPr>
              <a:t>éalisation du </a:t>
            </a:r>
            <a:r>
              <a:rPr lang="fr-FR" sz="4400" dirty="0">
                <a:solidFill>
                  <a:schemeClr val="accent6"/>
                </a:solidFill>
                <a:effectLst>
                  <a:outerShdw blurRad="50800" dist="38100" dir="8220000" algn="tl" rotWithShape="0">
                    <a:schemeClr val="tx1">
                      <a:alpha val="58000"/>
                    </a:schemeClr>
                  </a:outerShdw>
                </a:effectLst>
              </a:rPr>
              <a:t>Processus </a:t>
            </a:r>
            <a:r>
              <a:rPr lang="fr-FR" sz="4400" dirty="0" smtClean="0">
                <a:solidFill>
                  <a:schemeClr val="accent6"/>
                </a:solidFill>
                <a:effectLst>
                  <a:outerShdw blurRad="50800" dist="38100" dir="8220000" algn="tl" rotWithShape="0">
                    <a:schemeClr val="tx1">
                      <a:alpha val="58000"/>
                    </a:schemeClr>
                  </a:outerShdw>
                </a:effectLst>
              </a:rPr>
              <a:t>d’Apparition </a:t>
            </a:r>
            <a:r>
              <a:rPr lang="fr-FR" sz="4400" dirty="0">
                <a:solidFill>
                  <a:schemeClr val="accent6"/>
                </a:solidFill>
                <a:effectLst>
                  <a:outerShdw blurRad="50800" dist="38100" dir="8220000" algn="tl" rotWithShape="0">
                    <a:schemeClr val="tx1">
                      <a:alpha val="58000"/>
                    </a:schemeClr>
                  </a:outerShdw>
                </a:effectLst>
              </a:rPr>
              <a:t>d’un </a:t>
            </a:r>
            <a:r>
              <a:rPr lang="fr-FR" sz="4400" dirty="0" smtClean="0">
                <a:solidFill>
                  <a:schemeClr val="accent6"/>
                </a:solidFill>
                <a:effectLst>
                  <a:outerShdw blurRad="50800" dist="38100" dir="8220000" algn="tl" rotWithShape="0">
                    <a:schemeClr val="tx1">
                      <a:alpha val="58000"/>
                    </a:schemeClr>
                  </a:outerShdw>
                </a:effectLst>
              </a:rPr>
              <a:t>Dommage (PAD)</a:t>
            </a:r>
            <a:endParaRPr lang="fr-FR" sz="4400" dirty="0">
              <a:solidFill>
                <a:schemeClr val="accent6"/>
              </a:solidFill>
              <a:effectLst>
                <a:outerShdw blurRad="50800" dist="38100" dir="8220000" algn="tl" rotWithShape="0">
                  <a:schemeClr val="tx1">
                    <a:alpha val="58000"/>
                  </a:schemeClr>
                </a:outerShdw>
              </a:effectLst>
            </a:endParaRPr>
          </a:p>
        </p:txBody>
      </p:sp>
      <p:sp>
        <p:nvSpPr>
          <p:cNvPr id="4" name="Titre 1"/>
          <p:cNvSpPr txBox="1">
            <a:spLocks/>
          </p:cNvSpPr>
          <p:nvPr/>
        </p:nvSpPr>
        <p:spPr>
          <a:xfrm>
            <a:off x="714375" y="1000125"/>
            <a:ext cx="7772400" cy="1000125"/>
          </a:xfrm>
          <a:prstGeom prst="rect">
            <a:avLst/>
          </a:prstGeom>
        </p:spPr>
        <p:txBody>
          <a:bodyPr anchor="ctr">
            <a:normAutofit/>
          </a:bodyPr>
          <a:lstStyle/>
          <a:p>
            <a:pPr algn="ctr" fontAlgn="auto">
              <a:spcAft>
                <a:spcPts val="0"/>
              </a:spcAft>
              <a:defRPr/>
            </a:pPr>
            <a:endParaRPr lang="fr-FR" sz="4400" dirty="0">
              <a:latin typeface="+mj-lt"/>
              <a:ea typeface="+mj-ea"/>
              <a:cs typeface="+mj-cs"/>
            </a:endParaRPr>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grpSp>
        <p:nvGrpSpPr>
          <p:cNvPr id="3" name="Groupe 16"/>
          <p:cNvGrpSpPr/>
          <p:nvPr/>
        </p:nvGrpSpPr>
        <p:grpSpPr>
          <a:xfrm>
            <a:off x="1259632" y="2132856"/>
            <a:ext cx="6884243" cy="3540869"/>
            <a:chOff x="1259632" y="2132856"/>
            <a:chExt cx="6884243" cy="3540869"/>
          </a:xfrm>
        </p:grpSpPr>
        <p:sp>
          <p:nvSpPr>
            <p:cNvPr id="16" name="Ellipse 15"/>
            <p:cNvSpPr/>
            <p:nvPr/>
          </p:nvSpPr>
          <p:spPr>
            <a:xfrm>
              <a:off x="1259632" y="2132856"/>
              <a:ext cx="4286250" cy="22145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48133" name="ZoneTexte 16"/>
            <p:cNvSpPr txBox="1">
              <a:spLocks noChangeArrowheads="1"/>
            </p:cNvSpPr>
            <p:nvPr/>
          </p:nvSpPr>
          <p:spPr bwMode="auto">
            <a:xfrm>
              <a:off x="1547664" y="2564904"/>
              <a:ext cx="3240360" cy="1231106"/>
            </a:xfrm>
            <a:prstGeom prst="rect">
              <a:avLst/>
            </a:prstGeom>
            <a:noFill/>
            <a:ln w="9525">
              <a:noFill/>
              <a:miter lim="800000"/>
              <a:headEnd/>
              <a:tailEnd/>
            </a:ln>
          </p:spPr>
          <p:txBody>
            <a:bodyPr wrap="square">
              <a:spAutoFit/>
            </a:bodyPr>
            <a:lstStyle/>
            <a:p>
              <a:r>
                <a:rPr lang="fr-FR" sz="2400" dirty="0">
                  <a:solidFill>
                    <a:schemeClr val="bg1"/>
                  </a:solidFill>
                  <a:latin typeface="Candara" pitchFamily="34" charset="0"/>
                </a:rPr>
                <a:t>Danger = </a:t>
              </a:r>
              <a:endParaRPr lang="fr-FR" sz="2400" dirty="0" smtClean="0">
                <a:solidFill>
                  <a:schemeClr val="bg1"/>
                </a:solidFill>
                <a:latin typeface="Candara" pitchFamily="34" charset="0"/>
              </a:endParaRPr>
            </a:p>
            <a:p>
              <a:pPr>
                <a:buFontTx/>
                <a:buChar char="-"/>
              </a:pPr>
              <a:r>
                <a:rPr lang="fr-FR" sz="1600" dirty="0" smtClean="0">
                  <a:solidFill>
                    <a:schemeClr val="bg1"/>
                  </a:solidFill>
                  <a:latin typeface="Candara" pitchFamily="34" charset="0"/>
                </a:rPr>
                <a:t> produit biologique infectieux (agent ou réservoir)</a:t>
              </a:r>
            </a:p>
            <a:p>
              <a:pPr>
                <a:buFontTx/>
                <a:buChar char="-"/>
              </a:pPr>
              <a:r>
                <a:rPr lang="fr-FR" sz="1600" dirty="0" smtClean="0">
                  <a:solidFill>
                    <a:schemeClr val="bg1"/>
                  </a:solidFill>
                  <a:latin typeface="Candara" pitchFamily="34" charset="0"/>
                </a:rPr>
                <a:t> produit chimique dangereux</a:t>
              </a:r>
            </a:p>
          </p:txBody>
        </p:sp>
        <p:grpSp>
          <p:nvGrpSpPr>
            <p:cNvPr id="5" name="Groupe 17"/>
            <p:cNvGrpSpPr>
              <a:grpSpLocks/>
            </p:cNvGrpSpPr>
            <p:nvPr/>
          </p:nvGrpSpPr>
          <p:grpSpPr bwMode="auto">
            <a:xfrm>
              <a:off x="4214813" y="2214563"/>
              <a:ext cx="3643312" cy="2214562"/>
              <a:chOff x="5429256" y="2857496"/>
              <a:chExt cx="3500462" cy="1785950"/>
            </a:xfrm>
          </p:grpSpPr>
          <p:sp>
            <p:nvSpPr>
              <p:cNvPr id="19" name="Ellipse 18"/>
              <p:cNvSpPr/>
              <p:nvPr/>
            </p:nvSpPr>
            <p:spPr>
              <a:xfrm>
                <a:off x="5429256" y="2857496"/>
                <a:ext cx="3500462" cy="1785950"/>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2" name="ZoneTexte 19"/>
              <p:cNvSpPr txBox="1">
                <a:spLocks noChangeArrowheads="1"/>
              </p:cNvSpPr>
              <p:nvPr/>
            </p:nvSpPr>
            <p:spPr bwMode="auto">
              <a:xfrm>
                <a:off x="6879393" y="3430388"/>
                <a:ext cx="1937170" cy="372313"/>
              </a:xfrm>
              <a:prstGeom prst="rect">
                <a:avLst/>
              </a:prstGeom>
              <a:noFill/>
              <a:ln w="9525">
                <a:noFill/>
                <a:miter lim="800000"/>
                <a:headEnd/>
                <a:tailEnd/>
              </a:ln>
            </p:spPr>
            <p:txBody>
              <a:bodyPr wrap="square">
                <a:spAutoFit/>
              </a:bodyPr>
              <a:lstStyle/>
              <a:p>
                <a:r>
                  <a:rPr lang="fr-FR" sz="2400" dirty="0" smtClean="0">
                    <a:latin typeface="Candara" pitchFamily="34" charset="0"/>
                  </a:rPr>
                  <a:t>manipulateur</a:t>
                </a:r>
                <a:endParaRPr lang="fr-FR" sz="2400" dirty="0">
                  <a:latin typeface="Candara" pitchFamily="34" charset="0"/>
                </a:endParaRPr>
              </a:p>
            </p:txBody>
          </p:sp>
        </p:grpSp>
        <p:sp>
          <p:nvSpPr>
            <p:cNvPr id="25" name="Explosion 2 24"/>
            <p:cNvSpPr/>
            <p:nvPr/>
          </p:nvSpPr>
          <p:spPr>
            <a:xfrm>
              <a:off x="4429125" y="3071813"/>
              <a:ext cx="1143000" cy="500062"/>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Flèche courbée vers le haut 20"/>
            <p:cNvSpPr/>
            <p:nvPr/>
          </p:nvSpPr>
          <p:spPr>
            <a:xfrm rot="1359529">
              <a:off x="4365625" y="3898900"/>
              <a:ext cx="2054225" cy="1774825"/>
            </a:xfrm>
            <a:prstGeom prst="curvedUpArrow">
              <a:avLst>
                <a:gd name="adj1" fmla="val 25000"/>
                <a:gd name="adj2" fmla="val 50000"/>
                <a:gd name="adj3" fmla="val 2811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nvGrpSpPr>
            <p:cNvPr id="6" name="Groupe 25"/>
            <p:cNvGrpSpPr>
              <a:grpSpLocks/>
            </p:cNvGrpSpPr>
            <p:nvPr/>
          </p:nvGrpSpPr>
          <p:grpSpPr bwMode="auto">
            <a:xfrm>
              <a:off x="6000750" y="3571875"/>
              <a:ext cx="2143125" cy="1571625"/>
              <a:chOff x="6000760" y="3571876"/>
              <a:chExt cx="2143140" cy="1571636"/>
            </a:xfrm>
          </p:grpSpPr>
          <p:sp>
            <p:nvSpPr>
              <p:cNvPr id="22" name="Explosion 1 21"/>
              <p:cNvSpPr/>
              <p:nvPr/>
            </p:nvSpPr>
            <p:spPr>
              <a:xfrm>
                <a:off x="6000760" y="3571876"/>
                <a:ext cx="2143140" cy="157163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0" name="ZoneTexte 22"/>
              <p:cNvSpPr txBox="1">
                <a:spLocks noChangeArrowheads="1"/>
              </p:cNvSpPr>
              <p:nvPr/>
            </p:nvSpPr>
            <p:spPr bwMode="auto">
              <a:xfrm>
                <a:off x="6500826" y="4143380"/>
                <a:ext cx="1357322" cy="369332"/>
              </a:xfrm>
              <a:prstGeom prst="rect">
                <a:avLst/>
              </a:prstGeom>
              <a:noFill/>
              <a:ln w="9525">
                <a:noFill/>
                <a:miter lim="800000"/>
                <a:headEnd/>
                <a:tailEnd/>
              </a:ln>
            </p:spPr>
            <p:txBody>
              <a:bodyPr>
                <a:spAutoFit/>
              </a:bodyPr>
              <a:lstStyle/>
              <a:p>
                <a:r>
                  <a:rPr lang="fr-FR" b="1" dirty="0">
                    <a:latin typeface="Candara" pitchFamily="34" charset="0"/>
                  </a:rPr>
                  <a:t>dommage</a:t>
                </a:r>
              </a:p>
            </p:txBody>
          </p:sp>
        </p:grpSp>
      </p:grpSp>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620688"/>
            <a:ext cx="7700962" cy="1500199"/>
          </a:xfrm>
        </p:spPr>
        <p:txBody>
          <a:bodyPr>
            <a:normAutofit fontScale="90000"/>
          </a:bodyPr>
          <a:lstStyle/>
          <a:p>
            <a:pPr fontAlgn="auto">
              <a:spcBef>
                <a:spcPts val="0"/>
              </a:spcBef>
              <a:spcAft>
                <a:spcPts val="0"/>
              </a:spcAft>
              <a:defRPr/>
            </a:pPr>
            <a:r>
              <a:rPr lang="fr-FR" sz="4000" dirty="0">
                <a:solidFill>
                  <a:schemeClr val="tx2">
                    <a:shade val="85000"/>
                    <a:satMod val="150000"/>
                  </a:schemeClr>
                </a:solidFill>
              </a:rPr>
              <a:t/>
            </a:r>
            <a:br>
              <a:rPr lang="fr-FR" sz="4000" dirty="0">
                <a:solidFill>
                  <a:schemeClr val="tx2">
                    <a:shade val="85000"/>
                    <a:satMod val="150000"/>
                  </a:schemeClr>
                </a:solidFill>
              </a:rPr>
            </a:br>
            <a:r>
              <a:rPr lang="fr-FR" sz="4000" dirty="0" smtClean="0">
                <a:solidFill>
                  <a:srgbClr val="0070C0"/>
                </a:solidFill>
              </a:rPr>
              <a:t>5 M + Analyse des situations exposantes et des évènements déclencheur</a:t>
            </a:r>
            <a:endParaRPr lang="fr-FR" sz="4000" dirty="0">
              <a:solidFill>
                <a:srgbClr val="0070C0"/>
              </a:solidFill>
            </a:endParaRPr>
          </a:p>
        </p:txBody>
      </p:sp>
      <p:pic>
        <p:nvPicPr>
          <p:cNvPr id="62467" name="Image 3"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6246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
        <p:nvSpPr>
          <p:cNvPr id="6" name="Ellipse 5"/>
          <p:cNvSpPr/>
          <p:nvPr/>
        </p:nvSpPr>
        <p:spPr>
          <a:xfrm>
            <a:off x="827584" y="2348880"/>
            <a:ext cx="7643866" cy="4071966"/>
          </a:xfrm>
          <a:prstGeom prst="ellipse">
            <a:avLst/>
          </a:prstGeom>
          <a:solidFill>
            <a:schemeClr val="accent1">
              <a:lumMod val="20000"/>
              <a:lumOff val="80000"/>
            </a:schemeClr>
          </a:solid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ZoneTexte 8"/>
          <p:cNvSpPr txBox="1"/>
          <p:nvPr/>
        </p:nvSpPr>
        <p:spPr>
          <a:xfrm>
            <a:off x="1928794" y="2857496"/>
            <a:ext cx="1428760" cy="615553"/>
          </a:xfrm>
          <a:prstGeom prst="rect">
            <a:avLst/>
          </a:prstGeom>
          <a:noFill/>
        </p:spPr>
        <p:txBody>
          <a:bodyPr wrap="square" rtlCol="0">
            <a:spAutoFit/>
          </a:bodyPr>
          <a:lstStyle/>
          <a:p>
            <a:r>
              <a:rPr lang="fr-FR" sz="2000" b="1" dirty="0" smtClean="0">
                <a:solidFill>
                  <a:schemeClr val="accent3"/>
                </a:solidFill>
              </a:rPr>
              <a:t>M</a:t>
            </a:r>
            <a:r>
              <a:rPr lang="fr-FR" sz="2000" dirty="0" smtClean="0"/>
              <a:t>ilieux </a:t>
            </a:r>
          </a:p>
          <a:p>
            <a:r>
              <a:rPr lang="fr-FR" sz="1400" dirty="0" smtClean="0"/>
              <a:t>Ex: locaux</a:t>
            </a:r>
            <a:endParaRPr lang="fr-FR" sz="1400" dirty="0"/>
          </a:p>
        </p:txBody>
      </p:sp>
      <p:sp>
        <p:nvSpPr>
          <p:cNvPr id="10" name="ZoneTexte 9"/>
          <p:cNvSpPr txBox="1"/>
          <p:nvPr/>
        </p:nvSpPr>
        <p:spPr>
          <a:xfrm>
            <a:off x="5857884" y="3000372"/>
            <a:ext cx="1428760" cy="830997"/>
          </a:xfrm>
          <a:prstGeom prst="rect">
            <a:avLst/>
          </a:prstGeom>
          <a:noFill/>
        </p:spPr>
        <p:txBody>
          <a:bodyPr wrap="square" rtlCol="0">
            <a:spAutoFit/>
          </a:bodyPr>
          <a:lstStyle/>
          <a:p>
            <a:r>
              <a:rPr lang="fr-FR" sz="2000" b="1" dirty="0" smtClean="0">
                <a:solidFill>
                  <a:schemeClr val="accent3"/>
                </a:solidFill>
              </a:rPr>
              <a:t>M</a:t>
            </a:r>
            <a:r>
              <a:rPr lang="fr-FR" sz="2000" dirty="0" smtClean="0"/>
              <a:t>oyens </a:t>
            </a:r>
          </a:p>
          <a:p>
            <a:r>
              <a:rPr lang="fr-FR" sz="1400" dirty="0" smtClean="0"/>
              <a:t>Ex: mode opératoire</a:t>
            </a:r>
            <a:endParaRPr lang="fr-FR" sz="1400" dirty="0"/>
          </a:p>
        </p:txBody>
      </p:sp>
      <p:sp>
        <p:nvSpPr>
          <p:cNvPr id="13" name="ZoneTexte 12"/>
          <p:cNvSpPr txBox="1"/>
          <p:nvPr/>
        </p:nvSpPr>
        <p:spPr>
          <a:xfrm>
            <a:off x="3714744" y="2571744"/>
            <a:ext cx="1857388" cy="615553"/>
          </a:xfrm>
          <a:prstGeom prst="rect">
            <a:avLst/>
          </a:prstGeom>
          <a:noFill/>
        </p:spPr>
        <p:txBody>
          <a:bodyPr wrap="square" rtlCol="0">
            <a:spAutoFit/>
          </a:bodyPr>
          <a:lstStyle/>
          <a:p>
            <a:r>
              <a:rPr lang="fr-FR" sz="2000" b="1" dirty="0" smtClean="0">
                <a:solidFill>
                  <a:schemeClr val="accent3"/>
                </a:solidFill>
              </a:rPr>
              <a:t>M</a:t>
            </a:r>
            <a:r>
              <a:rPr lang="fr-FR" sz="2000" dirty="0" smtClean="0"/>
              <a:t>atériel</a:t>
            </a:r>
          </a:p>
          <a:p>
            <a:r>
              <a:rPr lang="fr-FR" sz="1400" dirty="0" smtClean="0"/>
              <a:t>Ex: outils, appareils</a:t>
            </a:r>
            <a:endParaRPr lang="fr-FR" sz="1400" dirty="0"/>
          </a:p>
        </p:txBody>
      </p:sp>
      <p:sp>
        <p:nvSpPr>
          <p:cNvPr id="22" name="ZoneTexte 21"/>
          <p:cNvSpPr txBox="1"/>
          <p:nvPr/>
        </p:nvSpPr>
        <p:spPr>
          <a:xfrm>
            <a:off x="3214678" y="3857628"/>
            <a:ext cx="2214578" cy="349702"/>
          </a:xfrm>
          <a:prstGeom prst="rect">
            <a:avLst/>
          </a:prstGeom>
          <a:solidFill>
            <a:schemeClr val="accent2">
              <a:lumMod val="60000"/>
              <a:lumOff val="40000"/>
            </a:schemeClr>
          </a:solidFill>
        </p:spPr>
        <p:txBody>
          <a:bodyPr wrap="square" lIns="0" tIns="36000" rIns="0" bIns="36000">
            <a:spAutoFit/>
          </a:bodyPr>
          <a:lstStyle/>
          <a:p>
            <a:pPr fontAlgn="auto">
              <a:spcBef>
                <a:spcPts val="0"/>
              </a:spcBef>
              <a:spcAft>
                <a:spcPts val="0"/>
              </a:spcAft>
              <a:defRPr/>
            </a:pPr>
            <a:r>
              <a:rPr lang="fr-FR" dirty="0" smtClean="0">
                <a:latin typeface="+mn-lt"/>
              </a:rPr>
              <a:t>Situation exposante</a:t>
            </a:r>
            <a:endParaRPr lang="fr-FR" dirty="0">
              <a:latin typeface="+mn-lt"/>
            </a:endParaRPr>
          </a:p>
        </p:txBody>
      </p:sp>
      <p:grpSp>
        <p:nvGrpSpPr>
          <p:cNvPr id="3" name="Groupe 27"/>
          <p:cNvGrpSpPr/>
          <p:nvPr/>
        </p:nvGrpSpPr>
        <p:grpSpPr>
          <a:xfrm>
            <a:off x="1259632" y="4293096"/>
            <a:ext cx="2376264" cy="1152128"/>
            <a:chOff x="1691680" y="3717032"/>
            <a:chExt cx="2376264" cy="1152128"/>
          </a:xfrm>
        </p:grpSpPr>
        <p:sp>
          <p:nvSpPr>
            <p:cNvPr id="29" name="Ellipse 28"/>
            <p:cNvSpPr/>
            <p:nvPr/>
          </p:nvSpPr>
          <p:spPr>
            <a:xfrm>
              <a:off x="1691680" y="3717032"/>
              <a:ext cx="2376264" cy="11521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835696" y="3861048"/>
              <a:ext cx="1944216" cy="861774"/>
            </a:xfrm>
            <a:prstGeom prst="rect">
              <a:avLst/>
            </a:prstGeom>
            <a:noFill/>
          </p:spPr>
          <p:txBody>
            <a:bodyPr wrap="square" rtlCol="0">
              <a:spAutoFit/>
            </a:bodyPr>
            <a:lstStyle/>
            <a:p>
              <a:pPr algn="ctr"/>
              <a:r>
                <a:rPr lang="fr-FR" dirty="0" smtClean="0">
                  <a:solidFill>
                    <a:schemeClr val="bg1"/>
                  </a:solidFill>
                </a:rPr>
                <a:t>Matière première</a:t>
              </a:r>
            </a:p>
            <a:p>
              <a:pPr algn="ctr"/>
              <a:r>
                <a:rPr lang="fr-FR" sz="1600" dirty="0" smtClean="0">
                  <a:solidFill>
                    <a:schemeClr val="bg1"/>
                  </a:solidFill>
                </a:rPr>
                <a:t>Ex : agent biologique</a:t>
              </a:r>
              <a:endParaRPr lang="fr-FR" sz="1600" dirty="0">
                <a:solidFill>
                  <a:schemeClr val="bg1"/>
                </a:solidFill>
              </a:endParaRPr>
            </a:p>
          </p:txBody>
        </p:sp>
      </p:grpSp>
      <p:grpSp>
        <p:nvGrpSpPr>
          <p:cNvPr id="4" name="Groupe 31"/>
          <p:cNvGrpSpPr/>
          <p:nvPr/>
        </p:nvGrpSpPr>
        <p:grpSpPr>
          <a:xfrm>
            <a:off x="5436096" y="4293096"/>
            <a:ext cx="2376264" cy="1152128"/>
            <a:chOff x="1691680" y="3717032"/>
            <a:chExt cx="2376264" cy="1152128"/>
          </a:xfrm>
        </p:grpSpPr>
        <p:sp>
          <p:nvSpPr>
            <p:cNvPr id="33" name="Ellipse 32"/>
            <p:cNvSpPr/>
            <p:nvPr/>
          </p:nvSpPr>
          <p:spPr>
            <a:xfrm>
              <a:off x="1691680" y="3717032"/>
              <a:ext cx="2376264" cy="1152128"/>
            </a:xfrm>
            <a:prstGeom prst="ellipse">
              <a:avLst/>
            </a:prstGeom>
            <a:solidFill>
              <a:schemeClr val="accent3">
                <a:lumMod val="60000"/>
                <a:lumOff val="40000"/>
                <a:alpha val="74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835696" y="3861048"/>
              <a:ext cx="1944216" cy="615553"/>
            </a:xfrm>
            <a:prstGeom prst="rect">
              <a:avLst/>
            </a:prstGeom>
            <a:noFill/>
            <a:ln>
              <a:noFill/>
            </a:ln>
          </p:spPr>
          <p:txBody>
            <a:bodyPr wrap="square" rtlCol="0">
              <a:spAutoFit/>
            </a:bodyPr>
            <a:lstStyle/>
            <a:p>
              <a:pPr algn="ctr"/>
              <a:r>
                <a:rPr lang="fr-FR" dirty="0" smtClean="0">
                  <a:solidFill>
                    <a:schemeClr val="bg1"/>
                  </a:solidFill>
                </a:rPr>
                <a:t>Main d’œuvre</a:t>
              </a:r>
            </a:p>
            <a:p>
              <a:pPr algn="ctr"/>
              <a:r>
                <a:rPr lang="fr-FR" sz="1600" dirty="0" smtClean="0">
                  <a:solidFill>
                    <a:schemeClr val="bg1"/>
                  </a:solidFill>
                </a:rPr>
                <a:t>Ex : personne</a:t>
              </a:r>
              <a:endParaRPr lang="fr-FR" sz="1600" dirty="0">
                <a:solidFill>
                  <a:schemeClr val="bg1"/>
                </a:solidFill>
              </a:endParaRPr>
            </a:p>
          </p:txBody>
        </p:sp>
      </p:grpSp>
      <p:grpSp>
        <p:nvGrpSpPr>
          <p:cNvPr id="5" name="Groupe 24"/>
          <p:cNvGrpSpPr/>
          <p:nvPr/>
        </p:nvGrpSpPr>
        <p:grpSpPr>
          <a:xfrm>
            <a:off x="3779912" y="4653136"/>
            <a:ext cx="1800200" cy="1503587"/>
            <a:chOff x="3857620" y="4429132"/>
            <a:chExt cx="1800200" cy="1503587"/>
          </a:xfrm>
        </p:grpSpPr>
        <p:sp>
          <p:nvSpPr>
            <p:cNvPr id="23" name="Explosion 2 22"/>
            <p:cNvSpPr/>
            <p:nvPr/>
          </p:nvSpPr>
          <p:spPr>
            <a:xfrm>
              <a:off x="3857620" y="4429132"/>
              <a:ext cx="1143000" cy="500062"/>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 name="ZoneTexte 39"/>
            <p:cNvSpPr txBox="1">
              <a:spLocks noChangeArrowheads="1"/>
            </p:cNvSpPr>
            <p:nvPr/>
          </p:nvSpPr>
          <p:spPr bwMode="auto">
            <a:xfrm>
              <a:off x="3857620" y="5286388"/>
              <a:ext cx="1800200" cy="646331"/>
            </a:xfrm>
            <a:prstGeom prst="rect">
              <a:avLst/>
            </a:prstGeom>
            <a:solidFill>
              <a:srgbClr val="FF6600"/>
            </a:solidFill>
            <a:ln w="9525">
              <a:noFill/>
              <a:miter lim="800000"/>
              <a:headEnd/>
              <a:tailEnd/>
            </a:ln>
          </p:spPr>
          <p:txBody>
            <a:bodyPr wrap="square">
              <a:spAutoFit/>
            </a:bodyPr>
            <a:lstStyle/>
            <a:p>
              <a:r>
                <a:rPr lang="fr-FR" dirty="0" smtClean="0">
                  <a:latin typeface="Candara" pitchFamily="34" charset="0"/>
                </a:rPr>
                <a:t>Evènement déclencheur</a:t>
              </a:r>
              <a:endParaRPr lang="fr-FR" dirty="0">
                <a:latin typeface="Candara" pitchFamily="34"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3.7037E-6 L 0.13004 -3.7037E-6 " pathEditMode="relative" rAng="0" ptsTypes="AA">
                                      <p:cBhvr>
                                        <p:cTn id="6" dur="2000" fill="hold"/>
                                        <p:tgtEl>
                                          <p:spTgt spid="3"/>
                                        </p:tgtEl>
                                        <p:attrNameLst>
                                          <p:attrName>ppt_x</p:attrName>
                                          <p:attrName>ppt_y</p:attrName>
                                        </p:attrNameLst>
                                      </p:cBhvr>
                                      <p:rCtr x="65"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4.44444E-6 -3.7037E-6 L -0.13768 -3.7037E-6 " pathEditMode="relative" rAng="0" ptsTypes="AA">
                                      <p:cBhvr>
                                        <p:cTn id="10" dur="2000" fill="hold"/>
                                        <p:tgtEl>
                                          <p:spTgt spid="4"/>
                                        </p:tgtEl>
                                        <p:attrNameLst>
                                          <p:attrName>ppt_x</p:attrName>
                                          <p:attrName>ppt_y</p:attrName>
                                        </p:attrNameLst>
                                      </p:cBhvr>
                                      <p:rCtr x="-69" y="0"/>
                                    </p:animMotion>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strVal val="#ppt_w*0.70"/>
                                          </p:val>
                                        </p:tav>
                                        <p:tav tm="100000">
                                          <p:val>
                                            <p:strVal val="#ppt_w"/>
                                          </p:val>
                                        </p:tav>
                                      </p:tavLst>
                                    </p:anim>
                                    <p:anim calcmode="lin" valueType="num">
                                      <p:cBhvr>
                                        <p:cTn id="16" dur="1000" fill="hold"/>
                                        <p:tgtEl>
                                          <p:spTgt spid="22"/>
                                        </p:tgtEl>
                                        <p:attrNameLst>
                                          <p:attrName>ppt_h</p:attrName>
                                        </p:attrNameLst>
                                      </p:cBhvr>
                                      <p:tavLst>
                                        <p:tav tm="0">
                                          <p:val>
                                            <p:strVal val="#ppt_h"/>
                                          </p:val>
                                        </p:tav>
                                        <p:tav tm="100000">
                                          <p:val>
                                            <p:strVal val="#ppt_h"/>
                                          </p:val>
                                        </p:tav>
                                      </p:tavLst>
                                    </p:anim>
                                    <p:animEffect transition="in" filter="fade">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5" name="Groupe 40"/>
          <p:cNvGrpSpPr>
            <a:grpSpLocks/>
          </p:cNvGrpSpPr>
          <p:nvPr/>
        </p:nvGrpSpPr>
        <p:grpSpPr bwMode="auto">
          <a:xfrm>
            <a:off x="428625" y="3286125"/>
            <a:ext cx="4286250" cy="2214563"/>
            <a:chOff x="428596" y="3286124"/>
            <a:chExt cx="4286280" cy="2214578"/>
          </a:xfrm>
          <a:solidFill>
            <a:srgbClr val="FF0000"/>
          </a:solidFill>
        </p:grpSpPr>
        <p:sp>
          <p:nvSpPr>
            <p:cNvPr id="29" name="Ellipse 28"/>
            <p:cNvSpPr/>
            <p:nvPr/>
          </p:nvSpPr>
          <p:spPr>
            <a:xfrm>
              <a:off x="428596" y="3286124"/>
              <a:ext cx="4286280" cy="221457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54289" name="ZoneTexte 29"/>
            <p:cNvSpPr txBox="1">
              <a:spLocks noChangeArrowheads="1"/>
            </p:cNvSpPr>
            <p:nvPr/>
          </p:nvSpPr>
          <p:spPr bwMode="auto">
            <a:xfrm>
              <a:off x="899566" y="3857628"/>
              <a:ext cx="2600895" cy="461668"/>
            </a:xfrm>
            <a:prstGeom prst="rect">
              <a:avLst/>
            </a:prstGeom>
            <a:grpFill/>
            <a:ln w="9525">
              <a:noFill/>
              <a:miter lim="800000"/>
              <a:headEnd/>
              <a:tailEnd/>
            </a:ln>
          </p:spPr>
          <p:txBody>
            <a:bodyPr wrap="square">
              <a:spAutoFit/>
            </a:bodyPr>
            <a:lstStyle/>
            <a:p>
              <a:endParaRPr lang="fr-FR" sz="2400" dirty="0">
                <a:solidFill>
                  <a:schemeClr val="bg1"/>
                </a:solidFill>
                <a:latin typeface="Candara" pitchFamily="34" charset="0"/>
              </a:endParaRPr>
            </a:p>
          </p:txBody>
        </p:sp>
      </p:grpSp>
      <p:sp>
        <p:nvSpPr>
          <p:cNvPr id="2" name="Titre 1"/>
          <p:cNvSpPr>
            <a:spLocks noGrp="1"/>
          </p:cNvSpPr>
          <p:nvPr>
            <p:ph type="ctrTitle"/>
          </p:nvPr>
        </p:nvSpPr>
        <p:spPr>
          <a:xfrm>
            <a:off x="323528" y="44624"/>
            <a:ext cx="7986714" cy="1163505"/>
          </a:xfrm>
        </p:spPr>
        <p:txBody>
          <a:bodyPr/>
          <a:lstStyle/>
          <a:p>
            <a:pPr fontAlgn="auto">
              <a:spcBef>
                <a:spcPts val="0"/>
              </a:spcBef>
              <a:spcAft>
                <a:spcPts val="0"/>
              </a:spcAft>
              <a:defRPr/>
            </a:pPr>
            <a:r>
              <a:rPr lang="fr-FR" sz="3200" dirty="0" smtClean="0">
                <a:solidFill>
                  <a:schemeClr val="accent6"/>
                </a:solidFill>
              </a:rPr>
              <a:t> </a:t>
            </a:r>
            <a:r>
              <a:rPr lang="fr-FR" sz="3200" dirty="0">
                <a:solidFill>
                  <a:schemeClr val="accent6"/>
                </a:solidFill>
              </a:rPr>
              <a:t>« R</a:t>
            </a:r>
            <a:r>
              <a:rPr lang="fr-FR" sz="3200" dirty="0" smtClean="0">
                <a:solidFill>
                  <a:schemeClr val="accent6"/>
                </a:solidFill>
              </a:rPr>
              <a:t>emplissage de la burette avec une solution de </a:t>
            </a:r>
            <a:r>
              <a:rPr lang="fr-FR" sz="3200" dirty="0" err="1" smtClean="0">
                <a:solidFill>
                  <a:schemeClr val="accent6"/>
                </a:solidFill>
              </a:rPr>
              <a:t>NaOH</a:t>
            </a:r>
            <a:r>
              <a:rPr lang="fr-FR" sz="3200" dirty="0" smtClean="0">
                <a:solidFill>
                  <a:schemeClr val="accent6"/>
                </a:solidFill>
              </a:rPr>
              <a:t> à 0,25 mol/L»</a:t>
            </a:r>
            <a:endParaRPr lang="fr-FR" sz="3200" dirty="0">
              <a:solidFill>
                <a:schemeClr val="accent6"/>
              </a:solidFill>
            </a:endParaRPr>
          </a:p>
        </p:txBody>
      </p:sp>
      <p:pic>
        <p:nvPicPr>
          <p:cNvPr id="54274" name="Image 15" descr="logo.gif"/>
          <p:cNvPicPr>
            <a:picLocks noChangeAspect="1"/>
          </p:cNvPicPr>
          <p:nvPr/>
        </p:nvPicPr>
        <p:blipFill>
          <a:blip r:embed="rId3" cstate="print"/>
          <a:srcRect/>
          <a:stretch>
            <a:fillRect/>
          </a:stretch>
        </p:blipFill>
        <p:spPr bwMode="auto">
          <a:xfrm>
            <a:off x="7936929" y="50329"/>
            <a:ext cx="1171575" cy="714375"/>
          </a:xfrm>
          <a:prstGeom prst="rect">
            <a:avLst/>
          </a:prstGeom>
          <a:noFill/>
          <a:ln w="9525">
            <a:noFill/>
            <a:miter lim="800000"/>
            <a:headEnd/>
            <a:tailEnd/>
          </a:ln>
        </p:spPr>
      </p:pic>
      <p:sp>
        <p:nvSpPr>
          <p:cNvPr id="39" name="ZoneTexte 38"/>
          <p:cNvSpPr txBox="1"/>
          <p:nvPr/>
        </p:nvSpPr>
        <p:spPr>
          <a:xfrm>
            <a:off x="4788024" y="1844824"/>
            <a:ext cx="3643313" cy="646331"/>
          </a:xfrm>
          <a:prstGeom prst="rect">
            <a:avLst/>
          </a:prstGeom>
          <a:solidFill>
            <a:schemeClr val="accent2">
              <a:lumMod val="60000"/>
              <a:lumOff val="40000"/>
            </a:schemeClr>
          </a:solidFill>
        </p:spPr>
        <p:txBody>
          <a:bodyPr wrap="square">
            <a:spAutoFit/>
          </a:bodyPr>
          <a:lstStyle/>
          <a:p>
            <a:pPr fontAlgn="auto">
              <a:spcBef>
                <a:spcPts val="0"/>
              </a:spcBef>
              <a:spcAft>
                <a:spcPts val="0"/>
              </a:spcAft>
              <a:defRPr/>
            </a:pPr>
            <a:r>
              <a:rPr lang="fr-FR" dirty="0" smtClean="0">
                <a:latin typeface="+mn-lt"/>
              </a:rPr>
              <a:t>L’élève remplit la burette avec un récipient sans bec verseur.</a:t>
            </a:r>
            <a:endParaRPr lang="fr-FR" dirty="0">
              <a:latin typeface="+mn-lt"/>
            </a:endParaRPr>
          </a:p>
        </p:txBody>
      </p:sp>
      <p:pic>
        <p:nvPicPr>
          <p:cNvPr id="54281" name="Picture 2"/>
          <p:cNvPicPr>
            <a:picLocks noChangeAspect="1" noChangeArrowheads="1"/>
          </p:cNvPicPr>
          <p:nvPr/>
        </p:nvPicPr>
        <p:blipFill>
          <a:blip r:embed="rId4" cstate="print"/>
          <a:srcRect/>
          <a:stretch>
            <a:fillRect/>
          </a:stretch>
        </p:blipFill>
        <p:spPr bwMode="auto">
          <a:xfrm>
            <a:off x="0" y="0"/>
            <a:ext cx="1381125" cy="600075"/>
          </a:xfrm>
          <a:prstGeom prst="rect">
            <a:avLst/>
          </a:prstGeom>
          <a:noFill/>
          <a:ln w="9525">
            <a:noFill/>
            <a:miter lim="800000"/>
            <a:headEnd/>
            <a:tailEnd/>
          </a:ln>
        </p:spPr>
      </p:pic>
      <p:sp>
        <p:nvSpPr>
          <p:cNvPr id="19" name="Rectangle 18"/>
          <p:cNvSpPr/>
          <p:nvPr/>
        </p:nvSpPr>
        <p:spPr>
          <a:xfrm>
            <a:off x="755576" y="3861048"/>
            <a:ext cx="2170787" cy="707886"/>
          </a:xfrm>
          <a:prstGeom prst="rect">
            <a:avLst/>
          </a:prstGeom>
        </p:spPr>
        <p:txBody>
          <a:bodyPr wrap="none">
            <a:spAutoFit/>
          </a:bodyPr>
          <a:lstStyle/>
          <a:p>
            <a:r>
              <a:rPr lang="fr-FR" sz="2000" dirty="0" smtClean="0">
                <a:solidFill>
                  <a:schemeClr val="bg1"/>
                </a:solidFill>
                <a:latin typeface="Candara" pitchFamily="34" charset="0"/>
              </a:rPr>
              <a:t>Solution de </a:t>
            </a:r>
            <a:r>
              <a:rPr lang="fr-FR" sz="2000" dirty="0" err="1" smtClean="0">
                <a:solidFill>
                  <a:schemeClr val="bg1"/>
                </a:solidFill>
                <a:latin typeface="Candara" pitchFamily="34" charset="0"/>
              </a:rPr>
              <a:t>NaOH</a:t>
            </a:r>
            <a:r>
              <a:rPr lang="fr-FR" sz="2000" dirty="0" smtClean="0">
                <a:solidFill>
                  <a:schemeClr val="bg1"/>
                </a:solidFill>
                <a:latin typeface="Candara" pitchFamily="34" charset="0"/>
              </a:rPr>
              <a:t> </a:t>
            </a:r>
          </a:p>
          <a:p>
            <a:r>
              <a:rPr lang="fr-FR" sz="2000" dirty="0" smtClean="0">
                <a:solidFill>
                  <a:schemeClr val="bg1"/>
                </a:solidFill>
                <a:latin typeface="Candara" pitchFamily="34" charset="0"/>
              </a:rPr>
              <a:t>à 0,25 </a:t>
            </a:r>
            <a:r>
              <a:rPr lang="fr-FR" sz="2000" dirty="0" err="1" smtClean="0">
                <a:solidFill>
                  <a:schemeClr val="bg1"/>
                </a:solidFill>
                <a:latin typeface="Candara" pitchFamily="34" charset="0"/>
              </a:rPr>
              <a:t>mol.L</a:t>
            </a:r>
            <a:r>
              <a:rPr lang="fr-FR" sz="2000" baseline="30000" dirty="0" smtClean="0">
                <a:solidFill>
                  <a:schemeClr val="bg1"/>
                </a:solidFill>
                <a:latin typeface="Candara" pitchFamily="34" charset="0"/>
              </a:rPr>
              <a:t>-1</a:t>
            </a:r>
            <a:endParaRPr lang="fr-FR" sz="2000" baseline="30000" dirty="0">
              <a:solidFill>
                <a:schemeClr val="bg1"/>
              </a:solidFill>
              <a:latin typeface="Candara" pitchFamily="34" charset="0"/>
            </a:endParaRPr>
          </a:p>
        </p:txBody>
      </p:sp>
      <p:grpSp>
        <p:nvGrpSpPr>
          <p:cNvPr id="4" name="Groupe 30"/>
          <p:cNvGrpSpPr>
            <a:grpSpLocks/>
          </p:cNvGrpSpPr>
          <p:nvPr/>
        </p:nvGrpSpPr>
        <p:grpSpPr bwMode="auto">
          <a:xfrm>
            <a:off x="3563888" y="3284984"/>
            <a:ext cx="3718779" cy="2214563"/>
            <a:chOff x="4944964" y="2799425"/>
            <a:chExt cx="3572970" cy="1785950"/>
          </a:xfrm>
        </p:grpSpPr>
        <p:sp>
          <p:nvSpPr>
            <p:cNvPr id="32" name="Ellipse 31"/>
            <p:cNvSpPr/>
            <p:nvPr/>
          </p:nvSpPr>
          <p:spPr>
            <a:xfrm>
              <a:off x="4944964" y="2799425"/>
              <a:ext cx="3500462" cy="1785950"/>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4287" name="ZoneTexte 32"/>
            <p:cNvSpPr txBox="1">
              <a:spLocks noChangeArrowheads="1"/>
            </p:cNvSpPr>
            <p:nvPr/>
          </p:nvSpPr>
          <p:spPr bwMode="auto">
            <a:xfrm>
              <a:off x="7076549" y="3318386"/>
              <a:ext cx="1441385" cy="670159"/>
            </a:xfrm>
            <a:prstGeom prst="rect">
              <a:avLst/>
            </a:prstGeom>
            <a:noFill/>
            <a:ln w="9525">
              <a:noFill/>
              <a:miter lim="800000"/>
              <a:headEnd/>
              <a:tailEnd/>
            </a:ln>
          </p:spPr>
          <p:txBody>
            <a:bodyPr>
              <a:spAutoFit/>
            </a:bodyPr>
            <a:lstStyle/>
            <a:p>
              <a:r>
                <a:rPr lang="fr-FR" sz="2400" dirty="0" smtClean="0">
                  <a:latin typeface="Candara" pitchFamily="34" charset="0"/>
                </a:rPr>
                <a:t>Elève de 1</a:t>
              </a:r>
              <a:r>
                <a:rPr lang="fr-FR" sz="2400" baseline="30000" dirty="0" smtClean="0">
                  <a:latin typeface="Candara" pitchFamily="34" charset="0"/>
                </a:rPr>
                <a:t>ère</a:t>
              </a:r>
              <a:r>
                <a:rPr lang="fr-FR" sz="2400" dirty="0" smtClean="0">
                  <a:latin typeface="Candara" pitchFamily="34" charset="0"/>
                </a:rPr>
                <a:t> STL</a:t>
              </a:r>
              <a:endParaRPr lang="fr-FR" sz="2400" dirty="0">
                <a:latin typeface="Candara" pitchFamily="34" charset="0"/>
              </a:endParaRPr>
            </a:p>
          </p:txBody>
        </p:sp>
      </p:grpSp>
      <p:sp>
        <p:nvSpPr>
          <p:cNvPr id="35" name="Flèche courbée vers le haut 34"/>
          <p:cNvSpPr/>
          <p:nvPr/>
        </p:nvSpPr>
        <p:spPr>
          <a:xfrm rot="1359529">
            <a:off x="3405188" y="4970463"/>
            <a:ext cx="2054225" cy="1774825"/>
          </a:xfrm>
          <a:prstGeom prst="curvedUpArrow">
            <a:avLst>
              <a:gd name="adj1" fmla="val 25000"/>
              <a:gd name="adj2" fmla="val 50000"/>
              <a:gd name="adj3" fmla="val 2811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nvGrpSpPr>
          <p:cNvPr id="21" name="Groupe 20"/>
          <p:cNvGrpSpPr/>
          <p:nvPr/>
        </p:nvGrpSpPr>
        <p:grpSpPr>
          <a:xfrm>
            <a:off x="4929188" y="4500563"/>
            <a:ext cx="2143125" cy="1571625"/>
            <a:chOff x="4929188" y="4500563"/>
            <a:chExt cx="2143125" cy="1571625"/>
          </a:xfrm>
        </p:grpSpPr>
        <p:grpSp>
          <p:nvGrpSpPr>
            <p:cNvPr id="5" name="Groupe 35"/>
            <p:cNvGrpSpPr>
              <a:grpSpLocks/>
            </p:cNvGrpSpPr>
            <p:nvPr/>
          </p:nvGrpSpPr>
          <p:grpSpPr bwMode="auto">
            <a:xfrm>
              <a:off x="4929188" y="4500563"/>
              <a:ext cx="2143125" cy="1571625"/>
              <a:chOff x="6000760" y="3571876"/>
              <a:chExt cx="2143140" cy="1571636"/>
            </a:xfrm>
          </p:grpSpPr>
          <p:sp>
            <p:nvSpPr>
              <p:cNvPr id="54285" name="ZoneTexte 37"/>
              <p:cNvSpPr txBox="1">
                <a:spLocks noChangeArrowheads="1"/>
              </p:cNvSpPr>
              <p:nvPr/>
            </p:nvSpPr>
            <p:spPr bwMode="auto">
              <a:xfrm>
                <a:off x="6429388" y="4071942"/>
                <a:ext cx="1357322" cy="369332"/>
              </a:xfrm>
              <a:prstGeom prst="rect">
                <a:avLst/>
              </a:prstGeom>
              <a:noFill/>
              <a:ln w="9525">
                <a:noFill/>
                <a:miter lim="800000"/>
                <a:headEnd/>
                <a:tailEnd/>
              </a:ln>
            </p:spPr>
            <p:txBody>
              <a:bodyPr>
                <a:spAutoFit/>
              </a:bodyPr>
              <a:lstStyle/>
              <a:p>
                <a:r>
                  <a:rPr lang="fr-FR" b="1" dirty="0">
                    <a:latin typeface="Candara" pitchFamily="34" charset="0"/>
                  </a:rPr>
                  <a:t>Infection</a:t>
                </a:r>
              </a:p>
            </p:txBody>
          </p:sp>
          <p:sp>
            <p:nvSpPr>
              <p:cNvPr id="37" name="Explosion 1 36"/>
              <p:cNvSpPr/>
              <p:nvPr/>
            </p:nvSpPr>
            <p:spPr>
              <a:xfrm>
                <a:off x="6000760" y="3571876"/>
                <a:ext cx="2143140" cy="157163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20" name="ZoneTexte 37"/>
            <p:cNvSpPr txBox="1">
              <a:spLocks noChangeArrowheads="1"/>
            </p:cNvSpPr>
            <p:nvPr/>
          </p:nvSpPr>
          <p:spPr bwMode="auto">
            <a:xfrm>
              <a:off x="5357813" y="5000626"/>
              <a:ext cx="1357313" cy="646331"/>
            </a:xfrm>
            <a:prstGeom prst="rect">
              <a:avLst/>
            </a:prstGeom>
            <a:noFill/>
            <a:ln w="9525">
              <a:noFill/>
              <a:miter lim="800000"/>
              <a:headEnd/>
              <a:tailEnd/>
            </a:ln>
          </p:spPr>
          <p:txBody>
            <a:bodyPr>
              <a:spAutoFit/>
            </a:bodyPr>
            <a:lstStyle/>
            <a:p>
              <a:r>
                <a:rPr lang="fr-FR" b="1" dirty="0" smtClean="0">
                  <a:latin typeface="Candara" pitchFamily="34" charset="0"/>
                </a:rPr>
                <a:t>Irritation cutanée</a:t>
              </a:r>
              <a:endParaRPr lang="fr-FR" b="1" dirty="0">
                <a:latin typeface="Candara" pitchFamily="34" charset="0"/>
              </a:endParaRPr>
            </a:p>
          </p:txBody>
        </p:sp>
      </p:grpSp>
      <p:grpSp>
        <p:nvGrpSpPr>
          <p:cNvPr id="6" name="Groupe 41"/>
          <p:cNvGrpSpPr>
            <a:grpSpLocks/>
          </p:cNvGrpSpPr>
          <p:nvPr/>
        </p:nvGrpSpPr>
        <p:grpSpPr bwMode="auto">
          <a:xfrm>
            <a:off x="3635896" y="2564904"/>
            <a:ext cx="5320605" cy="1857375"/>
            <a:chOff x="3571868" y="2786058"/>
            <a:chExt cx="5320642" cy="1857388"/>
          </a:xfrm>
        </p:grpSpPr>
        <p:sp>
          <p:nvSpPr>
            <p:cNvPr id="54283" name="ZoneTexte 39"/>
            <p:cNvSpPr txBox="1">
              <a:spLocks noChangeArrowheads="1"/>
            </p:cNvSpPr>
            <p:nvPr/>
          </p:nvSpPr>
          <p:spPr bwMode="auto">
            <a:xfrm>
              <a:off x="4139949" y="2786058"/>
              <a:ext cx="4752561" cy="646336"/>
            </a:xfrm>
            <a:prstGeom prst="rect">
              <a:avLst/>
            </a:prstGeom>
            <a:solidFill>
              <a:srgbClr val="FF6600"/>
            </a:solidFill>
            <a:ln w="9525">
              <a:noFill/>
              <a:miter lim="800000"/>
              <a:headEnd/>
              <a:tailEnd/>
            </a:ln>
          </p:spPr>
          <p:txBody>
            <a:bodyPr wrap="square">
              <a:spAutoFit/>
            </a:bodyPr>
            <a:lstStyle/>
            <a:p>
              <a:r>
                <a:rPr lang="fr-FR" dirty="0" smtClean="0">
                  <a:latin typeface="Candara" pitchFamily="34" charset="0"/>
                </a:rPr>
                <a:t>La solution de </a:t>
              </a:r>
              <a:r>
                <a:rPr lang="fr-FR" dirty="0" err="1" smtClean="0">
                  <a:latin typeface="Candara" pitchFamily="34" charset="0"/>
                </a:rPr>
                <a:t>NaOH</a:t>
              </a:r>
              <a:r>
                <a:rPr lang="fr-FR" dirty="0" smtClean="0">
                  <a:latin typeface="Candara" pitchFamily="34" charset="0"/>
                </a:rPr>
                <a:t> dégouline sur la main de l’élève.</a:t>
              </a:r>
              <a:endParaRPr lang="fr-FR" dirty="0">
                <a:latin typeface="Candara" pitchFamily="34" charset="0"/>
              </a:endParaRPr>
            </a:p>
          </p:txBody>
        </p:sp>
        <p:sp>
          <p:nvSpPr>
            <p:cNvPr id="34" name="Explosion 2 33"/>
            <p:cNvSpPr/>
            <p:nvPr/>
          </p:nvSpPr>
          <p:spPr>
            <a:xfrm>
              <a:off x="3571868" y="4143379"/>
              <a:ext cx="1143008" cy="500067"/>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pic>
        <p:nvPicPr>
          <p:cNvPr id="22" name="Image 21" descr="remplissage 2.jpg"/>
          <p:cNvPicPr>
            <a:picLocks noChangeAspect="1"/>
          </p:cNvPicPr>
          <p:nvPr/>
        </p:nvPicPr>
        <p:blipFill>
          <a:blip r:embed="rId5" cstate="print"/>
          <a:stretch>
            <a:fillRect/>
          </a:stretch>
        </p:blipFill>
        <p:spPr>
          <a:xfrm>
            <a:off x="395536" y="1412776"/>
            <a:ext cx="2267744" cy="1700808"/>
          </a:xfrm>
          <a:prstGeom prst="rect">
            <a:avLst/>
          </a:prstGeom>
        </p:spPr>
      </p:pic>
      <p:pic>
        <p:nvPicPr>
          <p:cNvPr id="23" name="Image 22" descr="SGH07.jpg"/>
          <p:cNvPicPr/>
          <p:nvPr/>
        </p:nvPicPr>
        <p:blipFill>
          <a:blip r:embed="rId6" cstate="print"/>
          <a:stretch>
            <a:fillRect/>
          </a:stretch>
        </p:blipFill>
        <p:spPr>
          <a:xfrm>
            <a:off x="179512" y="4797152"/>
            <a:ext cx="720080" cy="720080"/>
          </a:xfrm>
          <a:prstGeom prst="rect">
            <a:avLst/>
          </a:prstGeom>
        </p:spPr>
      </p:pic>
      <p:sp>
        <p:nvSpPr>
          <p:cNvPr id="24" name="ZoneTexte 23"/>
          <p:cNvSpPr txBox="1"/>
          <p:nvPr/>
        </p:nvSpPr>
        <p:spPr>
          <a:xfrm>
            <a:off x="395536" y="5264040"/>
            <a:ext cx="2808312" cy="1477328"/>
          </a:xfrm>
          <a:prstGeom prst="rect">
            <a:avLst/>
          </a:prstGeom>
          <a:noFill/>
        </p:spPr>
        <p:txBody>
          <a:bodyPr wrap="square" rtlCol="0">
            <a:spAutoFit/>
          </a:bodyPr>
          <a:lstStyle/>
          <a:p>
            <a:pPr algn="ctr"/>
            <a:r>
              <a:rPr lang="fr-FR" b="1" dirty="0" smtClean="0"/>
              <a:t>ATTENTION</a:t>
            </a:r>
          </a:p>
          <a:p>
            <a:r>
              <a:rPr lang="fr-FR" dirty="0" smtClean="0"/>
              <a:t>H315 :Provoque une irritation cutanée</a:t>
            </a:r>
          </a:p>
          <a:p>
            <a:r>
              <a:rPr lang="fr-FR" dirty="0" smtClean="0"/>
              <a:t>H319 : provoque une sévère irritation des yeux</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71670" y="142852"/>
            <a:ext cx="5572164" cy="1000132"/>
          </a:xfrm>
        </p:spPr>
        <p:txBody>
          <a:bodyPr/>
          <a:lstStyle/>
          <a:p>
            <a:pPr fontAlgn="auto">
              <a:spcBef>
                <a:spcPts val="0"/>
              </a:spcBef>
              <a:spcAft>
                <a:spcPts val="0"/>
              </a:spcAft>
              <a:defRPr/>
            </a:pPr>
            <a:r>
              <a:rPr lang="fr-FR" dirty="0">
                <a:solidFill>
                  <a:schemeClr val="tx2">
                    <a:shade val="85000"/>
                    <a:satMod val="150000"/>
                  </a:schemeClr>
                </a:solidFill>
              </a:rPr>
              <a:t> </a:t>
            </a:r>
            <a:r>
              <a:rPr lang="fr-FR" dirty="0" smtClean="0">
                <a:solidFill>
                  <a:srgbClr val="FF0000"/>
                </a:solidFill>
              </a:rPr>
              <a:t>danger</a:t>
            </a:r>
            <a:endParaRPr lang="fr-FR" dirty="0">
              <a:solidFill>
                <a:srgbClr val="FF0000"/>
              </a:solidFill>
            </a:endParaRPr>
          </a:p>
        </p:txBody>
      </p:sp>
      <p:sp>
        <p:nvSpPr>
          <p:cNvPr id="4" name="Titre 1"/>
          <p:cNvSpPr txBox="1">
            <a:spLocks/>
          </p:cNvSpPr>
          <p:nvPr/>
        </p:nvSpPr>
        <p:spPr>
          <a:xfrm>
            <a:off x="642938" y="2928938"/>
            <a:ext cx="7772400" cy="1000125"/>
          </a:xfrm>
          <a:prstGeom prst="rect">
            <a:avLst/>
          </a:prstGeom>
        </p:spPr>
        <p:txBody>
          <a:bodyPr anchor="ctr">
            <a:normAutofit/>
          </a:bodyPr>
          <a:lstStyle/>
          <a:p>
            <a:pPr algn="ctr" fontAlgn="auto">
              <a:spcAft>
                <a:spcPts val="0"/>
              </a:spcAft>
              <a:defRPr/>
            </a:pPr>
            <a:endParaRPr lang="fr-FR" sz="4400" dirty="0">
              <a:latin typeface="+mj-lt"/>
              <a:ea typeface="+mj-ea"/>
              <a:cs typeface="+mj-cs"/>
            </a:endParaRPr>
          </a:p>
        </p:txBody>
      </p:sp>
      <p:pic>
        <p:nvPicPr>
          <p:cNvPr id="29699" name="Image 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29700"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
        <p:nvSpPr>
          <p:cNvPr id="7" name="ZoneTexte 6"/>
          <p:cNvSpPr txBox="1"/>
          <p:nvPr/>
        </p:nvSpPr>
        <p:spPr>
          <a:xfrm>
            <a:off x="539552" y="5877272"/>
            <a:ext cx="8034116" cy="523220"/>
          </a:xfrm>
          <a:prstGeom prst="rect">
            <a:avLst/>
          </a:prstGeom>
          <a:noFill/>
        </p:spPr>
        <p:txBody>
          <a:bodyPr wrap="square" rtlCol="0">
            <a:spAutoFit/>
          </a:bodyPr>
          <a:lstStyle/>
          <a:p>
            <a:pPr algn="ctr"/>
            <a:r>
              <a:rPr lang="fr-FR" sz="2800" b="1" dirty="0" smtClean="0">
                <a:solidFill>
                  <a:srgbClr val="FF0000"/>
                </a:solidFill>
              </a:rPr>
              <a:t>Flacon d’hydroxyde de sodium à 0,25 </a:t>
            </a:r>
            <a:r>
              <a:rPr lang="fr-FR" sz="2800" b="1" dirty="0" err="1" smtClean="0">
                <a:solidFill>
                  <a:srgbClr val="FF0000"/>
                </a:solidFill>
              </a:rPr>
              <a:t>mol.L</a:t>
            </a:r>
            <a:r>
              <a:rPr lang="fr-FR" sz="2800" b="1" baseline="30000" dirty="0" smtClean="0">
                <a:solidFill>
                  <a:srgbClr val="FF0000"/>
                </a:solidFill>
              </a:rPr>
              <a:t>-1</a:t>
            </a:r>
          </a:p>
        </p:txBody>
      </p:sp>
      <p:pic>
        <p:nvPicPr>
          <p:cNvPr id="10" name="Image 9" descr="flacon soude.jpg"/>
          <p:cNvPicPr>
            <a:picLocks noChangeAspect="1"/>
          </p:cNvPicPr>
          <p:nvPr/>
        </p:nvPicPr>
        <p:blipFill>
          <a:blip r:embed="rId5" cstate="print"/>
          <a:srcRect b="-608"/>
          <a:stretch>
            <a:fillRect/>
          </a:stretch>
        </p:blipFill>
        <p:spPr>
          <a:xfrm>
            <a:off x="3203848" y="1124744"/>
            <a:ext cx="3542871" cy="4752529"/>
          </a:xfrm>
          <a:prstGeom prst="rect">
            <a:avLst/>
          </a:prstGeom>
        </p:spPr>
      </p:pic>
      <p:sp>
        <p:nvSpPr>
          <p:cNvPr id="8" name="ZoneTexte 7"/>
          <p:cNvSpPr txBox="1"/>
          <p:nvPr/>
        </p:nvSpPr>
        <p:spPr>
          <a:xfrm>
            <a:off x="179512" y="3212976"/>
            <a:ext cx="2808312" cy="1477328"/>
          </a:xfrm>
          <a:prstGeom prst="rect">
            <a:avLst/>
          </a:prstGeom>
          <a:noFill/>
        </p:spPr>
        <p:txBody>
          <a:bodyPr wrap="square" rtlCol="0">
            <a:spAutoFit/>
          </a:bodyPr>
          <a:lstStyle/>
          <a:p>
            <a:pPr algn="ctr"/>
            <a:r>
              <a:rPr lang="fr-FR" b="1" dirty="0" smtClean="0"/>
              <a:t>ATTENTION</a:t>
            </a:r>
          </a:p>
          <a:p>
            <a:r>
              <a:rPr lang="fr-FR" dirty="0" smtClean="0"/>
              <a:t>H315 :Provoque une irritation cutanée</a:t>
            </a:r>
          </a:p>
          <a:p>
            <a:r>
              <a:rPr lang="fr-FR" dirty="0" smtClean="0"/>
              <a:t>H319 : provoque une sévère irritation des yeux</a:t>
            </a:r>
            <a:endParaRPr lang="fr-FR" dirty="0"/>
          </a:p>
        </p:txBody>
      </p:sp>
      <p:pic>
        <p:nvPicPr>
          <p:cNvPr id="9" name="Image 8" descr="SGH07.jpg"/>
          <p:cNvPicPr/>
          <p:nvPr/>
        </p:nvPicPr>
        <p:blipFill>
          <a:blip r:embed="rId6" cstate="print"/>
          <a:stretch>
            <a:fillRect/>
          </a:stretch>
        </p:blipFill>
        <p:spPr>
          <a:xfrm>
            <a:off x="1187624" y="2348880"/>
            <a:ext cx="720080" cy="720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500042"/>
            <a:ext cx="7772400" cy="785819"/>
          </a:xfrm>
        </p:spPr>
        <p:txBody>
          <a:bodyPr/>
          <a:lstStyle/>
          <a:p>
            <a:pPr fontAlgn="auto">
              <a:spcBef>
                <a:spcPts val="0"/>
              </a:spcBef>
              <a:spcAft>
                <a:spcPts val="0"/>
              </a:spcAft>
              <a:defRPr/>
            </a:pPr>
            <a:r>
              <a:rPr lang="fr-FR" dirty="0">
                <a:solidFill>
                  <a:schemeClr val="tx2">
                    <a:shade val="85000"/>
                    <a:satMod val="150000"/>
                  </a:schemeClr>
                </a:solidFill>
              </a:rPr>
              <a:t> </a:t>
            </a:r>
            <a:r>
              <a:rPr lang="fr-FR" dirty="0" smtClean="0">
                <a:solidFill>
                  <a:srgbClr val="FF0000"/>
                </a:solidFill>
              </a:rPr>
              <a:t>danger</a:t>
            </a:r>
            <a:endParaRPr lang="fr-FR" dirty="0">
              <a:solidFill>
                <a:srgbClr val="FF0000"/>
              </a:solidFill>
            </a:endParaRPr>
          </a:p>
        </p:txBody>
      </p:sp>
      <p:sp>
        <p:nvSpPr>
          <p:cNvPr id="4" name="Titre 1"/>
          <p:cNvSpPr txBox="1">
            <a:spLocks/>
          </p:cNvSpPr>
          <p:nvPr/>
        </p:nvSpPr>
        <p:spPr>
          <a:xfrm>
            <a:off x="642938" y="2928938"/>
            <a:ext cx="7772400" cy="1000125"/>
          </a:xfrm>
          <a:prstGeom prst="rect">
            <a:avLst/>
          </a:prstGeom>
        </p:spPr>
        <p:txBody>
          <a:bodyPr anchor="ctr">
            <a:normAutofit/>
          </a:bodyPr>
          <a:lstStyle/>
          <a:p>
            <a:pPr algn="ctr" fontAlgn="auto">
              <a:spcAft>
                <a:spcPts val="0"/>
              </a:spcAft>
              <a:defRPr/>
            </a:pPr>
            <a:endParaRPr lang="fr-FR" sz="4400" dirty="0">
              <a:latin typeface="+mj-lt"/>
              <a:ea typeface="+mj-ea"/>
              <a:cs typeface="+mj-cs"/>
            </a:endParaRPr>
          </a:p>
        </p:txBody>
      </p:sp>
      <p:pic>
        <p:nvPicPr>
          <p:cNvPr id="25603" name="Image 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25604"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pic>
        <p:nvPicPr>
          <p:cNvPr id="1026" name="Picture 2" descr="F:\DCIM\101NIKON\DSCN1778.JPG"/>
          <p:cNvPicPr>
            <a:picLocks noChangeAspect="1" noChangeArrowheads="1"/>
          </p:cNvPicPr>
          <p:nvPr/>
        </p:nvPicPr>
        <p:blipFill>
          <a:blip r:embed="rId5" cstate="print"/>
          <a:srcRect l="26682" t="7906" r="16989" b="20942"/>
          <a:stretch>
            <a:fillRect/>
          </a:stretch>
        </p:blipFill>
        <p:spPr bwMode="auto">
          <a:xfrm>
            <a:off x="1979712" y="1412776"/>
            <a:ext cx="2736304" cy="2592288"/>
          </a:xfrm>
          <a:prstGeom prst="rect">
            <a:avLst/>
          </a:prstGeom>
          <a:noFill/>
        </p:spPr>
      </p:pic>
      <p:sp>
        <p:nvSpPr>
          <p:cNvPr id="7" name="ZoneTexte 6"/>
          <p:cNvSpPr txBox="1"/>
          <p:nvPr/>
        </p:nvSpPr>
        <p:spPr>
          <a:xfrm>
            <a:off x="827584" y="4221088"/>
            <a:ext cx="6858048" cy="1815882"/>
          </a:xfrm>
          <a:prstGeom prst="rect">
            <a:avLst/>
          </a:prstGeom>
          <a:noFill/>
        </p:spPr>
        <p:txBody>
          <a:bodyPr wrap="square" rtlCol="0">
            <a:spAutoFit/>
          </a:bodyPr>
          <a:lstStyle/>
          <a:p>
            <a:pPr algn="ctr"/>
            <a:r>
              <a:rPr lang="fr-FR" sz="2800" b="1" i="1" dirty="0" err="1" smtClean="0">
                <a:solidFill>
                  <a:srgbClr val="FF0000"/>
                </a:solidFill>
              </a:rPr>
              <a:t>Streptococcus</a:t>
            </a:r>
            <a:r>
              <a:rPr lang="fr-FR" sz="2800" b="1" i="1" dirty="0" smtClean="0">
                <a:solidFill>
                  <a:srgbClr val="FF0000"/>
                </a:solidFill>
              </a:rPr>
              <a:t> pneumonie</a:t>
            </a:r>
          </a:p>
          <a:p>
            <a:pPr algn="ctr"/>
            <a:r>
              <a:rPr lang="fr-FR" sz="2800" b="1" dirty="0" smtClean="0"/>
              <a:t>Micro-organisme</a:t>
            </a:r>
            <a:r>
              <a:rPr lang="fr-FR" sz="2800" b="1" dirty="0" smtClean="0">
                <a:solidFill>
                  <a:srgbClr val="FF0000"/>
                </a:solidFill>
              </a:rPr>
              <a:t> bactérien </a:t>
            </a:r>
            <a:r>
              <a:rPr lang="fr-FR" sz="2800" b="1" dirty="0" smtClean="0"/>
              <a:t>de</a:t>
            </a:r>
            <a:r>
              <a:rPr lang="fr-FR" sz="2800" b="1" dirty="0" smtClean="0">
                <a:solidFill>
                  <a:srgbClr val="FF0000"/>
                </a:solidFill>
              </a:rPr>
              <a:t> classe 2, </a:t>
            </a:r>
            <a:r>
              <a:rPr lang="fr-FR" sz="2800" b="1" dirty="0" smtClean="0"/>
              <a:t>transmissible par </a:t>
            </a:r>
            <a:r>
              <a:rPr lang="fr-FR" sz="2800" b="1" dirty="0" smtClean="0">
                <a:solidFill>
                  <a:srgbClr val="FF0000"/>
                </a:solidFill>
              </a:rPr>
              <a:t>voie aérienne </a:t>
            </a:r>
            <a:r>
              <a:rPr lang="fr-FR" sz="2800" b="1" dirty="0" smtClean="0"/>
              <a:t>= </a:t>
            </a:r>
            <a:r>
              <a:rPr lang="fr-FR" sz="2800" b="1" dirty="0" smtClean="0">
                <a:solidFill>
                  <a:srgbClr val="FF0000"/>
                </a:solidFill>
              </a:rPr>
              <a:t>agent infectieux</a:t>
            </a:r>
            <a:endParaRPr lang="fr-FR" sz="28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285728"/>
            <a:ext cx="7772400" cy="1000132"/>
          </a:xfrm>
        </p:spPr>
        <p:txBody>
          <a:bodyPr/>
          <a:lstStyle/>
          <a:p>
            <a:pPr fontAlgn="auto">
              <a:spcBef>
                <a:spcPts val="0"/>
              </a:spcBef>
              <a:spcAft>
                <a:spcPts val="0"/>
              </a:spcAft>
              <a:defRPr/>
            </a:pPr>
            <a:r>
              <a:rPr lang="fr-FR" dirty="0">
                <a:solidFill>
                  <a:schemeClr val="tx2">
                    <a:shade val="85000"/>
                    <a:satMod val="150000"/>
                  </a:schemeClr>
                </a:solidFill>
              </a:rPr>
              <a:t> </a:t>
            </a:r>
            <a:r>
              <a:rPr lang="fr-FR" dirty="0" smtClean="0">
                <a:solidFill>
                  <a:srgbClr val="FF0000"/>
                </a:solidFill>
              </a:rPr>
              <a:t>danger</a:t>
            </a:r>
            <a:endParaRPr lang="fr-FR" dirty="0">
              <a:solidFill>
                <a:srgbClr val="FF0000"/>
              </a:solidFill>
            </a:endParaRPr>
          </a:p>
        </p:txBody>
      </p:sp>
      <p:sp>
        <p:nvSpPr>
          <p:cNvPr id="4" name="Titre 1"/>
          <p:cNvSpPr txBox="1">
            <a:spLocks/>
          </p:cNvSpPr>
          <p:nvPr/>
        </p:nvSpPr>
        <p:spPr>
          <a:xfrm>
            <a:off x="642938" y="2928938"/>
            <a:ext cx="7772400" cy="1000125"/>
          </a:xfrm>
          <a:prstGeom prst="rect">
            <a:avLst/>
          </a:prstGeom>
        </p:spPr>
        <p:txBody>
          <a:bodyPr anchor="ctr">
            <a:normAutofit/>
          </a:bodyPr>
          <a:lstStyle/>
          <a:p>
            <a:pPr algn="ctr" fontAlgn="auto">
              <a:spcAft>
                <a:spcPts val="0"/>
              </a:spcAft>
              <a:defRPr/>
            </a:pPr>
            <a:endParaRPr lang="fr-FR" sz="4400" dirty="0">
              <a:latin typeface="+mj-lt"/>
              <a:ea typeface="+mj-ea"/>
              <a:cs typeface="+mj-cs"/>
            </a:endParaRPr>
          </a:p>
        </p:txBody>
      </p:sp>
      <p:pic>
        <p:nvPicPr>
          <p:cNvPr id="27651" name="Image 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27652"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pic>
        <p:nvPicPr>
          <p:cNvPr id="2051" name="Picture 3" descr="F:\DCIM\101NIKON\DSCN1805.JPG"/>
          <p:cNvPicPr>
            <a:picLocks noChangeAspect="1" noChangeArrowheads="1"/>
          </p:cNvPicPr>
          <p:nvPr/>
        </p:nvPicPr>
        <p:blipFill>
          <a:blip r:embed="rId5" cstate="print"/>
          <a:srcRect t="12268" b="16168"/>
          <a:stretch>
            <a:fillRect/>
          </a:stretch>
        </p:blipFill>
        <p:spPr bwMode="auto">
          <a:xfrm>
            <a:off x="2123728" y="1772816"/>
            <a:ext cx="3143272" cy="2520280"/>
          </a:xfrm>
          <a:prstGeom prst="rect">
            <a:avLst/>
          </a:prstGeom>
          <a:noFill/>
        </p:spPr>
      </p:pic>
      <p:sp>
        <p:nvSpPr>
          <p:cNvPr id="8" name="ZoneTexte 7"/>
          <p:cNvSpPr txBox="1"/>
          <p:nvPr/>
        </p:nvSpPr>
        <p:spPr>
          <a:xfrm>
            <a:off x="1043608" y="4653136"/>
            <a:ext cx="7500990" cy="954107"/>
          </a:xfrm>
          <a:prstGeom prst="rect">
            <a:avLst/>
          </a:prstGeom>
          <a:noFill/>
        </p:spPr>
        <p:txBody>
          <a:bodyPr wrap="square" rtlCol="0">
            <a:spAutoFit/>
          </a:bodyPr>
          <a:lstStyle/>
          <a:p>
            <a:pPr algn="ctr"/>
            <a:r>
              <a:rPr lang="fr-FR" sz="2800" b="1" dirty="0" smtClean="0">
                <a:solidFill>
                  <a:srgbClr val="FF0000"/>
                </a:solidFill>
              </a:rPr>
              <a:t>Tube de sang centrifugé </a:t>
            </a:r>
          </a:p>
          <a:p>
            <a:pPr algn="ctr"/>
            <a:r>
              <a:rPr lang="fr-FR" sz="2800" b="1" dirty="0" smtClean="0">
                <a:solidFill>
                  <a:srgbClr val="FF0000"/>
                </a:solidFill>
              </a:rPr>
              <a:t>= réservoir d’agents infectieux potentiels</a:t>
            </a:r>
            <a:endParaRPr lang="fr-FR" sz="28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857232"/>
            <a:ext cx="8001056" cy="928694"/>
          </a:xfrm>
        </p:spPr>
        <p:txBody>
          <a:bodyPr/>
          <a:lstStyle/>
          <a:p>
            <a:pPr fontAlgn="auto">
              <a:spcBef>
                <a:spcPts val="0"/>
              </a:spcBef>
              <a:spcAft>
                <a:spcPts val="0"/>
              </a:spcAft>
              <a:defRPr/>
            </a:pPr>
            <a:r>
              <a:rPr lang="fr-FR" dirty="0" smtClean="0">
                <a:solidFill>
                  <a:schemeClr val="accent2">
                    <a:lumMod val="60000"/>
                    <a:lumOff val="40000"/>
                  </a:schemeClr>
                </a:solidFill>
              </a:rPr>
              <a:t>Situation exposante</a:t>
            </a:r>
            <a:endParaRPr lang="fr-FR" dirty="0">
              <a:solidFill>
                <a:schemeClr val="accent2">
                  <a:lumMod val="60000"/>
                  <a:lumOff val="40000"/>
                </a:schemeClr>
              </a:solidFill>
            </a:endParaRPr>
          </a:p>
        </p:txBody>
      </p:sp>
      <p:pic>
        <p:nvPicPr>
          <p:cNvPr id="35842" name="Image 3"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35843"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pic>
        <p:nvPicPr>
          <p:cNvPr id="7" name="Picture 2" descr="F:\DCIM\101NIKON\DSCN1778.JPG"/>
          <p:cNvPicPr>
            <a:picLocks noChangeAspect="1" noChangeArrowheads="1"/>
          </p:cNvPicPr>
          <p:nvPr/>
        </p:nvPicPr>
        <p:blipFill>
          <a:blip r:embed="rId5" cstate="print"/>
          <a:srcRect/>
          <a:stretch>
            <a:fillRect/>
          </a:stretch>
        </p:blipFill>
        <p:spPr bwMode="auto">
          <a:xfrm>
            <a:off x="285720" y="1928802"/>
            <a:ext cx="2762270" cy="2071702"/>
          </a:xfrm>
          <a:prstGeom prst="rect">
            <a:avLst/>
          </a:prstGeom>
          <a:noFill/>
        </p:spPr>
      </p:pic>
      <p:pic>
        <p:nvPicPr>
          <p:cNvPr id="8" name="Picture 3" descr="F:\DCIM\101NIKON\DSCN1805.JPG"/>
          <p:cNvPicPr>
            <a:picLocks noChangeAspect="1" noChangeArrowheads="1"/>
          </p:cNvPicPr>
          <p:nvPr/>
        </p:nvPicPr>
        <p:blipFill>
          <a:blip r:embed="rId6" cstate="print"/>
          <a:srcRect/>
          <a:stretch>
            <a:fillRect/>
          </a:stretch>
        </p:blipFill>
        <p:spPr bwMode="auto">
          <a:xfrm>
            <a:off x="3286116" y="3357562"/>
            <a:ext cx="2571768" cy="2881391"/>
          </a:xfrm>
          <a:prstGeom prst="rect">
            <a:avLst/>
          </a:prstGeom>
          <a:noFill/>
        </p:spPr>
      </p:pic>
      <p:sp>
        <p:nvSpPr>
          <p:cNvPr id="10" name="ZoneTexte 9"/>
          <p:cNvSpPr txBox="1"/>
          <p:nvPr/>
        </p:nvSpPr>
        <p:spPr>
          <a:xfrm>
            <a:off x="785786" y="4714884"/>
            <a:ext cx="8143932" cy="369332"/>
          </a:xfrm>
          <a:prstGeom prst="rect">
            <a:avLst/>
          </a:prstGeom>
          <a:noFill/>
        </p:spPr>
        <p:txBody>
          <a:bodyPr wrap="square" rtlCol="0">
            <a:spAutoFit/>
          </a:bodyPr>
          <a:lstStyle/>
          <a:p>
            <a:endParaRPr lang="fr-FR" dirty="0"/>
          </a:p>
        </p:txBody>
      </p:sp>
      <p:sp>
        <p:nvSpPr>
          <p:cNvPr id="11" name="ZoneTexte 10"/>
          <p:cNvSpPr txBox="1"/>
          <p:nvPr/>
        </p:nvSpPr>
        <p:spPr>
          <a:xfrm>
            <a:off x="500034" y="4572008"/>
            <a:ext cx="7215238" cy="1200329"/>
          </a:xfrm>
          <a:prstGeom prst="rect">
            <a:avLst/>
          </a:prstGeom>
          <a:solidFill>
            <a:srgbClr val="FFFF00"/>
          </a:solidFill>
        </p:spPr>
        <p:txBody>
          <a:bodyPr wrap="square" rtlCol="0">
            <a:spAutoFit/>
          </a:bodyPr>
          <a:lstStyle/>
          <a:p>
            <a:pPr algn="ctr"/>
            <a:r>
              <a:rPr lang="fr-FR" sz="3600" dirty="0" smtClean="0"/>
              <a:t>Pas de situation exposante car pas de manipulateur !</a:t>
            </a:r>
            <a:endParaRPr lang="fr-FR" sz="3600" dirty="0"/>
          </a:p>
        </p:txBody>
      </p:sp>
      <p:pic>
        <p:nvPicPr>
          <p:cNvPr id="13" name="Image 12" descr="flacon soude.jpg"/>
          <p:cNvPicPr>
            <a:picLocks noChangeAspect="1"/>
          </p:cNvPicPr>
          <p:nvPr/>
        </p:nvPicPr>
        <p:blipFill>
          <a:blip r:embed="rId7" cstate="print"/>
          <a:srcRect b="-608"/>
          <a:stretch>
            <a:fillRect/>
          </a:stretch>
        </p:blipFill>
        <p:spPr>
          <a:xfrm>
            <a:off x="6357721" y="1663885"/>
            <a:ext cx="2174719" cy="291724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96296E-6 L 0 -0.20996 " pathEditMode="relative" rAng="0" ptsTypes="AA">
                                      <p:cBhvr>
                                        <p:cTn id="6" dur="2000" fill="hold"/>
                                        <p:tgtEl>
                                          <p:spTgt spid="8"/>
                                        </p:tgtEl>
                                        <p:attrNameLst>
                                          <p:attrName>ppt_x</p:attrName>
                                          <p:attrName>ppt_y</p:attrName>
                                        </p:attrNameLst>
                                      </p:cBhvr>
                                      <p:rCtr x="0" y="-105"/>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Humain</Template>
  <TotalTime>348</TotalTime>
  <Words>926</Words>
  <Application>Microsoft Macintosh PowerPoint</Application>
  <PresentationFormat>Présentation à l'écran (4:3)</PresentationFormat>
  <Paragraphs>164</Paragraphs>
  <Slides>23</Slides>
  <Notes>21</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Human</vt:lpstr>
      <vt:lpstr>ANALYSE ET EVALUATION  A PRIORI DES RISQUES BIOLOGIQUES ET DES RISQUES CHIMIQUES</vt:lpstr>
      <vt:lpstr>Etape 1 : Analyse a priori des risques</vt:lpstr>
      <vt:lpstr>Réalisation du Processus d’Apparition d’un Dommage (PAD)</vt:lpstr>
      <vt:lpstr> 5 M + Analyse des situations exposantes et des évènements déclencheur</vt:lpstr>
      <vt:lpstr> « Remplissage de la burette avec une solution de NaOH à 0,25 mol/L»</vt:lpstr>
      <vt:lpstr> danger</vt:lpstr>
      <vt:lpstr> danger</vt:lpstr>
      <vt:lpstr> danger</vt:lpstr>
      <vt:lpstr>Situation exposante</vt:lpstr>
      <vt:lpstr>Situation exposante</vt:lpstr>
      <vt:lpstr>Situation exposante</vt:lpstr>
      <vt:lpstr>Plusieurs situations exposantes pour une même situation de travail</vt:lpstr>
      <vt:lpstr>Evènement déclencheur</vt:lpstr>
      <vt:lpstr>Evènement déclencheur</vt:lpstr>
      <vt:lpstr>Présentation PowerPoint</vt:lpstr>
      <vt:lpstr>Chaîne de transmission </vt:lpstr>
      <vt:lpstr> </vt:lpstr>
      <vt:lpstr>Présentation PowerPoint</vt:lpstr>
      <vt:lpstr>Analyse a priori du risque sur le site 3 RB</vt:lpstr>
      <vt:lpstr>L’exposition à un agent chimique dangereux est un évènement déclencheur induisant un dommage.</vt:lpstr>
      <vt:lpstr>Une coiffeuse effectue un soin à une personne atteinte d’une teigne. S’agit-il :</vt:lpstr>
      <vt:lpstr>Recherche de la fiche de l’agent infectieux de la teigne  :</vt:lpstr>
      <vt:lpstr>Chaîne de transmission de la teigne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L’ANALYSE DES RISQUES</dc:title>
  <dc:creator>Mamounette</dc:creator>
  <cp:lastModifiedBy>MARC GENSSE</cp:lastModifiedBy>
  <cp:revision>883</cp:revision>
  <dcterms:created xsi:type="dcterms:W3CDTF">2009-07-02T12:28:33Z</dcterms:created>
  <dcterms:modified xsi:type="dcterms:W3CDTF">2015-09-04T07:35:53Z</dcterms:modified>
</cp:coreProperties>
</file>