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06" d="100"/>
          <a:sy n="106" d="100"/>
        </p:scale>
        <p:origin x="-112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B93D55B-5C0F-4073-B2A0-834D2BF8A526}" type="datetimeFigureOut">
              <a:rPr lang="fr-FR" smtClean="0"/>
              <a:pPr/>
              <a:t>15/12/2014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EAE7197-7E10-48B1-B4C4-414B62AFCBC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93D55B-5C0F-4073-B2A0-834D2BF8A526}" type="datetimeFigureOut">
              <a:rPr lang="fr-FR" smtClean="0"/>
              <a:pPr/>
              <a:t>15/12/2014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AE7197-7E10-48B1-B4C4-414B62AFCBC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TL St Anne\cours Rénové\formation moodle\images de présentation\groupe\Capture1.JPG"/>
          <p:cNvPicPr>
            <a:picLocks noChangeAspect="1" noChangeArrowheads="1"/>
          </p:cNvPicPr>
          <p:nvPr/>
        </p:nvPicPr>
        <p:blipFill>
          <a:blip r:embed="rId2"/>
          <a:srcRect/>
          <a:stretch>
            <a:fillRect/>
          </a:stretch>
        </p:blipFill>
        <p:spPr bwMode="auto">
          <a:xfrm>
            <a:off x="785786" y="2071678"/>
            <a:ext cx="7958722" cy="2286016"/>
          </a:xfrm>
          <a:prstGeom prst="rect">
            <a:avLst/>
          </a:prstGeom>
          <a:noFill/>
        </p:spPr>
      </p:pic>
      <p:sp>
        <p:nvSpPr>
          <p:cNvPr id="6" name="Ellipse 5"/>
          <p:cNvSpPr/>
          <p:nvPr/>
        </p:nvSpPr>
        <p:spPr>
          <a:xfrm>
            <a:off x="1428728" y="2714620"/>
            <a:ext cx="2857520" cy="135732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4000496" y="5000636"/>
            <a:ext cx="3929090" cy="1323439"/>
          </a:xfrm>
          <a:prstGeom prst="rect">
            <a:avLst/>
          </a:prstGeom>
          <a:noFill/>
        </p:spPr>
        <p:txBody>
          <a:bodyPr wrap="square" rtlCol="0">
            <a:spAutoFit/>
          </a:bodyPr>
          <a:lstStyle/>
          <a:p>
            <a:r>
              <a:rPr lang="fr-FR" sz="1600" dirty="0" smtClean="0">
                <a:solidFill>
                  <a:srgbClr val="0000CC"/>
                </a:solidFill>
                <a:latin typeface="Comic Sans MS" pitchFamily="66" charset="0"/>
              </a:rPr>
              <a:t>Ajouter </a:t>
            </a:r>
            <a:r>
              <a:rPr lang="fr-FR" sz="1600" dirty="0" smtClean="0">
                <a:solidFill>
                  <a:srgbClr val="0000CC"/>
                </a:solidFill>
                <a:latin typeface="Comic Sans MS" pitchFamily="66" charset="0"/>
              </a:rPr>
              <a:t>plusieurs fichiers sur la même section. </a:t>
            </a:r>
            <a:r>
              <a:rPr lang="fr-FR" sz="1600" dirty="0" smtClean="0">
                <a:solidFill>
                  <a:srgbClr val="0000CC"/>
                </a:solidFill>
                <a:latin typeface="Comic Sans MS" pitchFamily="66" charset="0"/>
              </a:rPr>
              <a:t>Pour l’instant ces fichiers ne sont affectés à aucun groupe. Ils portent juste le nom que vous leur avez donné ( ici fichier A, B….</a:t>
            </a:r>
            <a:r>
              <a:rPr lang="fr-FR" sz="1600" dirty="0" err="1" smtClean="0">
                <a:solidFill>
                  <a:srgbClr val="0000CC"/>
                </a:solidFill>
                <a:latin typeface="Comic Sans MS" pitchFamily="66" charset="0"/>
              </a:rPr>
              <a:t>etc</a:t>
            </a:r>
            <a:r>
              <a:rPr lang="fr-FR" sz="1600" dirty="0" smtClean="0">
                <a:solidFill>
                  <a:srgbClr val="0000CC"/>
                </a:solidFill>
                <a:latin typeface="Comic Sans MS" pitchFamily="66" charset="0"/>
              </a:rPr>
              <a:t>)</a:t>
            </a:r>
            <a:endParaRPr lang="fr-FR" sz="1600" dirty="0">
              <a:solidFill>
                <a:srgbClr val="0000CC"/>
              </a:solidFill>
              <a:latin typeface="Comic Sans MS" pitchFamily="66" charset="0"/>
            </a:endParaRPr>
          </a:p>
        </p:txBody>
      </p:sp>
      <p:cxnSp>
        <p:nvCxnSpPr>
          <p:cNvPr id="9" name="Connecteur droit avec flèche 8"/>
          <p:cNvCxnSpPr/>
          <p:nvPr/>
        </p:nvCxnSpPr>
        <p:spPr>
          <a:xfrm rot="16200000" flipV="1">
            <a:off x="3286116" y="4143380"/>
            <a:ext cx="857256" cy="857256"/>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descr="D:\STL St Anne\cours Rénové\formation moodle\images de présentation\groupe\Capture12.JPG"/>
          <p:cNvPicPr>
            <a:picLocks noChangeAspect="1" noChangeArrowheads="1"/>
          </p:cNvPicPr>
          <p:nvPr/>
        </p:nvPicPr>
        <p:blipFill>
          <a:blip r:embed="rId2"/>
          <a:srcRect/>
          <a:stretch>
            <a:fillRect/>
          </a:stretch>
        </p:blipFill>
        <p:spPr bwMode="auto">
          <a:xfrm>
            <a:off x="2481263" y="704850"/>
            <a:ext cx="4181475" cy="5448300"/>
          </a:xfrm>
          <a:prstGeom prst="rect">
            <a:avLst/>
          </a:prstGeom>
          <a:noFill/>
        </p:spPr>
      </p:pic>
      <p:sp>
        <p:nvSpPr>
          <p:cNvPr id="6" name="Ellipse 5"/>
          <p:cNvSpPr/>
          <p:nvPr/>
        </p:nvSpPr>
        <p:spPr>
          <a:xfrm>
            <a:off x="2714612" y="2214554"/>
            <a:ext cx="1071570"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5214942" y="2786058"/>
            <a:ext cx="3429024" cy="584775"/>
          </a:xfrm>
          <a:prstGeom prst="rect">
            <a:avLst/>
          </a:prstGeom>
          <a:noFill/>
        </p:spPr>
        <p:txBody>
          <a:bodyPr wrap="square" rtlCol="0">
            <a:spAutoFit/>
          </a:bodyPr>
          <a:lstStyle/>
          <a:p>
            <a:r>
              <a:rPr lang="fr-FR" sz="1600" dirty="0" smtClean="0">
                <a:solidFill>
                  <a:srgbClr val="0000CC"/>
                </a:solidFill>
                <a:latin typeface="Comic Sans MS" pitchFamily="66" charset="0"/>
              </a:rPr>
              <a:t>Cliquer sur groupe B et refaire la même chose.</a:t>
            </a:r>
            <a:endParaRPr lang="fr-FR" sz="1600" dirty="0">
              <a:solidFill>
                <a:srgbClr val="0000CC"/>
              </a:solidFill>
              <a:latin typeface="Comic Sans MS" pitchFamily="66" charset="0"/>
            </a:endParaRPr>
          </a:p>
        </p:txBody>
      </p:sp>
      <p:cxnSp>
        <p:nvCxnSpPr>
          <p:cNvPr id="9" name="Connecteur droit avec flèche 8"/>
          <p:cNvCxnSpPr/>
          <p:nvPr/>
        </p:nvCxnSpPr>
        <p:spPr>
          <a:xfrm rot="10800000">
            <a:off x="3786182" y="2428868"/>
            <a:ext cx="1428760" cy="71438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857356" y="357166"/>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INSCRIPTION DES ELEVES DANS LES GROUPES </a:t>
            </a:r>
            <a:endParaRPr lang="fr-FR" b="1" dirty="0">
              <a:solidFill>
                <a:srgbClr val="FF0000"/>
              </a:solidFill>
              <a:latin typeface="Comic Sans MS" pitchFamily="66"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8" name="Picture 4" descr="D:\STL St Anne\cours Rénové\formation moodle\images de présentation\groupe\Capture14.JPG"/>
          <p:cNvPicPr>
            <a:picLocks noChangeAspect="1" noChangeArrowheads="1"/>
          </p:cNvPicPr>
          <p:nvPr/>
        </p:nvPicPr>
        <p:blipFill>
          <a:blip r:embed="rId2"/>
          <a:srcRect/>
          <a:stretch>
            <a:fillRect/>
          </a:stretch>
        </p:blipFill>
        <p:spPr bwMode="auto">
          <a:xfrm>
            <a:off x="504825" y="904875"/>
            <a:ext cx="8134350" cy="5048250"/>
          </a:xfrm>
          <a:prstGeom prst="rect">
            <a:avLst/>
          </a:prstGeom>
          <a:noFill/>
        </p:spPr>
      </p:pic>
      <p:sp>
        <p:nvSpPr>
          <p:cNvPr id="6" name="Ellipse 5"/>
          <p:cNvSpPr/>
          <p:nvPr/>
        </p:nvSpPr>
        <p:spPr>
          <a:xfrm>
            <a:off x="571472" y="1857364"/>
            <a:ext cx="3429024" cy="642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rot="16200000" flipV="1">
            <a:off x="2786051" y="2571744"/>
            <a:ext cx="1143008" cy="1143007"/>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8" name="ZoneTexte 7"/>
          <p:cNvSpPr txBox="1"/>
          <p:nvPr/>
        </p:nvSpPr>
        <p:spPr>
          <a:xfrm>
            <a:off x="1857356" y="357166"/>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INSCRIPTION DES ELEVES DANS LES GROUPES </a:t>
            </a:r>
            <a:endParaRPr lang="fr-FR" b="1" dirty="0">
              <a:solidFill>
                <a:srgbClr val="FF0000"/>
              </a:solidFill>
              <a:latin typeface="Comic Sans MS" pitchFamily="66" charset="0"/>
            </a:endParaRPr>
          </a:p>
        </p:txBody>
      </p:sp>
      <p:sp>
        <p:nvSpPr>
          <p:cNvPr id="15" name="ZoneTexte 14"/>
          <p:cNvSpPr txBox="1"/>
          <p:nvPr/>
        </p:nvSpPr>
        <p:spPr>
          <a:xfrm>
            <a:off x="4000496" y="3714752"/>
            <a:ext cx="3429024" cy="830997"/>
          </a:xfrm>
          <a:prstGeom prst="rect">
            <a:avLst/>
          </a:prstGeom>
          <a:noFill/>
        </p:spPr>
        <p:txBody>
          <a:bodyPr wrap="square" rtlCol="0">
            <a:spAutoFit/>
          </a:bodyPr>
          <a:lstStyle/>
          <a:p>
            <a:r>
              <a:rPr lang="fr-FR" sz="1600" dirty="0" smtClean="0">
                <a:solidFill>
                  <a:srgbClr val="0000CC"/>
                </a:solidFill>
                <a:latin typeface="Comic Sans MS" pitchFamily="66" charset="0"/>
              </a:rPr>
              <a:t>Les élèves du groupe B sont à leur tour inscrits, cliquer sur « retour aux groupes »</a:t>
            </a:r>
            <a:endParaRPr lang="fr-FR" sz="1600" dirty="0">
              <a:solidFill>
                <a:srgbClr val="0000CC"/>
              </a:solidFill>
              <a:latin typeface="Comic Sans MS" pitchFamily="66" charset="0"/>
            </a:endParaRPr>
          </a:p>
        </p:txBody>
      </p:sp>
      <p:cxnSp>
        <p:nvCxnSpPr>
          <p:cNvPr id="16" name="Connecteur droit avec flèche 15"/>
          <p:cNvCxnSpPr/>
          <p:nvPr/>
        </p:nvCxnSpPr>
        <p:spPr>
          <a:xfrm rot="10800000" flipV="1">
            <a:off x="1643044" y="4572008"/>
            <a:ext cx="3000394" cy="114300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D:\STL St Anne\cours Rénové\formation moodle\images de présentation\groupe\Capture15.JPG"/>
          <p:cNvPicPr>
            <a:picLocks noChangeAspect="1" noChangeArrowheads="1"/>
          </p:cNvPicPr>
          <p:nvPr/>
        </p:nvPicPr>
        <p:blipFill>
          <a:blip r:embed="rId2"/>
          <a:srcRect/>
          <a:stretch>
            <a:fillRect/>
          </a:stretch>
        </p:blipFill>
        <p:spPr bwMode="auto">
          <a:xfrm>
            <a:off x="514350" y="2447925"/>
            <a:ext cx="8115300" cy="1962150"/>
          </a:xfrm>
          <a:prstGeom prst="rect">
            <a:avLst/>
          </a:prstGeom>
          <a:noFill/>
        </p:spPr>
      </p:pic>
      <p:sp>
        <p:nvSpPr>
          <p:cNvPr id="5" name="ZoneTexte 4"/>
          <p:cNvSpPr txBox="1"/>
          <p:nvPr/>
        </p:nvSpPr>
        <p:spPr>
          <a:xfrm>
            <a:off x="2928926" y="142852"/>
            <a:ext cx="4429156"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COURS</a:t>
            </a:r>
            <a:endParaRPr lang="fr-FR" b="1" dirty="0">
              <a:solidFill>
                <a:srgbClr val="FF0000"/>
              </a:solidFill>
              <a:latin typeface="Comic Sans MS" pitchFamily="66" charset="0"/>
            </a:endParaRPr>
          </a:p>
        </p:txBody>
      </p:sp>
      <p:sp>
        <p:nvSpPr>
          <p:cNvPr id="6" name="Ellipse 5"/>
          <p:cNvSpPr/>
          <p:nvPr/>
        </p:nvSpPr>
        <p:spPr>
          <a:xfrm>
            <a:off x="428596" y="3500438"/>
            <a:ext cx="2071702" cy="714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3786182" y="1071546"/>
            <a:ext cx="2500330" cy="954107"/>
          </a:xfrm>
          <a:prstGeom prst="rect">
            <a:avLst/>
          </a:prstGeom>
          <a:noFill/>
        </p:spPr>
        <p:txBody>
          <a:bodyPr wrap="square" rtlCol="0">
            <a:spAutoFit/>
          </a:bodyPr>
          <a:lstStyle/>
          <a:p>
            <a:r>
              <a:rPr lang="fr-FR" sz="1400" dirty="0" smtClean="0">
                <a:solidFill>
                  <a:srgbClr val="FF0000"/>
                </a:solidFill>
                <a:latin typeface="Comic Sans MS" pitchFamily="66" charset="0"/>
              </a:rPr>
              <a:t>Pour que l’élève puisse interagir avec le cours il doit obligatoirement s’inscrire.</a:t>
            </a:r>
            <a:endParaRPr lang="fr-FR" sz="1400" dirty="0">
              <a:solidFill>
                <a:srgbClr val="FF0000"/>
              </a:solidFill>
              <a:latin typeface="Comic Sans MS" pitchFamily="66" charset="0"/>
            </a:endParaRPr>
          </a:p>
        </p:txBody>
      </p:sp>
      <p:cxnSp>
        <p:nvCxnSpPr>
          <p:cNvPr id="9" name="Connecteur droit avec flèche 8"/>
          <p:cNvCxnSpPr/>
          <p:nvPr/>
        </p:nvCxnSpPr>
        <p:spPr>
          <a:xfrm rot="10800000">
            <a:off x="2143108" y="4214818"/>
            <a:ext cx="714380" cy="64294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2928926" y="4643446"/>
            <a:ext cx="3429024" cy="1569660"/>
          </a:xfrm>
          <a:prstGeom prst="rect">
            <a:avLst/>
          </a:prstGeom>
          <a:noFill/>
        </p:spPr>
        <p:txBody>
          <a:bodyPr wrap="square" rtlCol="0">
            <a:spAutoFit/>
          </a:bodyPr>
          <a:lstStyle/>
          <a:p>
            <a:r>
              <a:rPr lang="fr-FR" sz="1600" dirty="0" smtClean="0">
                <a:solidFill>
                  <a:srgbClr val="0000CC"/>
                </a:solidFill>
                <a:latin typeface="Comic Sans MS" pitchFamily="66" charset="0"/>
              </a:rPr>
              <a:t>Si vous revenez à votre cours de départ il n’y a encore rien de changé. Vos fichiers ne sont toujours pas affectés à un groupe en particulier. Il faut créer des groupements.</a:t>
            </a:r>
            <a:endParaRPr lang="fr-FR" sz="1600" dirty="0">
              <a:solidFill>
                <a:srgbClr val="0000CC"/>
              </a:solidFill>
              <a:latin typeface="Comic Sans MS" pitchFamily="66"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5" name="Picture 3" descr="D:\STL St Anne\cours Rénové\formation moodle\images de présentation\groupe\Capture2.JPG"/>
          <p:cNvPicPr>
            <a:picLocks noChangeAspect="1" noChangeArrowheads="1"/>
          </p:cNvPicPr>
          <p:nvPr/>
        </p:nvPicPr>
        <p:blipFill>
          <a:blip r:embed="rId2"/>
          <a:srcRect/>
          <a:stretch>
            <a:fillRect/>
          </a:stretch>
        </p:blipFill>
        <p:spPr bwMode="auto">
          <a:xfrm>
            <a:off x="3157538" y="1038225"/>
            <a:ext cx="2828925" cy="4781550"/>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sp>
        <p:nvSpPr>
          <p:cNvPr id="6" name="Ellipse 5"/>
          <p:cNvSpPr/>
          <p:nvPr/>
        </p:nvSpPr>
        <p:spPr>
          <a:xfrm>
            <a:off x="3714744" y="4429132"/>
            <a:ext cx="1571636"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rot="10800000" flipV="1">
            <a:off x="5357818" y="4000504"/>
            <a:ext cx="1500198" cy="64294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5929322" y="3143248"/>
            <a:ext cx="3000364" cy="830997"/>
          </a:xfrm>
          <a:prstGeom prst="rect">
            <a:avLst/>
          </a:prstGeom>
          <a:noFill/>
        </p:spPr>
        <p:txBody>
          <a:bodyPr wrap="square" rtlCol="0">
            <a:spAutoFit/>
          </a:bodyPr>
          <a:lstStyle/>
          <a:p>
            <a:r>
              <a:rPr lang="fr-FR" sz="1600" dirty="0" smtClean="0">
                <a:solidFill>
                  <a:srgbClr val="0000CC"/>
                </a:solidFill>
                <a:latin typeface="Comic Sans MS" pitchFamily="66" charset="0"/>
              </a:rPr>
              <a:t>On revient sur le bloc administration-utilisateur-groupe</a:t>
            </a:r>
            <a:endParaRPr lang="fr-FR" sz="1600" dirty="0">
              <a:solidFill>
                <a:srgbClr val="0000CC"/>
              </a:solidFill>
              <a:latin typeface="Comic Sans MS" pitchFamily="66"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D:\STL St Anne\cours Rénové\formation moodle\images de présentation\groupe\Capture16.JPG"/>
          <p:cNvPicPr>
            <a:picLocks noChangeAspect="1" noChangeArrowheads="1"/>
          </p:cNvPicPr>
          <p:nvPr/>
        </p:nvPicPr>
        <p:blipFill>
          <a:blip r:embed="rId2"/>
          <a:srcRect/>
          <a:stretch>
            <a:fillRect/>
          </a:stretch>
        </p:blipFill>
        <p:spPr bwMode="auto">
          <a:xfrm>
            <a:off x="2295525" y="604838"/>
            <a:ext cx="4552950" cy="5648325"/>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sp>
        <p:nvSpPr>
          <p:cNvPr id="6" name="Ellipse 5"/>
          <p:cNvSpPr/>
          <p:nvPr/>
        </p:nvSpPr>
        <p:spPr>
          <a:xfrm>
            <a:off x="2285984" y="2071678"/>
            <a:ext cx="1571636"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p:cNvCxnSpPr/>
          <p:nvPr/>
        </p:nvCxnSpPr>
        <p:spPr>
          <a:xfrm rot="10800000">
            <a:off x="3857620" y="2500306"/>
            <a:ext cx="1928826" cy="100013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5857884" y="2714620"/>
            <a:ext cx="3000364" cy="1569660"/>
          </a:xfrm>
          <a:prstGeom prst="rect">
            <a:avLst/>
          </a:prstGeom>
          <a:noFill/>
        </p:spPr>
        <p:txBody>
          <a:bodyPr wrap="square" rtlCol="0">
            <a:spAutoFit/>
          </a:bodyPr>
          <a:lstStyle/>
          <a:p>
            <a:r>
              <a:rPr lang="fr-FR" sz="1600" dirty="0" smtClean="0">
                <a:solidFill>
                  <a:srgbClr val="0000CC"/>
                </a:solidFill>
                <a:latin typeface="Comic Sans MS" pitchFamily="66" charset="0"/>
              </a:rPr>
              <a:t>1. Comme vous pouvez le remarquer, les 2 groupes sont là avec des chiffres entre parenthèses qui indiquent le nombre d’élèves dans chaque groupe.</a:t>
            </a:r>
          </a:p>
        </p:txBody>
      </p:sp>
      <p:cxnSp>
        <p:nvCxnSpPr>
          <p:cNvPr id="11" name="Connecteur droit avec flèche 10"/>
          <p:cNvCxnSpPr>
            <a:stCxn id="15" idx="1"/>
          </p:cNvCxnSpPr>
          <p:nvPr/>
        </p:nvCxnSpPr>
        <p:spPr>
          <a:xfrm rot="10800000">
            <a:off x="4572000" y="1071548"/>
            <a:ext cx="1357322" cy="43526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3857620" y="714356"/>
            <a:ext cx="1071570"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5929322" y="1214422"/>
            <a:ext cx="3000364" cy="584775"/>
          </a:xfrm>
          <a:prstGeom prst="rect">
            <a:avLst/>
          </a:prstGeom>
          <a:noFill/>
        </p:spPr>
        <p:txBody>
          <a:bodyPr wrap="square" rtlCol="0">
            <a:spAutoFit/>
          </a:bodyPr>
          <a:lstStyle/>
          <a:p>
            <a:r>
              <a:rPr lang="fr-FR" sz="1600" dirty="0" smtClean="0">
                <a:solidFill>
                  <a:srgbClr val="0000CC"/>
                </a:solidFill>
                <a:latin typeface="Comic Sans MS" pitchFamily="66" charset="0"/>
              </a:rPr>
              <a:t>2. Cliquer sur « groupements »</a:t>
            </a:r>
            <a:endParaRPr lang="fr-FR" sz="1600" dirty="0">
              <a:solidFill>
                <a:srgbClr val="0000CC"/>
              </a:solidFill>
              <a:latin typeface="Comic Sans MS" pitchFamily="66"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D:\STL St Anne\cours Rénové\formation moodle\images de présentation\groupe\Capture17.JPG"/>
          <p:cNvPicPr>
            <a:picLocks noChangeAspect="1" noChangeArrowheads="1"/>
          </p:cNvPicPr>
          <p:nvPr/>
        </p:nvPicPr>
        <p:blipFill>
          <a:blip r:embed="rId2"/>
          <a:srcRect/>
          <a:stretch>
            <a:fillRect/>
          </a:stretch>
        </p:blipFill>
        <p:spPr bwMode="auto">
          <a:xfrm>
            <a:off x="500034" y="2143116"/>
            <a:ext cx="8215337" cy="1983299"/>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cxnSp>
        <p:nvCxnSpPr>
          <p:cNvPr id="11" name="Connecteur droit avec flèche 10"/>
          <p:cNvCxnSpPr/>
          <p:nvPr/>
        </p:nvCxnSpPr>
        <p:spPr>
          <a:xfrm rot="10800000">
            <a:off x="4714876" y="4143380"/>
            <a:ext cx="1357322" cy="43526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3857620" y="3643314"/>
            <a:ext cx="1571636"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6143636" y="4357694"/>
            <a:ext cx="2500330" cy="338554"/>
          </a:xfrm>
          <a:prstGeom prst="rect">
            <a:avLst/>
          </a:prstGeom>
          <a:noFill/>
        </p:spPr>
        <p:txBody>
          <a:bodyPr wrap="square" rtlCol="0">
            <a:spAutoFit/>
          </a:bodyPr>
          <a:lstStyle/>
          <a:p>
            <a:r>
              <a:rPr lang="fr-FR" sz="1600" dirty="0" smtClean="0">
                <a:solidFill>
                  <a:srgbClr val="0000CC"/>
                </a:solidFill>
                <a:latin typeface="Comic Sans MS" pitchFamily="66" charset="0"/>
              </a:rPr>
              <a:t>Cliquer ici</a:t>
            </a:r>
            <a:endParaRPr lang="fr-FR" sz="1600" dirty="0">
              <a:solidFill>
                <a:srgbClr val="0000CC"/>
              </a:solidFill>
              <a:latin typeface="Comic Sans MS" pitchFamily="66"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D:\STL St Anne\cours Rénové\formation moodle\images de présentation\groupe\Capture18.JPG"/>
          <p:cNvPicPr>
            <a:picLocks noChangeAspect="1" noChangeArrowheads="1"/>
          </p:cNvPicPr>
          <p:nvPr/>
        </p:nvPicPr>
        <p:blipFill>
          <a:blip r:embed="rId2"/>
          <a:srcRect/>
          <a:stretch>
            <a:fillRect/>
          </a:stretch>
        </p:blipFill>
        <p:spPr bwMode="auto">
          <a:xfrm>
            <a:off x="1076325" y="1185863"/>
            <a:ext cx="6991350" cy="4486275"/>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cxnSp>
        <p:nvCxnSpPr>
          <p:cNvPr id="11" name="Connecteur droit avec flèche 10"/>
          <p:cNvCxnSpPr/>
          <p:nvPr/>
        </p:nvCxnSpPr>
        <p:spPr>
          <a:xfrm rot="10800000">
            <a:off x="3143240" y="2285992"/>
            <a:ext cx="1857388" cy="150019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2428860" y="1857364"/>
            <a:ext cx="714380"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5072066" y="3143248"/>
            <a:ext cx="3500462" cy="1569660"/>
          </a:xfrm>
          <a:prstGeom prst="rect">
            <a:avLst/>
          </a:prstGeom>
          <a:noFill/>
        </p:spPr>
        <p:txBody>
          <a:bodyPr wrap="square" rtlCol="0">
            <a:spAutoFit/>
          </a:bodyPr>
          <a:lstStyle/>
          <a:p>
            <a:r>
              <a:rPr lang="fr-FR" sz="1600" dirty="0" smtClean="0">
                <a:solidFill>
                  <a:srgbClr val="0000CC"/>
                </a:solidFill>
                <a:latin typeface="Comic Sans MS" pitchFamily="66" charset="0"/>
              </a:rPr>
              <a:t>Entrer le nom du groupe. Ici c’est important car c’est ce nom qui apparaitra à côté des fichiers que vous avez mis dans votre cours et qui servira de repère aux élèves.</a:t>
            </a:r>
          </a:p>
          <a:p>
            <a:r>
              <a:rPr lang="fr-FR" sz="1600" dirty="0" smtClean="0">
                <a:solidFill>
                  <a:srgbClr val="0000CC"/>
                </a:solidFill>
                <a:latin typeface="Comic Sans MS" pitchFamily="66" charset="0"/>
              </a:rPr>
              <a:t>Puis cliquer sur « enregistrer »</a:t>
            </a:r>
            <a:endParaRPr lang="fr-FR" sz="1600" dirty="0">
              <a:solidFill>
                <a:srgbClr val="0000CC"/>
              </a:solidFill>
              <a:latin typeface="Comic Sans MS" pitchFamily="66" charset="0"/>
            </a:endParaRPr>
          </a:p>
        </p:txBody>
      </p:sp>
      <p:sp>
        <p:nvSpPr>
          <p:cNvPr id="10" name="Ellipse 9"/>
          <p:cNvSpPr/>
          <p:nvPr/>
        </p:nvSpPr>
        <p:spPr>
          <a:xfrm>
            <a:off x="2428860" y="5143512"/>
            <a:ext cx="928694"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p:nvPr/>
        </p:nvCxnSpPr>
        <p:spPr>
          <a:xfrm rot="10800000" flipV="1">
            <a:off x="3428992" y="4716472"/>
            <a:ext cx="3786214" cy="56991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D:\STL St Anne\cours Rénové\formation moodle\images de présentation\groupe\Capture19.JPG"/>
          <p:cNvPicPr>
            <a:picLocks noChangeAspect="1" noChangeArrowheads="1"/>
          </p:cNvPicPr>
          <p:nvPr/>
        </p:nvPicPr>
        <p:blipFill>
          <a:blip r:embed="rId2"/>
          <a:srcRect/>
          <a:stretch>
            <a:fillRect/>
          </a:stretch>
        </p:blipFill>
        <p:spPr bwMode="auto">
          <a:xfrm>
            <a:off x="500034" y="1500174"/>
            <a:ext cx="7939111" cy="2335518"/>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cxnSp>
        <p:nvCxnSpPr>
          <p:cNvPr id="11" name="Connecteur droit avec flèche 10"/>
          <p:cNvCxnSpPr/>
          <p:nvPr/>
        </p:nvCxnSpPr>
        <p:spPr>
          <a:xfrm rot="16200000" flipV="1">
            <a:off x="1071538" y="3286124"/>
            <a:ext cx="642942" cy="50006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357158" y="2786058"/>
            <a:ext cx="714380" cy="714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ZoneTexte 14"/>
          <p:cNvSpPr txBox="1"/>
          <p:nvPr/>
        </p:nvSpPr>
        <p:spPr>
          <a:xfrm>
            <a:off x="928662" y="4000504"/>
            <a:ext cx="3500462" cy="1323439"/>
          </a:xfrm>
          <a:prstGeom prst="rect">
            <a:avLst/>
          </a:prstGeom>
          <a:noFill/>
        </p:spPr>
        <p:txBody>
          <a:bodyPr wrap="square" rtlCol="0">
            <a:spAutoFit/>
          </a:bodyPr>
          <a:lstStyle/>
          <a:p>
            <a:r>
              <a:rPr lang="fr-FR" sz="1600" dirty="0" smtClean="0">
                <a:solidFill>
                  <a:srgbClr val="0000CC"/>
                </a:solidFill>
                <a:latin typeface="Comic Sans MS" pitchFamily="66" charset="0"/>
              </a:rPr>
              <a:t>1. Refaire la même chose pour le GB. Les 2 groupements sont ainsi constitués, il faut maintenant associer à ces groupements des groupes d’élèves</a:t>
            </a:r>
            <a:endParaRPr lang="fr-FR" sz="1600" dirty="0">
              <a:solidFill>
                <a:srgbClr val="0000CC"/>
              </a:solidFill>
              <a:latin typeface="Comic Sans MS" pitchFamily="66" charset="0"/>
            </a:endParaRPr>
          </a:p>
        </p:txBody>
      </p:sp>
      <p:sp>
        <p:nvSpPr>
          <p:cNvPr id="18" name="ZoneTexte 17"/>
          <p:cNvSpPr txBox="1"/>
          <p:nvPr/>
        </p:nvSpPr>
        <p:spPr>
          <a:xfrm>
            <a:off x="5214942" y="4071942"/>
            <a:ext cx="3500462" cy="830997"/>
          </a:xfrm>
          <a:prstGeom prst="rect">
            <a:avLst/>
          </a:prstGeom>
          <a:noFill/>
        </p:spPr>
        <p:txBody>
          <a:bodyPr wrap="square" rtlCol="0">
            <a:spAutoFit/>
          </a:bodyPr>
          <a:lstStyle/>
          <a:p>
            <a:r>
              <a:rPr lang="fr-FR" sz="1600" dirty="0" smtClean="0">
                <a:solidFill>
                  <a:srgbClr val="0000CC"/>
                </a:solidFill>
                <a:latin typeface="Comic Sans MS" pitchFamily="66" charset="0"/>
              </a:rPr>
              <a:t>2. Pour associer à ces groupements des groupes d’élèves, cliquer ici pour le GA puis pour le GB.</a:t>
            </a:r>
            <a:endParaRPr lang="fr-FR" sz="1600" dirty="0">
              <a:solidFill>
                <a:srgbClr val="0000CC"/>
              </a:solidFill>
              <a:latin typeface="Comic Sans MS" pitchFamily="66" charset="0"/>
            </a:endParaRPr>
          </a:p>
        </p:txBody>
      </p:sp>
      <p:sp>
        <p:nvSpPr>
          <p:cNvPr id="19" name="Ellipse 18"/>
          <p:cNvSpPr/>
          <p:nvPr/>
        </p:nvSpPr>
        <p:spPr>
          <a:xfrm>
            <a:off x="7500958" y="2786058"/>
            <a:ext cx="285752"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20" name="Connecteur droit avec flèche 19"/>
          <p:cNvCxnSpPr/>
          <p:nvPr/>
        </p:nvCxnSpPr>
        <p:spPr>
          <a:xfrm rot="16200000" flipV="1">
            <a:off x="7500958" y="3286124"/>
            <a:ext cx="1000132" cy="57150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D:\STL St Anne\cours Rénové\formation moodle\images de présentation\groupe\Capture20.JPG"/>
          <p:cNvPicPr>
            <a:picLocks noChangeAspect="1" noChangeArrowheads="1"/>
          </p:cNvPicPr>
          <p:nvPr/>
        </p:nvPicPr>
        <p:blipFill>
          <a:blip r:embed="rId2"/>
          <a:srcRect/>
          <a:stretch>
            <a:fillRect/>
          </a:stretch>
        </p:blipFill>
        <p:spPr bwMode="auto">
          <a:xfrm>
            <a:off x="1785918" y="785794"/>
            <a:ext cx="5000660" cy="4871888"/>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sp>
        <p:nvSpPr>
          <p:cNvPr id="14" name="Ellipse 13"/>
          <p:cNvSpPr/>
          <p:nvPr/>
        </p:nvSpPr>
        <p:spPr>
          <a:xfrm>
            <a:off x="1857356" y="1285860"/>
            <a:ext cx="1143008"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5214942" y="4071942"/>
            <a:ext cx="3500462" cy="2062103"/>
          </a:xfrm>
          <a:prstGeom prst="rect">
            <a:avLst/>
          </a:prstGeom>
          <a:noFill/>
        </p:spPr>
        <p:txBody>
          <a:bodyPr wrap="square" rtlCol="0">
            <a:spAutoFit/>
          </a:bodyPr>
          <a:lstStyle/>
          <a:p>
            <a:r>
              <a:rPr lang="fr-FR" sz="1600" dirty="0" smtClean="0">
                <a:solidFill>
                  <a:srgbClr val="0000CC"/>
                </a:solidFill>
                <a:latin typeface="Comic Sans MS" pitchFamily="66" charset="0"/>
              </a:rPr>
              <a:t>sélectionner le groupe A qui était dans « membres potentiels » puis cliquer sur « ajouter », il est maintenant associé au GA.</a:t>
            </a:r>
          </a:p>
          <a:p>
            <a:r>
              <a:rPr lang="fr-FR" sz="1600" dirty="0" smtClean="0">
                <a:solidFill>
                  <a:srgbClr val="0000CC"/>
                </a:solidFill>
                <a:latin typeface="Comic Sans MS" pitchFamily="66" charset="0"/>
              </a:rPr>
              <a:t>Cliquer ensuite sur « retour aux groupements et faire de même pour le groupe B afin de l’associer à GB</a:t>
            </a:r>
            <a:endParaRPr lang="fr-FR" sz="1600" dirty="0">
              <a:solidFill>
                <a:srgbClr val="0000CC"/>
              </a:solidFill>
              <a:latin typeface="Comic Sans MS" pitchFamily="66" charset="0"/>
            </a:endParaRPr>
          </a:p>
        </p:txBody>
      </p:sp>
      <p:cxnSp>
        <p:nvCxnSpPr>
          <p:cNvPr id="20" name="Connecteur droit avec flèche 19"/>
          <p:cNvCxnSpPr/>
          <p:nvPr/>
        </p:nvCxnSpPr>
        <p:spPr>
          <a:xfrm rot="16200000" flipV="1">
            <a:off x="2536017" y="1964521"/>
            <a:ext cx="2714644" cy="264320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D:\STL St Anne\cours Rénové\formation moodle\images de présentation\groupe\Capture22.JPG"/>
          <p:cNvPicPr>
            <a:picLocks noChangeAspect="1" noChangeArrowheads="1"/>
          </p:cNvPicPr>
          <p:nvPr/>
        </p:nvPicPr>
        <p:blipFill>
          <a:blip r:embed="rId2"/>
          <a:srcRect/>
          <a:stretch>
            <a:fillRect/>
          </a:stretch>
        </p:blipFill>
        <p:spPr bwMode="auto">
          <a:xfrm>
            <a:off x="95250" y="2138363"/>
            <a:ext cx="8953500" cy="2581275"/>
          </a:xfrm>
          <a:prstGeom prst="rect">
            <a:avLst/>
          </a:prstGeom>
          <a:noFill/>
        </p:spPr>
      </p:pic>
      <p:sp>
        <p:nvSpPr>
          <p:cNvPr id="5" name="ZoneTexte 4"/>
          <p:cNvSpPr txBox="1"/>
          <p:nvPr/>
        </p:nvSpPr>
        <p:spPr>
          <a:xfrm>
            <a:off x="2143108" y="285728"/>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GROUPEMENTS</a:t>
            </a:r>
            <a:endParaRPr lang="fr-FR" b="1" dirty="0">
              <a:solidFill>
                <a:srgbClr val="FF0000"/>
              </a:solidFill>
              <a:latin typeface="Comic Sans MS" pitchFamily="66" charset="0"/>
            </a:endParaRPr>
          </a:p>
        </p:txBody>
      </p:sp>
      <p:sp>
        <p:nvSpPr>
          <p:cNvPr id="14" name="Ellipse 13"/>
          <p:cNvSpPr/>
          <p:nvPr/>
        </p:nvSpPr>
        <p:spPr>
          <a:xfrm>
            <a:off x="0" y="3429000"/>
            <a:ext cx="3857620" cy="10715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2928926" y="5286388"/>
            <a:ext cx="3500462" cy="830997"/>
          </a:xfrm>
          <a:prstGeom prst="rect">
            <a:avLst/>
          </a:prstGeom>
          <a:noFill/>
        </p:spPr>
        <p:txBody>
          <a:bodyPr wrap="square" rtlCol="0">
            <a:spAutoFit/>
          </a:bodyPr>
          <a:lstStyle/>
          <a:p>
            <a:r>
              <a:rPr lang="fr-FR" sz="1600" dirty="0" smtClean="0">
                <a:solidFill>
                  <a:srgbClr val="0000CC"/>
                </a:solidFill>
                <a:latin typeface="Comic Sans MS" pitchFamily="66" charset="0"/>
              </a:rPr>
              <a:t>Les 2 groupes sont associés aux groupements. Il reste à configurer les fichiers cours maintenant</a:t>
            </a:r>
            <a:endParaRPr lang="fr-FR" sz="1600" dirty="0">
              <a:solidFill>
                <a:srgbClr val="0000CC"/>
              </a:solidFill>
              <a:latin typeface="Comic Sans MS" pitchFamily="66" charset="0"/>
            </a:endParaRPr>
          </a:p>
        </p:txBody>
      </p:sp>
      <p:cxnSp>
        <p:nvCxnSpPr>
          <p:cNvPr id="20" name="Connecteur droit avec flèche 19"/>
          <p:cNvCxnSpPr/>
          <p:nvPr/>
        </p:nvCxnSpPr>
        <p:spPr>
          <a:xfrm rot="16200000" flipV="1">
            <a:off x="3214678" y="4786322"/>
            <a:ext cx="857256" cy="14287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STL St Anne\cours Rénové\formation moodle\images de présentation\groupe\Capture2.JPG"/>
          <p:cNvPicPr>
            <a:picLocks noChangeAspect="1" noChangeArrowheads="1"/>
          </p:cNvPicPr>
          <p:nvPr/>
        </p:nvPicPr>
        <p:blipFill>
          <a:blip r:embed="rId2"/>
          <a:srcRect/>
          <a:stretch>
            <a:fillRect/>
          </a:stretch>
        </p:blipFill>
        <p:spPr bwMode="auto">
          <a:xfrm>
            <a:off x="3157538" y="1038225"/>
            <a:ext cx="2828925" cy="4781550"/>
          </a:xfrm>
          <a:prstGeom prst="rect">
            <a:avLst/>
          </a:prstGeom>
          <a:noFill/>
        </p:spPr>
      </p:pic>
      <p:sp>
        <p:nvSpPr>
          <p:cNvPr id="5" name="ZoneTexte 4"/>
          <p:cNvSpPr txBox="1"/>
          <p:nvPr/>
        </p:nvSpPr>
        <p:spPr>
          <a:xfrm>
            <a:off x="2143108" y="357166"/>
            <a:ext cx="5072098"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GROUPES D’ELEVES</a:t>
            </a:r>
            <a:endParaRPr lang="fr-FR" b="1" dirty="0">
              <a:solidFill>
                <a:srgbClr val="FF0000"/>
              </a:solidFill>
              <a:latin typeface="Comic Sans MS" pitchFamily="66" charset="0"/>
            </a:endParaRPr>
          </a:p>
        </p:txBody>
      </p:sp>
      <p:sp>
        <p:nvSpPr>
          <p:cNvPr id="6" name="Ellipse 5"/>
          <p:cNvSpPr/>
          <p:nvPr/>
        </p:nvSpPr>
        <p:spPr>
          <a:xfrm>
            <a:off x="3714744" y="4429132"/>
            <a:ext cx="1285884"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5929322" y="2714620"/>
            <a:ext cx="3071802" cy="830997"/>
          </a:xfrm>
          <a:prstGeom prst="rect">
            <a:avLst/>
          </a:prstGeom>
          <a:noFill/>
        </p:spPr>
        <p:txBody>
          <a:bodyPr wrap="square" rtlCol="0">
            <a:spAutoFit/>
          </a:bodyPr>
          <a:lstStyle/>
          <a:p>
            <a:r>
              <a:rPr lang="fr-FR" sz="1600" dirty="0" smtClean="0">
                <a:solidFill>
                  <a:srgbClr val="0000CC"/>
                </a:solidFill>
                <a:latin typeface="Comic Sans MS" pitchFamily="66" charset="0"/>
              </a:rPr>
              <a:t>Dans le bloc administration, cliquer sur utilisateur puis sur groupes</a:t>
            </a:r>
            <a:endParaRPr lang="fr-FR" sz="1600" dirty="0">
              <a:solidFill>
                <a:srgbClr val="0000CC"/>
              </a:solidFill>
              <a:latin typeface="Comic Sans MS" pitchFamily="66" charset="0"/>
            </a:endParaRPr>
          </a:p>
        </p:txBody>
      </p:sp>
      <p:cxnSp>
        <p:nvCxnSpPr>
          <p:cNvPr id="8" name="Connecteur droit avec flèche 7"/>
          <p:cNvCxnSpPr/>
          <p:nvPr/>
        </p:nvCxnSpPr>
        <p:spPr>
          <a:xfrm rot="10800000" flipV="1">
            <a:off x="5072066" y="3571876"/>
            <a:ext cx="1714512" cy="1000132"/>
          </a:xfrm>
          <a:prstGeom prst="straightConnector1">
            <a:avLst/>
          </a:prstGeom>
          <a:ln w="19050">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D:\STL St Anne\cours Rénové\formation moodle\images de présentation\groupe\Capture23.JPG"/>
          <p:cNvPicPr>
            <a:picLocks noChangeAspect="1" noChangeArrowheads="1"/>
          </p:cNvPicPr>
          <p:nvPr/>
        </p:nvPicPr>
        <p:blipFill>
          <a:blip r:embed="rId2"/>
          <a:srcRect/>
          <a:stretch>
            <a:fillRect/>
          </a:stretch>
        </p:blipFill>
        <p:spPr bwMode="auto">
          <a:xfrm>
            <a:off x="571472" y="1571612"/>
            <a:ext cx="7820025" cy="2181225"/>
          </a:xfrm>
          <a:prstGeom prst="rect">
            <a:avLst/>
          </a:prstGeom>
          <a:noFill/>
        </p:spPr>
      </p:pic>
      <p:sp>
        <p:nvSpPr>
          <p:cNvPr id="14" name="Ellipse 13"/>
          <p:cNvSpPr/>
          <p:nvPr/>
        </p:nvSpPr>
        <p:spPr>
          <a:xfrm>
            <a:off x="785786" y="2571744"/>
            <a:ext cx="2000232" cy="107157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857224" y="4643446"/>
            <a:ext cx="3500462" cy="830997"/>
          </a:xfrm>
          <a:prstGeom prst="rect">
            <a:avLst/>
          </a:prstGeom>
          <a:noFill/>
        </p:spPr>
        <p:txBody>
          <a:bodyPr wrap="square" rtlCol="0">
            <a:spAutoFit/>
          </a:bodyPr>
          <a:lstStyle/>
          <a:p>
            <a:r>
              <a:rPr lang="fr-FR" sz="1600" dirty="0" smtClean="0">
                <a:solidFill>
                  <a:srgbClr val="0000CC"/>
                </a:solidFill>
                <a:latin typeface="Comic Sans MS" pitchFamily="66" charset="0"/>
              </a:rPr>
              <a:t>Pour l’instant rien de changé sur nos 2 fichiers. Un élève inscrit au cours verrait les 2 fichiers</a:t>
            </a:r>
            <a:endParaRPr lang="fr-FR" sz="1600" dirty="0">
              <a:solidFill>
                <a:srgbClr val="0000CC"/>
              </a:solidFill>
              <a:latin typeface="Comic Sans MS" pitchFamily="66" charset="0"/>
            </a:endParaRPr>
          </a:p>
        </p:txBody>
      </p:sp>
      <p:cxnSp>
        <p:nvCxnSpPr>
          <p:cNvPr id="20" name="Connecteur droit avec flèche 19"/>
          <p:cNvCxnSpPr/>
          <p:nvPr/>
        </p:nvCxnSpPr>
        <p:spPr>
          <a:xfrm rot="16200000" flipV="1">
            <a:off x="1357290" y="4071942"/>
            <a:ext cx="857256" cy="14287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
        <p:nvSpPr>
          <p:cNvPr id="9" name="Ellipse 8"/>
          <p:cNvSpPr/>
          <p:nvPr/>
        </p:nvSpPr>
        <p:spPr>
          <a:xfrm>
            <a:off x="3357554" y="2857496"/>
            <a:ext cx="357190" cy="28575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0" name="Connecteur droit avec flèche 9"/>
          <p:cNvCxnSpPr/>
          <p:nvPr/>
        </p:nvCxnSpPr>
        <p:spPr>
          <a:xfrm rot="10800000">
            <a:off x="3643306" y="3143248"/>
            <a:ext cx="1714512" cy="100013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5214942" y="4214818"/>
            <a:ext cx="3500462" cy="830997"/>
          </a:xfrm>
          <a:prstGeom prst="rect">
            <a:avLst/>
          </a:prstGeom>
          <a:noFill/>
        </p:spPr>
        <p:txBody>
          <a:bodyPr wrap="square" rtlCol="0">
            <a:spAutoFit/>
          </a:bodyPr>
          <a:lstStyle/>
          <a:p>
            <a:r>
              <a:rPr lang="fr-FR" sz="1600" dirty="0" smtClean="0">
                <a:solidFill>
                  <a:srgbClr val="0000CC"/>
                </a:solidFill>
                <a:latin typeface="Comic Sans MS" pitchFamily="66" charset="0"/>
              </a:rPr>
              <a:t>Cliquer ici pour configurer le fichier de manière à le rendre visible que par le groupe concerné</a:t>
            </a:r>
            <a:endParaRPr lang="fr-FR" sz="1600" dirty="0">
              <a:solidFill>
                <a:srgbClr val="0000CC"/>
              </a:solidFill>
              <a:latin typeface="Comic Sans MS" pitchFamily="66"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D:\STL St Anne\cours Rénové\formation moodle\images de présentation\groupe\Capture24.JPG"/>
          <p:cNvPicPr>
            <a:picLocks noChangeAspect="1" noChangeArrowheads="1"/>
          </p:cNvPicPr>
          <p:nvPr/>
        </p:nvPicPr>
        <p:blipFill>
          <a:blip r:embed="rId2"/>
          <a:srcRect/>
          <a:stretch>
            <a:fillRect/>
          </a:stretch>
        </p:blipFill>
        <p:spPr bwMode="auto">
          <a:xfrm>
            <a:off x="0" y="642918"/>
            <a:ext cx="8980639" cy="5286412"/>
          </a:xfrm>
          <a:prstGeom prst="rect">
            <a:avLst/>
          </a:prstGeom>
          <a:noFill/>
        </p:spPr>
      </p:pic>
      <p:sp>
        <p:nvSpPr>
          <p:cNvPr id="14" name="Ellipse 13"/>
          <p:cNvSpPr/>
          <p:nvPr/>
        </p:nvSpPr>
        <p:spPr>
          <a:xfrm>
            <a:off x="0" y="4714884"/>
            <a:ext cx="1571604"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3929058" y="4786322"/>
            <a:ext cx="1357322" cy="338554"/>
          </a:xfrm>
          <a:prstGeom prst="rect">
            <a:avLst/>
          </a:prstGeom>
          <a:noFill/>
        </p:spPr>
        <p:txBody>
          <a:bodyPr wrap="square" rtlCol="0">
            <a:spAutoFit/>
          </a:bodyPr>
          <a:lstStyle/>
          <a:p>
            <a:r>
              <a:rPr lang="fr-FR" sz="1600" dirty="0" smtClean="0">
                <a:solidFill>
                  <a:srgbClr val="0000CC"/>
                </a:solidFill>
                <a:latin typeface="Comic Sans MS" pitchFamily="66" charset="0"/>
              </a:rPr>
              <a:t>Cliquer ici</a:t>
            </a:r>
            <a:endParaRPr lang="fr-FR" sz="1600" dirty="0">
              <a:solidFill>
                <a:srgbClr val="0000CC"/>
              </a:solidFill>
              <a:latin typeface="Comic Sans MS" pitchFamily="66" charset="0"/>
            </a:endParaRPr>
          </a:p>
        </p:txBody>
      </p:sp>
      <p:cxnSp>
        <p:nvCxnSpPr>
          <p:cNvPr id="20" name="Connecteur droit avec flèche 19"/>
          <p:cNvCxnSpPr/>
          <p:nvPr/>
        </p:nvCxnSpPr>
        <p:spPr>
          <a:xfrm rot="10800000">
            <a:off x="1643042" y="4929198"/>
            <a:ext cx="2143140" cy="158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D:\STL St Anne\cours Rénové\formation moodle\images de présentation\groupe\Capture25.JPG"/>
          <p:cNvPicPr>
            <a:picLocks noChangeAspect="1" noChangeArrowheads="1"/>
          </p:cNvPicPr>
          <p:nvPr/>
        </p:nvPicPr>
        <p:blipFill>
          <a:blip r:embed="rId2"/>
          <a:srcRect/>
          <a:stretch>
            <a:fillRect/>
          </a:stretch>
        </p:blipFill>
        <p:spPr bwMode="auto">
          <a:xfrm>
            <a:off x="1428728" y="1500174"/>
            <a:ext cx="6038850" cy="3371850"/>
          </a:xfrm>
          <a:prstGeom prst="rect">
            <a:avLst/>
          </a:prstGeom>
          <a:noFill/>
        </p:spPr>
      </p:pic>
      <p:sp>
        <p:nvSpPr>
          <p:cNvPr id="14" name="Ellipse 13"/>
          <p:cNvSpPr/>
          <p:nvPr/>
        </p:nvSpPr>
        <p:spPr>
          <a:xfrm>
            <a:off x="2857488" y="2357430"/>
            <a:ext cx="1071570" cy="642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4786314" y="3571876"/>
            <a:ext cx="4071966" cy="830997"/>
          </a:xfrm>
          <a:prstGeom prst="rect">
            <a:avLst/>
          </a:prstGeom>
          <a:noFill/>
        </p:spPr>
        <p:txBody>
          <a:bodyPr wrap="square" rtlCol="0">
            <a:spAutoFit/>
          </a:bodyPr>
          <a:lstStyle/>
          <a:p>
            <a:r>
              <a:rPr lang="fr-FR" sz="1600" dirty="0" smtClean="0">
                <a:solidFill>
                  <a:srgbClr val="0000CC"/>
                </a:solidFill>
                <a:latin typeface="Comic Sans MS" pitchFamily="66" charset="0"/>
              </a:rPr>
              <a:t>Cocher « disponible » et choisir le groupement désiré puis « enregistrement et revenir au cours »</a:t>
            </a:r>
            <a:endParaRPr lang="fr-FR" sz="1600" dirty="0">
              <a:solidFill>
                <a:srgbClr val="0000CC"/>
              </a:solidFill>
              <a:latin typeface="Comic Sans MS" pitchFamily="66" charset="0"/>
            </a:endParaRPr>
          </a:p>
        </p:txBody>
      </p:sp>
      <p:cxnSp>
        <p:nvCxnSpPr>
          <p:cNvPr id="20" name="Connecteur droit avec flèche 19"/>
          <p:cNvCxnSpPr/>
          <p:nvPr/>
        </p:nvCxnSpPr>
        <p:spPr>
          <a:xfrm rot="10800000">
            <a:off x="3786182" y="3000372"/>
            <a:ext cx="928694" cy="71438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descr="D:\STL St Anne\cours Rénové\formation moodle\images de présentation\groupe\Capture26.JPG"/>
          <p:cNvPicPr>
            <a:picLocks noChangeAspect="1" noChangeArrowheads="1"/>
          </p:cNvPicPr>
          <p:nvPr/>
        </p:nvPicPr>
        <p:blipFill>
          <a:blip r:embed="rId2"/>
          <a:srcRect/>
          <a:stretch>
            <a:fillRect/>
          </a:stretch>
        </p:blipFill>
        <p:spPr bwMode="auto">
          <a:xfrm>
            <a:off x="919163" y="2214563"/>
            <a:ext cx="7305675" cy="2428875"/>
          </a:xfrm>
          <a:prstGeom prst="rect">
            <a:avLst/>
          </a:prstGeom>
          <a:noFill/>
        </p:spPr>
      </p:pic>
      <p:sp>
        <p:nvSpPr>
          <p:cNvPr id="14" name="Ellipse 13"/>
          <p:cNvSpPr/>
          <p:nvPr/>
        </p:nvSpPr>
        <p:spPr>
          <a:xfrm>
            <a:off x="2786050" y="3500438"/>
            <a:ext cx="1071570" cy="642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4572000" y="4643446"/>
            <a:ext cx="4071966" cy="1077218"/>
          </a:xfrm>
          <a:prstGeom prst="rect">
            <a:avLst/>
          </a:prstGeom>
          <a:noFill/>
        </p:spPr>
        <p:txBody>
          <a:bodyPr wrap="square" rtlCol="0">
            <a:spAutoFit/>
          </a:bodyPr>
          <a:lstStyle/>
          <a:p>
            <a:r>
              <a:rPr lang="fr-FR" sz="1600" dirty="0" smtClean="0">
                <a:solidFill>
                  <a:srgbClr val="0000CC"/>
                </a:solidFill>
                <a:latin typeface="Comic Sans MS" pitchFamily="66" charset="0"/>
              </a:rPr>
              <a:t>Le fichier est enfin associé à un groupe et visible uniquement par ce groupe</a:t>
            </a:r>
          </a:p>
          <a:p>
            <a:r>
              <a:rPr lang="fr-FR" sz="1600" dirty="0" smtClean="0">
                <a:solidFill>
                  <a:srgbClr val="0000CC"/>
                </a:solidFill>
                <a:latin typeface="Comic Sans MS" pitchFamily="66" charset="0"/>
              </a:rPr>
              <a:t>Refaire la même chose pour l’autre fichier</a:t>
            </a:r>
            <a:endParaRPr lang="fr-FR" sz="1600" dirty="0">
              <a:solidFill>
                <a:srgbClr val="0000CC"/>
              </a:solidFill>
              <a:latin typeface="Comic Sans MS" pitchFamily="66" charset="0"/>
            </a:endParaRPr>
          </a:p>
        </p:txBody>
      </p:sp>
      <p:cxnSp>
        <p:nvCxnSpPr>
          <p:cNvPr id="20" name="Connecteur droit avec flèche 19"/>
          <p:cNvCxnSpPr/>
          <p:nvPr/>
        </p:nvCxnSpPr>
        <p:spPr>
          <a:xfrm rot="10800000">
            <a:off x="3571868" y="4143380"/>
            <a:ext cx="928694" cy="71438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D:\STL St Anne\cours Rénové\formation moodle\images de présentation\groupe\Capture27.JPG"/>
          <p:cNvPicPr>
            <a:picLocks noChangeAspect="1" noChangeArrowheads="1"/>
          </p:cNvPicPr>
          <p:nvPr/>
        </p:nvPicPr>
        <p:blipFill>
          <a:blip r:embed="rId2"/>
          <a:srcRect/>
          <a:stretch>
            <a:fillRect/>
          </a:stretch>
        </p:blipFill>
        <p:spPr bwMode="auto">
          <a:xfrm>
            <a:off x="942975" y="2228850"/>
            <a:ext cx="7258050" cy="2400300"/>
          </a:xfrm>
          <a:prstGeom prst="rect">
            <a:avLst/>
          </a:prstGeom>
          <a:noFill/>
        </p:spPr>
      </p:pic>
      <p:sp>
        <p:nvSpPr>
          <p:cNvPr id="14" name="Ellipse 13"/>
          <p:cNvSpPr/>
          <p:nvPr/>
        </p:nvSpPr>
        <p:spPr>
          <a:xfrm>
            <a:off x="2714612" y="3714752"/>
            <a:ext cx="1071570" cy="642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ZoneTexte 17"/>
          <p:cNvSpPr txBox="1"/>
          <p:nvPr/>
        </p:nvSpPr>
        <p:spPr>
          <a:xfrm>
            <a:off x="4572000" y="4643446"/>
            <a:ext cx="4071966" cy="338554"/>
          </a:xfrm>
          <a:prstGeom prst="rect">
            <a:avLst/>
          </a:prstGeom>
          <a:noFill/>
        </p:spPr>
        <p:txBody>
          <a:bodyPr wrap="square" rtlCol="0">
            <a:spAutoFit/>
          </a:bodyPr>
          <a:lstStyle/>
          <a:p>
            <a:r>
              <a:rPr lang="fr-FR" sz="1600" dirty="0" smtClean="0">
                <a:solidFill>
                  <a:srgbClr val="0000CC"/>
                </a:solidFill>
                <a:latin typeface="Comic Sans MS" pitchFamily="66" charset="0"/>
              </a:rPr>
              <a:t>FIN……..</a:t>
            </a:r>
            <a:r>
              <a:rPr lang="fr-FR" sz="1600" dirty="0" err="1" smtClean="0">
                <a:solidFill>
                  <a:srgbClr val="0000CC"/>
                </a:solidFill>
                <a:latin typeface="Comic Sans MS" pitchFamily="66" charset="0"/>
              </a:rPr>
              <a:t>ouffff</a:t>
            </a:r>
            <a:endParaRPr lang="fr-FR" sz="1600" dirty="0">
              <a:solidFill>
                <a:srgbClr val="0000CC"/>
              </a:solidFill>
              <a:latin typeface="Comic Sans MS" pitchFamily="66" charset="0"/>
            </a:endParaRPr>
          </a:p>
        </p:txBody>
      </p:sp>
      <p:cxnSp>
        <p:nvCxnSpPr>
          <p:cNvPr id="20" name="Connecteur droit avec flèche 19"/>
          <p:cNvCxnSpPr/>
          <p:nvPr/>
        </p:nvCxnSpPr>
        <p:spPr>
          <a:xfrm rot="10800000">
            <a:off x="3571868" y="4143380"/>
            <a:ext cx="928694" cy="71438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7" name="ZoneTexte 6"/>
          <p:cNvSpPr txBox="1"/>
          <p:nvPr/>
        </p:nvSpPr>
        <p:spPr>
          <a:xfrm>
            <a:off x="2071670" y="428604"/>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AJOUTER UN </a:t>
            </a:r>
            <a:r>
              <a:rPr lang="fr-FR" b="1" dirty="0" smtClean="0">
                <a:solidFill>
                  <a:srgbClr val="FF0000"/>
                </a:solidFill>
                <a:latin typeface="Comic Sans MS" pitchFamily="66" charset="0"/>
              </a:rPr>
              <a:t>COURS AVEC GROUPES</a:t>
            </a:r>
            <a:endParaRPr lang="fr-FR" b="1" dirty="0">
              <a:solidFill>
                <a:srgbClr val="FF0000"/>
              </a:solidFill>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TL St Anne\cours Rénové\formation moodle\images de présentation\groupe\Capture3.JPG"/>
          <p:cNvPicPr>
            <a:picLocks noChangeAspect="1" noChangeArrowheads="1"/>
          </p:cNvPicPr>
          <p:nvPr/>
        </p:nvPicPr>
        <p:blipFill>
          <a:blip r:embed="rId2"/>
          <a:srcRect/>
          <a:stretch>
            <a:fillRect/>
          </a:stretch>
        </p:blipFill>
        <p:spPr bwMode="auto">
          <a:xfrm>
            <a:off x="2285984" y="785794"/>
            <a:ext cx="4686300" cy="5819775"/>
          </a:xfrm>
          <a:prstGeom prst="rect">
            <a:avLst/>
          </a:prstGeom>
          <a:noFill/>
        </p:spPr>
      </p:pic>
      <p:sp>
        <p:nvSpPr>
          <p:cNvPr id="6" name="Ellipse 5"/>
          <p:cNvSpPr/>
          <p:nvPr/>
        </p:nvSpPr>
        <p:spPr>
          <a:xfrm>
            <a:off x="3000364" y="2214554"/>
            <a:ext cx="1643074" cy="64294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Ellipse 6"/>
          <p:cNvSpPr/>
          <p:nvPr/>
        </p:nvSpPr>
        <p:spPr>
          <a:xfrm>
            <a:off x="2357422" y="5500702"/>
            <a:ext cx="1500198"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6215074" y="2357430"/>
            <a:ext cx="2928926" cy="830997"/>
          </a:xfrm>
          <a:prstGeom prst="rect">
            <a:avLst/>
          </a:prstGeom>
          <a:noFill/>
        </p:spPr>
        <p:txBody>
          <a:bodyPr wrap="square" rtlCol="0">
            <a:spAutoFit/>
          </a:bodyPr>
          <a:lstStyle/>
          <a:p>
            <a:r>
              <a:rPr lang="fr-FR" sz="1600" dirty="0" smtClean="0">
                <a:solidFill>
                  <a:srgbClr val="0000CC"/>
                </a:solidFill>
                <a:latin typeface="Comic Sans MS" pitchFamily="66" charset="0"/>
              </a:rPr>
              <a:t>Pour l’instant il n’y a aucun groupe, donc aucun élève inscrit</a:t>
            </a:r>
            <a:endParaRPr lang="fr-FR" sz="1600" dirty="0">
              <a:solidFill>
                <a:srgbClr val="0000CC"/>
              </a:solidFill>
              <a:latin typeface="Comic Sans MS" pitchFamily="66" charset="0"/>
            </a:endParaRPr>
          </a:p>
        </p:txBody>
      </p:sp>
      <p:cxnSp>
        <p:nvCxnSpPr>
          <p:cNvPr id="9" name="Connecteur droit avec flèche 8"/>
          <p:cNvCxnSpPr/>
          <p:nvPr/>
        </p:nvCxnSpPr>
        <p:spPr>
          <a:xfrm rot="10800000">
            <a:off x="3929058" y="5786454"/>
            <a:ext cx="2500330" cy="158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2143108" y="357166"/>
            <a:ext cx="5072098"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GROUPES D’ELEVES</a:t>
            </a:r>
            <a:endParaRPr lang="fr-FR" b="1" dirty="0">
              <a:solidFill>
                <a:srgbClr val="FF0000"/>
              </a:solidFill>
              <a:latin typeface="Comic Sans MS" pitchFamily="66" charset="0"/>
            </a:endParaRPr>
          </a:p>
        </p:txBody>
      </p:sp>
      <p:cxnSp>
        <p:nvCxnSpPr>
          <p:cNvPr id="12" name="Connecteur droit avec flèche 11"/>
          <p:cNvCxnSpPr/>
          <p:nvPr/>
        </p:nvCxnSpPr>
        <p:spPr>
          <a:xfrm rot="10800000">
            <a:off x="4500562" y="2786058"/>
            <a:ext cx="1571636" cy="21431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6500826" y="5572140"/>
            <a:ext cx="2143108" cy="338554"/>
          </a:xfrm>
          <a:prstGeom prst="rect">
            <a:avLst/>
          </a:prstGeom>
          <a:noFill/>
        </p:spPr>
        <p:txBody>
          <a:bodyPr wrap="square" rtlCol="0">
            <a:spAutoFit/>
          </a:bodyPr>
          <a:lstStyle/>
          <a:p>
            <a:r>
              <a:rPr lang="fr-FR" sz="1600" dirty="0" smtClean="0">
                <a:solidFill>
                  <a:srgbClr val="0000CC"/>
                </a:solidFill>
                <a:latin typeface="Comic Sans MS" pitchFamily="66" charset="0"/>
              </a:rPr>
              <a:t>Cliquer ici</a:t>
            </a:r>
            <a:endParaRPr lang="fr-FR" sz="1600" dirty="0">
              <a:solidFill>
                <a:srgbClr val="0000CC"/>
              </a:solidFill>
              <a:latin typeface="Comic Sans MS" pitchFamily="66"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TL St Anne\cours Rénové\formation moodle\images de présentation\groupe\Capture4.JPG"/>
          <p:cNvPicPr>
            <a:picLocks noChangeAspect="1" noChangeArrowheads="1"/>
          </p:cNvPicPr>
          <p:nvPr/>
        </p:nvPicPr>
        <p:blipFill>
          <a:blip r:embed="rId2"/>
          <a:srcRect/>
          <a:stretch>
            <a:fillRect/>
          </a:stretch>
        </p:blipFill>
        <p:spPr bwMode="auto">
          <a:xfrm>
            <a:off x="1085850" y="614363"/>
            <a:ext cx="6972300" cy="5629275"/>
          </a:xfrm>
          <a:prstGeom prst="rect">
            <a:avLst/>
          </a:prstGeom>
          <a:noFill/>
        </p:spPr>
      </p:pic>
      <p:sp>
        <p:nvSpPr>
          <p:cNvPr id="6" name="Ellipse 5"/>
          <p:cNvSpPr/>
          <p:nvPr/>
        </p:nvSpPr>
        <p:spPr>
          <a:xfrm>
            <a:off x="2214546" y="571480"/>
            <a:ext cx="1000132"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4714876" y="1857364"/>
            <a:ext cx="2928926" cy="1077218"/>
          </a:xfrm>
          <a:prstGeom prst="rect">
            <a:avLst/>
          </a:prstGeom>
          <a:noFill/>
        </p:spPr>
        <p:txBody>
          <a:bodyPr wrap="square" rtlCol="0">
            <a:spAutoFit/>
          </a:bodyPr>
          <a:lstStyle/>
          <a:p>
            <a:r>
              <a:rPr lang="fr-FR" sz="1600" dirty="0" smtClean="0">
                <a:solidFill>
                  <a:srgbClr val="0000CC"/>
                </a:solidFill>
                <a:latin typeface="Comic Sans MS" pitchFamily="66" charset="0"/>
              </a:rPr>
              <a:t>Entrer le nom du groupe ex : groupe A comme ici. Aucune importance pour ce nom c’est juste pour se repérer.</a:t>
            </a:r>
            <a:endParaRPr lang="fr-FR" sz="1600" dirty="0">
              <a:solidFill>
                <a:srgbClr val="0000CC"/>
              </a:solidFill>
              <a:latin typeface="Comic Sans MS" pitchFamily="66" charset="0"/>
            </a:endParaRPr>
          </a:p>
        </p:txBody>
      </p:sp>
      <p:cxnSp>
        <p:nvCxnSpPr>
          <p:cNvPr id="11" name="Connecteur droit avec flèche 10"/>
          <p:cNvCxnSpPr/>
          <p:nvPr/>
        </p:nvCxnSpPr>
        <p:spPr>
          <a:xfrm rot="10800000">
            <a:off x="2857488" y="1071546"/>
            <a:ext cx="1785950" cy="142876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3" name="Ellipse 12"/>
          <p:cNvSpPr/>
          <p:nvPr/>
        </p:nvSpPr>
        <p:spPr>
          <a:xfrm>
            <a:off x="2285984" y="5643578"/>
            <a:ext cx="1000132"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4643438" y="5715016"/>
            <a:ext cx="2143108" cy="338554"/>
          </a:xfrm>
          <a:prstGeom prst="rect">
            <a:avLst/>
          </a:prstGeom>
          <a:noFill/>
        </p:spPr>
        <p:txBody>
          <a:bodyPr wrap="square" rtlCol="0">
            <a:spAutoFit/>
          </a:bodyPr>
          <a:lstStyle/>
          <a:p>
            <a:r>
              <a:rPr lang="fr-FR" sz="1600" dirty="0" smtClean="0">
                <a:solidFill>
                  <a:srgbClr val="0000CC"/>
                </a:solidFill>
                <a:latin typeface="Comic Sans MS" pitchFamily="66" charset="0"/>
              </a:rPr>
              <a:t>Cliquer ici</a:t>
            </a:r>
            <a:endParaRPr lang="fr-FR" sz="1600" dirty="0">
              <a:solidFill>
                <a:srgbClr val="0000CC"/>
              </a:solidFill>
              <a:latin typeface="Comic Sans MS" pitchFamily="66" charset="0"/>
            </a:endParaRPr>
          </a:p>
        </p:txBody>
      </p:sp>
      <p:cxnSp>
        <p:nvCxnSpPr>
          <p:cNvPr id="15" name="Connecteur droit avec flèche 14"/>
          <p:cNvCxnSpPr/>
          <p:nvPr/>
        </p:nvCxnSpPr>
        <p:spPr>
          <a:xfrm rot="10800000">
            <a:off x="3357554" y="5929330"/>
            <a:ext cx="1285884" cy="158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8" name="ZoneTexte 17"/>
          <p:cNvSpPr txBox="1"/>
          <p:nvPr/>
        </p:nvSpPr>
        <p:spPr>
          <a:xfrm>
            <a:off x="2143108" y="214290"/>
            <a:ext cx="5072098"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GROUPES D’ELEVES</a:t>
            </a:r>
            <a:endParaRPr lang="fr-FR" b="1" dirty="0">
              <a:solidFill>
                <a:srgbClr val="FF0000"/>
              </a:solidFill>
              <a:latin typeface="Comic Sans MS" pitchFamily="66"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TL St Anne\cours Rénové\formation moodle\images de présentation\groupe\Capture5.JPG"/>
          <p:cNvPicPr>
            <a:picLocks noChangeAspect="1" noChangeArrowheads="1"/>
          </p:cNvPicPr>
          <p:nvPr/>
        </p:nvPicPr>
        <p:blipFill>
          <a:blip r:embed="rId2"/>
          <a:srcRect/>
          <a:stretch>
            <a:fillRect/>
          </a:stretch>
        </p:blipFill>
        <p:spPr bwMode="auto">
          <a:xfrm>
            <a:off x="2081213" y="681038"/>
            <a:ext cx="4981575" cy="5495925"/>
          </a:xfrm>
          <a:prstGeom prst="rect">
            <a:avLst/>
          </a:prstGeom>
          <a:noFill/>
        </p:spPr>
      </p:pic>
      <p:sp>
        <p:nvSpPr>
          <p:cNvPr id="7" name="Ellipse 6"/>
          <p:cNvSpPr/>
          <p:nvPr/>
        </p:nvSpPr>
        <p:spPr>
          <a:xfrm>
            <a:off x="2357422" y="2071678"/>
            <a:ext cx="1214446"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ZoneTexte 8"/>
          <p:cNvSpPr txBox="1"/>
          <p:nvPr/>
        </p:nvSpPr>
        <p:spPr>
          <a:xfrm>
            <a:off x="3929058" y="2643182"/>
            <a:ext cx="3929090" cy="1323439"/>
          </a:xfrm>
          <a:prstGeom prst="rect">
            <a:avLst/>
          </a:prstGeom>
          <a:noFill/>
        </p:spPr>
        <p:txBody>
          <a:bodyPr wrap="square" rtlCol="0">
            <a:spAutoFit/>
          </a:bodyPr>
          <a:lstStyle/>
          <a:p>
            <a:r>
              <a:rPr lang="fr-FR" sz="1600" dirty="0" smtClean="0">
                <a:solidFill>
                  <a:srgbClr val="0000CC"/>
                </a:solidFill>
                <a:latin typeface="Comic Sans MS" pitchFamily="66" charset="0"/>
              </a:rPr>
              <a:t>Voilà le premier groupe est constitué mais il n’y a pas encore d’élèves dedans pour l’instant.</a:t>
            </a:r>
          </a:p>
          <a:p>
            <a:r>
              <a:rPr lang="fr-FR" sz="1600" dirty="0" smtClean="0">
                <a:solidFill>
                  <a:srgbClr val="0000CC"/>
                </a:solidFill>
                <a:latin typeface="Comic Sans MS" pitchFamily="66" charset="0"/>
              </a:rPr>
              <a:t>Faire la même chose pour la création des autres groupes</a:t>
            </a:r>
            <a:endParaRPr lang="fr-FR" sz="1600" dirty="0">
              <a:solidFill>
                <a:srgbClr val="0000CC"/>
              </a:solidFill>
              <a:latin typeface="Comic Sans MS" pitchFamily="66" charset="0"/>
            </a:endParaRPr>
          </a:p>
        </p:txBody>
      </p:sp>
      <p:cxnSp>
        <p:nvCxnSpPr>
          <p:cNvPr id="10" name="Connecteur droit avec flèche 9"/>
          <p:cNvCxnSpPr/>
          <p:nvPr/>
        </p:nvCxnSpPr>
        <p:spPr>
          <a:xfrm rot="10800000">
            <a:off x="2928926" y="2500306"/>
            <a:ext cx="1000132" cy="57150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2" name="ZoneTexte 11"/>
          <p:cNvSpPr txBox="1"/>
          <p:nvPr/>
        </p:nvSpPr>
        <p:spPr>
          <a:xfrm>
            <a:off x="2143108" y="357166"/>
            <a:ext cx="5072098"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GROUPES D’ELEVES</a:t>
            </a:r>
            <a:endParaRPr lang="fr-FR" b="1" dirty="0">
              <a:solidFill>
                <a:srgbClr val="FF0000"/>
              </a:solidFill>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Picture 3" descr="D:\STL St Anne\cours Rénové\formation moodle\images de présentation\groupe\Capture7.JPG"/>
          <p:cNvPicPr>
            <a:picLocks noChangeAspect="1" noChangeArrowheads="1"/>
          </p:cNvPicPr>
          <p:nvPr/>
        </p:nvPicPr>
        <p:blipFill>
          <a:blip r:embed="rId2"/>
          <a:srcRect/>
          <a:stretch>
            <a:fillRect/>
          </a:stretch>
        </p:blipFill>
        <p:spPr bwMode="auto">
          <a:xfrm>
            <a:off x="2343150" y="957263"/>
            <a:ext cx="4457700" cy="4943475"/>
          </a:xfrm>
          <a:prstGeom prst="rect">
            <a:avLst/>
          </a:prstGeom>
          <a:noFill/>
        </p:spPr>
      </p:pic>
      <p:sp>
        <p:nvSpPr>
          <p:cNvPr id="7" name="Ellipse 6"/>
          <p:cNvSpPr/>
          <p:nvPr/>
        </p:nvSpPr>
        <p:spPr>
          <a:xfrm>
            <a:off x="2500298" y="1571612"/>
            <a:ext cx="1143008"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5429256" y="2143116"/>
            <a:ext cx="2571768" cy="584775"/>
          </a:xfrm>
          <a:prstGeom prst="rect">
            <a:avLst/>
          </a:prstGeom>
          <a:noFill/>
        </p:spPr>
        <p:txBody>
          <a:bodyPr wrap="square" rtlCol="0">
            <a:spAutoFit/>
          </a:bodyPr>
          <a:lstStyle/>
          <a:p>
            <a:r>
              <a:rPr lang="fr-FR" sz="1600" dirty="0" smtClean="0">
                <a:solidFill>
                  <a:srgbClr val="0000CC"/>
                </a:solidFill>
                <a:latin typeface="Comic Sans MS" pitchFamily="66" charset="0"/>
              </a:rPr>
              <a:t>Ici on va se limiter à 2 groupes A et B</a:t>
            </a:r>
            <a:endParaRPr lang="fr-FR" sz="1600" dirty="0">
              <a:solidFill>
                <a:srgbClr val="0000CC"/>
              </a:solidFill>
              <a:latin typeface="Comic Sans MS" pitchFamily="66" charset="0"/>
            </a:endParaRPr>
          </a:p>
        </p:txBody>
      </p:sp>
      <p:cxnSp>
        <p:nvCxnSpPr>
          <p:cNvPr id="8" name="Connecteur droit avec flèche 7"/>
          <p:cNvCxnSpPr/>
          <p:nvPr/>
        </p:nvCxnSpPr>
        <p:spPr>
          <a:xfrm rot="10800000">
            <a:off x="3714744" y="2000240"/>
            <a:ext cx="1643074" cy="42862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0" name="ZoneTexte 9"/>
          <p:cNvSpPr txBox="1"/>
          <p:nvPr/>
        </p:nvSpPr>
        <p:spPr>
          <a:xfrm>
            <a:off x="2143108" y="357166"/>
            <a:ext cx="5072098" cy="369332"/>
          </a:xfrm>
          <a:prstGeom prst="rect">
            <a:avLst/>
          </a:prstGeom>
          <a:noFill/>
        </p:spPr>
        <p:txBody>
          <a:bodyPr wrap="square" rtlCol="0">
            <a:spAutoFit/>
          </a:bodyPr>
          <a:lstStyle/>
          <a:p>
            <a:r>
              <a:rPr lang="fr-FR" b="1" dirty="0" smtClean="0">
                <a:solidFill>
                  <a:srgbClr val="FF0000"/>
                </a:solidFill>
                <a:latin typeface="Comic Sans MS" pitchFamily="66" charset="0"/>
              </a:rPr>
              <a:t>CONSTITUTION DES GROUPES D’ELEVES</a:t>
            </a:r>
            <a:endParaRPr lang="fr-FR" b="1" dirty="0">
              <a:solidFill>
                <a:srgbClr val="FF0000"/>
              </a:solidFill>
              <a:latin typeface="Comic Sans MS" pitchFamily="66" charset="0"/>
            </a:endParaRPr>
          </a:p>
        </p:txBody>
      </p:sp>
      <p:sp>
        <p:nvSpPr>
          <p:cNvPr id="11" name="ZoneTexte 10"/>
          <p:cNvSpPr txBox="1"/>
          <p:nvPr/>
        </p:nvSpPr>
        <p:spPr>
          <a:xfrm>
            <a:off x="5715008" y="5357826"/>
            <a:ext cx="2571768" cy="830997"/>
          </a:xfrm>
          <a:prstGeom prst="rect">
            <a:avLst/>
          </a:prstGeom>
          <a:noFill/>
        </p:spPr>
        <p:txBody>
          <a:bodyPr wrap="square" rtlCol="0">
            <a:spAutoFit/>
          </a:bodyPr>
          <a:lstStyle/>
          <a:p>
            <a:r>
              <a:rPr lang="fr-FR" sz="1600" dirty="0" smtClean="0">
                <a:solidFill>
                  <a:srgbClr val="0000CC"/>
                </a:solidFill>
                <a:latin typeface="Comic Sans MS" pitchFamily="66" charset="0"/>
              </a:rPr>
              <a:t>Pour ajouter des élèves dans chaque groupe on va cliquer ici</a:t>
            </a:r>
            <a:endParaRPr lang="fr-FR" sz="1600" dirty="0">
              <a:solidFill>
                <a:srgbClr val="0000CC"/>
              </a:solidFill>
              <a:latin typeface="Comic Sans MS" pitchFamily="66" charset="0"/>
            </a:endParaRPr>
          </a:p>
        </p:txBody>
      </p:sp>
      <p:cxnSp>
        <p:nvCxnSpPr>
          <p:cNvPr id="12" name="Connecteur droit avec flèche 11"/>
          <p:cNvCxnSpPr/>
          <p:nvPr/>
        </p:nvCxnSpPr>
        <p:spPr>
          <a:xfrm rot="10800000">
            <a:off x="5786446" y="4429132"/>
            <a:ext cx="1071570" cy="857256"/>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Ellipse 13"/>
          <p:cNvSpPr/>
          <p:nvPr/>
        </p:nvSpPr>
        <p:spPr>
          <a:xfrm>
            <a:off x="4572000" y="3786190"/>
            <a:ext cx="2143140" cy="57150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STL St Anne\cours Rénové\formation moodle\images de présentation\groupe\Capture8.JPG"/>
          <p:cNvPicPr>
            <a:picLocks noChangeAspect="1" noChangeArrowheads="1"/>
          </p:cNvPicPr>
          <p:nvPr/>
        </p:nvPicPr>
        <p:blipFill>
          <a:blip r:embed="rId2"/>
          <a:srcRect/>
          <a:stretch>
            <a:fillRect/>
          </a:stretch>
        </p:blipFill>
        <p:spPr bwMode="auto">
          <a:xfrm>
            <a:off x="642910" y="1214422"/>
            <a:ext cx="8339163" cy="4550172"/>
          </a:xfrm>
          <a:prstGeom prst="rect">
            <a:avLst/>
          </a:prstGeom>
          <a:noFill/>
        </p:spPr>
      </p:pic>
      <p:sp>
        <p:nvSpPr>
          <p:cNvPr id="7" name="Ellipse 6"/>
          <p:cNvSpPr/>
          <p:nvPr/>
        </p:nvSpPr>
        <p:spPr>
          <a:xfrm>
            <a:off x="4500562" y="1928802"/>
            <a:ext cx="3714776" cy="121444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4786314" y="4714884"/>
            <a:ext cx="4214842" cy="1815882"/>
          </a:xfrm>
          <a:prstGeom prst="rect">
            <a:avLst/>
          </a:prstGeom>
          <a:noFill/>
        </p:spPr>
        <p:txBody>
          <a:bodyPr wrap="square" rtlCol="0">
            <a:spAutoFit/>
          </a:bodyPr>
          <a:lstStyle/>
          <a:p>
            <a:r>
              <a:rPr lang="fr-FR" sz="1400" dirty="0" smtClean="0">
                <a:solidFill>
                  <a:srgbClr val="0000CC"/>
                </a:solidFill>
                <a:latin typeface="Comic Sans MS" pitchFamily="66" charset="0"/>
              </a:rPr>
              <a:t>Normalement les élèves sont dans la base de donnée, il suffit de taper leur nom prénoms dans « rechercher » et les élèves apparaîtront comme ci-dessus.</a:t>
            </a:r>
          </a:p>
          <a:p>
            <a:r>
              <a:rPr lang="fr-FR" sz="1400" dirty="0" smtClean="0">
                <a:solidFill>
                  <a:srgbClr val="0000CC"/>
                </a:solidFill>
                <a:latin typeface="Comic Sans MS" pitchFamily="66" charset="0"/>
              </a:rPr>
              <a:t>Rem : Si au moment de la création du cours vous avez inscrit tous les élèves de votre classe soit manuellement soit en cohorte, ils apparaitront tous dans la liste ce qui est plus pratique.</a:t>
            </a:r>
            <a:endParaRPr lang="fr-FR" sz="1400" dirty="0">
              <a:solidFill>
                <a:srgbClr val="0000CC"/>
              </a:solidFill>
              <a:latin typeface="Comic Sans MS" pitchFamily="66" charset="0"/>
            </a:endParaRPr>
          </a:p>
        </p:txBody>
      </p:sp>
      <p:cxnSp>
        <p:nvCxnSpPr>
          <p:cNvPr id="8" name="Connecteur droit avec flèche 7"/>
          <p:cNvCxnSpPr/>
          <p:nvPr/>
        </p:nvCxnSpPr>
        <p:spPr>
          <a:xfrm rot="16200000" flipV="1">
            <a:off x="5786446" y="3786190"/>
            <a:ext cx="1500198" cy="35719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4" name="ZoneTexte 13"/>
          <p:cNvSpPr txBox="1"/>
          <p:nvPr/>
        </p:nvSpPr>
        <p:spPr>
          <a:xfrm>
            <a:off x="1857356" y="357166"/>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INSCRIPTION DES ELEVES DANS LES GROUPES </a:t>
            </a:r>
            <a:endParaRPr lang="fr-FR" b="1" dirty="0">
              <a:solidFill>
                <a:srgbClr val="FF0000"/>
              </a:solidFill>
              <a:latin typeface="Comic Sans MS" pitchFamily="66"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STL St Anne\cours Rénové\formation moodle\images de présentation\groupe\Capture9.JPG"/>
          <p:cNvPicPr>
            <a:picLocks noChangeAspect="1" noChangeArrowheads="1"/>
          </p:cNvPicPr>
          <p:nvPr/>
        </p:nvPicPr>
        <p:blipFill>
          <a:blip r:embed="rId2"/>
          <a:srcRect/>
          <a:stretch>
            <a:fillRect/>
          </a:stretch>
        </p:blipFill>
        <p:spPr bwMode="auto">
          <a:xfrm>
            <a:off x="500034" y="857232"/>
            <a:ext cx="8096250" cy="5057775"/>
          </a:xfrm>
          <a:prstGeom prst="rect">
            <a:avLst/>
          </a:prstGeom>
          <a:noFill/>
        </p:spPr>
      </p:pic>
      <p:sp>
        <p:nvSpPr>
          <p:cNvPr id="6" name="Ellipse 5"/>
          <p:cNvSpPr/>
          <p:nvPr/>
        </p:nvSpPr>
        <p:spPr>
          <a:xfrm>
            <a:off x="4857752" y="1857364"/>
            <a:ext cx="3929090" cy="71438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857356" y="357166"/>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INSCRIPTION DES ELEVES DANS LES GROUPES </a:t>
            </a:r>
            <a:endParaRPr lang="fr-FR" b="1" dirty="0">
              <a:solidFill>
                <a:srgbClr val="FF0000"/>
              </a:solidFill>
              <a:latin typeface="Comic Sans MS" pitchFamily="66" charset="0"/>
            </a:endParaRPr>
          </a:p>
        </p:txBody>
      </p:sp>
      <p:sp>
        <p:nvSpPr>
          <p:cNvPr id="8" name="ZoneTexte 7"/>
          <p:cNvSpPr txBox="1"/>
          <p:nvPr/>
        </p:nvSpPr>
        <p:spPr>
          <a:xfrm>
            <a:off x="5715008" y="5357826"/>
            <a:ext cx="2571768" cy="1323439"/>
          </a:xfrm>
          <a:prstGeom prst="rect">
            <a:avLst/>
          </a:prstGeom>
          <a:noFill/>
        </p:spPr>
        <p:txBody>
          <a:bodyPr wrap="square" rtlCol="0">
            <a:spAutoFit/>
          </a:bodyPr>
          <a:lstStyle/>
          <a:p>
            <a:r>
              <a:rPr lang="fr-FR" sz="1600" dirty="0" smtClean="0">
                <a:solidFill>
                  <a:srgbClr val="0000CC"/>
                </a:solidFill>
                <a:latin typeface="Comic Sans MS" pitchFamily="66" charset="0"/>
              </a:rPr>
              <a:t>Ici le groupe </a:t>
            </a:r>
            <a:r>
              <a:rPr lang="fr-FR" sz="1600" dirty="0" smtClean="0">
                <a:solidFill>
                  <a:srgbClr val="0000CC"/>
                </a:solidFill>
                <a:latin typeface="Comic Sans MS" pitchFamily="66" charset="0"/>
              </a:rPr>
              <a:t>A </a:t>
            </a:r>
            <a:r>
              <a:rPr lang="fr-FR" sz="1600" dirty="0" smtClean="0">
                <a:solidFill>
                  <a:srgbClr val="0000CC"/>
                </a:solidFill>
                <a:latin typeface="Comic Sans MS" pitchFamily="66" charset="0"/>
              </a:rPr>
              <a:t>a d’abord</a:t>
            </a:r>
          </a:p>
          <a:p>
            <a:r>
              <a:rPr lang="fr-FR" sz="1600" dirty="0" smtClean="0">
                <a:solidFill>
                  <a:srgbClr val="0000CC"/>
                </a:solidFill>
                <a:latin typeface="Comic Sans MS" pitchFamily="66" charset="0"/>
              </a:rPr>
              <a:t>é</a:t>
            </a:r>
            <a:r>
              <a:rPr lang="fr-FR" sz="1600" dirty="0" smtClean="0">
                <a:solidFill>
                  <a:srgbClr val="0000CC"/>
                </a:solidFill>
                <a:latin typeface="Comic Sans MS" pitchFamily="66" charset="0"/>
              </a:rPr>
              <a:t>té sélectionné. On sélectionne les élèves que l’on veut  et on clique sur « ajouter »</a:t>
            </a:r>
            <a:endParaRPr lang="fr-FR" sz="1600" dirty="0">
              <a:solidFill>
                <a:srgbClr val="0000CC"/>
              </a:solidFill>
              <a:latin typeface="Comic Sans MS" pitchFamily="66" charset="0"/>
            </a:endParaRPr>
          </a:p>
        </p:txBody>
      </p:sp>
      <p:cxnSp>
        <p:nvCxnSpPr>
          <p:cNvPr id="9" name="Connecteur droit avec flèche 8"/>
          <p:cNvCxnSpPr/>
          <p:nvPr/>
        </p:nvCxnSpPr>
        <p:spPr>
          <a:xfrm rot="16200000" flipV="1">
            <a:off x="6000760" y="3857628"/>
            <a:ext cx="2714644" cy="285752"/>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
        <p:nvSpPr>
          <p:cNvPr id="11" name="Ellipse 10"/>
          <p:cNvSpPr/>
          <p:nvPr/>
        </p:nvSpPr>
        <p:spPr>
          <a:xfrm>
            <a:off x="3857620" y="1500174"/>
            <a:ext cx="1143008" cy="42862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avec flèche 11"/>
          <p:cNvCxnSpPr/>
          <p:nvPr/>
        </p:nvCxnSpPr>
        <p:spPr>
          <a:xfrm rot="16200000" flipV="1">
            <a:off x="2821769" y="3607595"/>
            <a:ext cx="4500594" cy="1285884"/>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STL St Anne\cours Rénové\formation moodle\images de présentation\groupe\Capture10.JPG"/>
          <p:cNvPicPr>
            <a:picLocks noChangeAspect="1" noChangeArrowheads="1"/>
          </p:cNvPicPr>
          <p:nvPr/>
        </p:nvPicPr>
        <p:blipFill>
          <a:blip r:embed="rId2"/>
          <a:srcRect/>
          <a:stretch>
            <a:fillRect/>
          </a:stretch>
        </p:blipFill>
        <p:spPr bwMode="auto">
          <a:xfrm>
            <a:off x="500063" y="881063"/>
            <a:ext cx="8143875" cy="5095875"/>
          </a:xfrm>
          <a:prstGeom prst="rect">
            <a:avLst/>
          </a:prstGeom>
          <a:noFill/>
        </p:spPr>
      </p:pic>
      <p:sp>
        <p:nvSpPr>
          <p:cNvPr id="6" name="Ellipse 5"/>
          <p:cNvSpPr/>
          <p:nvPr/>
        </p:nvSpPr>
        <p:spPr>
          <a:xfrm>
            <a:off x="357158" y="1714488"/>
            <a:ext cx="3643338" cy="128588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857356" y="357166"/>
            <a:ext cx="6000792" cy="369332"/>
          </a:xfrm>
          <a:prstGeom prst="rect">
            <a:avLst/>
          </a:prstGeom>
          <a:noFill/>
        </p:spPr>
        <p:txBody>
          <a:bodyPr wrap="square" rtlCol="0">
            <a:spAutoFit/>
          </a:bodyPr>
          <a:lstStyle/>
          <a:p>
            <a:r>
              <a:rPr lang="fr-FR" b="1" dirty="0" smtClean="0">
                <a:solidFill>
                  <a:srgbClr val="FF0000"/>
                </a:solidFill>
                <a:latin typeface="Comic Sans MS" pitchFamily="66" charset="0"/>
              </a:rPr>
              <a:t>INSCRIPTION DES ELEVES DANS LES GROUPES </a:t>
            </a:r>
            <a:endParaRPr lang="fr-FR" b="1" dirty="0">
              <a:solidFill>
                <a:srgbClr val="FF0000"/>
              </a:solidFill>
              <a:latin typeface="Comic Sans MS" pitchFamily="66" charset="0"/>
            </a:endParaRPr>
          </a:p>
        </p:txBody>
      </p:sp>
      <p:sp>
        <p:nvSpPr>
          <p:cNvPr id="8" name="ZoneTexte 7"/>
          <p:cNvSpPr txBox="1"/>
          <p:nvPr/>
        </p:nvSpPr>
        <p:spPr>
          <a:xfrm>
            <a:off x="3214678" y="3286124"/>
            <a:ext cx="3429024" cy="1323439"/>
          </a:xfrm>
          <a:prstGeom prst="rect">
            <a:avLst/>
          </a:prstGeom>
          <a:noFill/>
        </p:spPr>
        <p:txBody>
          <a:bodyPr wrap="square" rtlCol="0">
            <a:spAutoFit/>
          </a:bodyPr>
          <a:lstStyle/>
          <a:p>
            <a:r>
              <a:rPr lang="fr-FR" sz="1600" dirty="0" smtClean="0">
                <a:solidFill>
                  <a:srgbClr val="0000CC"/>
                </a:solidFill>
                <a:latin typeface="Comic Sans MS" pitchFamily="66" charset="0"/>
              </a:rPr>
              <a:t>Voilà les élèves du groupe A sont inscrits. Refaire la même chose pour les élèves du groupe B en cliquant sur « retour aux groupes »</a:t>
            </a:r>
            <a:endParaRPr lang="fr-FR" sz="1600" dirty="0">
              <a:solidFill>
                <a:srgbClr val="0000CC"/>
              </a:solidFill>
              <a:latin typeface="Comic Sans MS" pitchFamily="66" charset="0"/>
            </a:endParaRPr>
          </a:p>
        </p:txBody>
      </p:sp>
      <p:cxnSp>
        <p:nvCxnSpPr>
          <p:cNvPr id="9" name="Connecteur droit avec flèche 8"/>
          <p:cNvCxnSpPr/>
          <p:nvPr/>
        </p:nvCxnSpPr>
        <p:spPr>
          <a:xfrm rot="10800000">
            <a:off x="2571736" y="3071810"/>
            <a:ext cx="428628" cy="357190"/>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rot="10800000" flipV="1">
            <a:off x="1714480" y="4643446"/>
            <a:ext cx="2286016" cy="1143008"/>
          </a:xfrm>
          <a:prstGeom prst="straightConnector1">
            <a:avLst/>
          </a:prstGeom>
          <a:ln w="15875">
            <a:solidFill>
              <a:schemeClr val="tx1"/>
            </a:solidFill>
            <a:tailEnd type="stealth"/>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590</Words>
  <Application>Microsoft Office PowerPoint</Application>
  <PresentationFormat>Affichage à l'écran (4:3)</PresentationFormat>
  <Paragraphs>61</Paragraphs>
  <Slides>24</Slides>
  <Notes>0</Notes>
  <HiddenSlides>0</HiddenSlides>
  <MMClips>0</MMClips>
  <ScaleCrop>false</ScaleCrop>
  <HeadingPairs>
    <vt:vector size="4" baseType="variant">
      <vt:variant>
        <vt:lpstr>Thème</vt:lpstr>
      </vt:variant>
      <vt:variant>
        <vt:i4>1</vt:i4>
      </vt:variant>
      <vt:variant>
        <vt:lpstr>Titres des diapositives</vt:lpstr>
      </vt:variant>
      <vt:variant>
        <vt:i4>24</vt:i4>
      </vt:variant>
    </vt:vector>
  </HeadingPairs>
  <TitlesOfParts>
    <vt:vector size="25"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jacquelin</dc:creator>
  <cp:lastModifiedBy>jacquelin</cp:lastModifiedBy>
  <cp:revision>21</cp:revision>
  <dcterms:created xsi:type="dcterms:W3CDTF">2014-04-13T10:35:22Z</dcterms:created>
  <dcterms:modified xsi:type="dcterms:W3CDTF">2014-12-15T14:10:44Z</dcterms:modified>
</cp:coreProperties>
</file>