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handoutMasterIdLst>
    <p:handoutMasterId r:id="rId16"/>
  </p:handoutMasterIdLst>
  <p:sldIdLst>
    <p:sldId id="256" r:id="rId2"/>
    <p:sldId id="379" r:id="rId3"/>
    <p:sldId id="349" r:id="rId4"/>
    <p:sldId id="369" r:id="rId5"/>
    <p:sldId id="350" r:id="rId6"/>
    <p:sldId id="363" r:id="rId7"/>
    <p:sldId id="372" r:id="rId8"/>
    <p:sldId id="373" r:id="rId9"/>
    <p:sldId id="282" r:id="rId10"/>
    <p:sldId id="374" r:id="rId11"/>
    <p:sldId id="375" r:id="rId12"/>
    <p:sldId id="376" r:id="rId13"/>
    <p:sldId id="378" r:id="rId14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CC"/>
    <a:srgbClr val="FFCCFF"/>
    <a:srgbClr val="FF6600"/>
    <a:srgbClr val="FFFF00"/>
    <a:srgbClr val="003399"/>
    <a:srgbClr val="0000CC"/>
    <a:srgbClr val="FFCC99"/>
    <a:srgbClr val="FF9933"/>
    <a:srgbClr val="FFFFFF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59" autoAdjust="0"/>
    <p:restoredTop sz="89545" autoAdjust="0"/>
  </p:normalViewPr>
  <p:slideViewPr>
    <p:cSldViewPr>
      <p:cViewPr>
        <p:scale>
          <a:sx n="60" d="100"/>
          <a:sy n="60" d="100"/>
        </p:scale>
        <p:origin x="-3032" y="-18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872"/>
    </p:cViewPr>
  </p:sorterViewPr>
  <p:notesViewPr>
    <p:cSldViewPr>
      <p:cViewPr varScale="1">
        <p:scale>
          <a:sx n="93" d="100"/>
          <a:sy n="93" d="100"/>
        </p:scale>
        <p:origin x="-1788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handoutMaster" Target="handoutMasters/handout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B7573220-2A3B-4F8B-9F78-C1CE60061D5B}" type="datetimeFigureOut">
              <a:rPr lang="fr-FR"/>
              <a:pPr>
                <a:defRPr/>
              </a:pPr>
              <a:t>04/09/15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103274EC-B520-4A71-8528-14DF55093B2A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82522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BAE59105-9B4F-4645-90C1-944623510DB2}" type="datetimeFigureOut">
              <a:rPr lang="fr-FR"/>
              <a:pPr>
                <a:defRPr/>
              </a:pPr>
              <a:t>04/09/15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FR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0CCA8030-2D6F-46ED-A9E4-768A12062157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11246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fr-FR" dirty="0" smtClean="0"/>
              <a:t>Cette</a:t>
            </a:r>
            <a:r>
              <a:rPr lang="fr-FR" baseline="0" dirty="0" smtClean="0"/>
              <a:t> présentation propose une méthode permettant de repérer de façon rigoureuse tous les composants de la situation de travail,  de manière à repérer les risques et les évaluer.</a:t>
            </a:r>
            <a:endParaRPr lang="fr-FR" dirty="0" smtClean="0"/>
          </a:p>
        </p:txBody>
      </p:sp>
      <p:sp>
        <p:nvSpPr>
          <p:cNvPr id="16387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8D9B199-50D0-41DB-B691-E87C4F44707A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smtClean="0"/>
          </a:p>
        </p:txBody>
      </p:sp>
      <p:sp>
        <p:nvSpPr>
          <p:cNvPr id="20483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D57F07B-E1A9-4089-859E-4C35573D078F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dirty="0" smtClean="0">
              <a:solidFill>
                <a:srgbClr val="009900"/>
              </a:solidFill>
            </a:endParaRPr>
          </a:p>
        </p:txBody>
      </p:sp>
      <p:sp>
        <p:nvSpPr>
          <p:cNvPr id="22531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F77AD02-2DAA-4F93-8F55-34333C95ACE1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dirty="0" smtClean="0">
              <a:solidFill>
                <a:srgbClr val="009900"/>
              </a:solidFill>
            </a:endParaRPr>
          </a:p>
        </p:txBody>
      </p:sp>
      <p:sp>
        <p:nvSpPr>
          <p:cNvPr id="22531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F77AD02-2DAA-4F93-8F55-34333C95ACE1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dirty="0" smtClean="0">
              <a:solidFill>
                <a:srgbClr val="009900"/>
              </a:solidFill>
            </a:endParaRPr>
          </a:p>
        </p:txBody>
      </p:sp>
      <p:sp>
        <p:nvSpPr>
          <p:cNvPr id="22531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F77AD02-2DAA-4F93-8F55-34333C95ACE1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dirty="0" smtClean="0"/>
          </a:p>
        </p:txBody>
      </p:sp>
      <p:sp>
        <p:nvSpPr>
          <p:cNvPr id="28675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9321ACA-EBEB-4BF3-8BDC-DAFB2390DE83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D’après la brochure INRS ED 6034</a:t>
            </a:r>
          </a:p>
          <a:p>
            <a:r>
              <a:rPr lang="fr-FR" dirty="0" smtClean="0"/>
              <a:t>4 risques bio </a:t>
            </a:r>
            <a:r>
              <a:rPr lang="fr-FR" smtClean="0"/>
              <a:t>dont risque </a:t>
            </a:r>
            <a:r>
              <a:rPr lang="fr-FR" dirty="0" smtClean="0"/>
              <a:t>infectieux le plus important</a:t>
            </a:r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fr-FR" smtClean="0"/>
              <a:t>30/1/2012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3RB prévention des risques biologiques au laboratoire de BGB</a:t>
            </a:r>
            <a:endParaRPr lang="fr-FR"/>
          </a:p>
        </p:txBody>
      </p:sp>
      <p:sp>
        <p:nvSpPr>
          <p:cNvPr id="7" name="Espace réservé de l'en-tête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r-FR" smtClean="0"/>
              <a:t>Les risques biologiques en milieu professionnel</a:t>
            </a:r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0"/>
          <p:cNvSpPr>
            <a:spLocks noGrp="1"/>
          </p:cNvSpPr>
          <p:nvPr>
            <p:ph type="ctrTitle"/>
          </p:nvPr>
        </p:nvSpPr>
        <p:spPr>
          <a:xfrm>
            <a:off x="685800" y="990601"/>
            <a:ext cx="7772400" cy="2609850"/>
          </a:xfrm>
        </p:spPr>
        <p:txBody>
          <a:bodyPr>
            <a:noAutofit/>
            <a:sp3d prstMaterial="matte">
              <a:bevelT w="38100" h="38100"/>
              <a:contourClr>
                <a:srgbClr val="FFFFFF"/>
              </a:contourClr>
            </a:sp3d>
          </a:bodyPr>
          <a:lstStyle>
            <a:lvl1pPr algn="ctr">
              <a:defRPr lang="en-US" sz="5800" dirty="0" smtClean="0">
                <a:ln w="9525">
                  <a:noFill/>
                </a:ln>
                <a:effectLst>
                  <a:outerShdw blurRad="50800" dist="38100" dir="822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fr-FR" smtClean="0"/>
              <a:t>Cliquez pour modifier le style du titre</a:t>
            </a:r>
            <a:endParaRPr lang="en-US" dirty="0"/>
          </a:p>
        </p:txBody>
      </p:sp>
      <p:sp>
        <p:nvSpPr>
          <p:cNvPr id="24" name="Rectangle 26"/>
          <p:cNvSpPr>
            <a:spLocks noGrp="1"/>
          </p:cNvSpPr>
          <p:nvPr>
            <p:ph type="subTitle" idx="1"/>
          </p:nvPr>
        </p:nvSpPr>
        <p:spPr>
          <a:xfrm>
            <a:off x="1371600" y="3657600"/>
            <a:ext cx="6400800" cy="1967089"/>
          </a:xfrm>
        </p:spPr>
        <p:txBody>
          <a:bodyPr>
            <a:normAutofit/>
          </a:bodyPr>
          <a:lstStyle>
            <a:lvl1pPr marL="0" indent="0" algn="ctr">
              <a:buNone/>
              <a:defRPr lang="en-US" sz="3000" b="0">
                <a:solidFill>
                  <a:schemeClr val="tx2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fr-FR" smtClean="0"/>
              <a:t>Cliquez pour modifier le style des sous-titres du masque</a:t>
            </a:r>
            <a:endParaRPr lang="en-US" dirty="0"/>
          </a:p>
        </p:txBody>
      </p:sp>
      <p:sp>
        <p:nvSpPr>
          <p:cNvPr id="4" name="Rectangle 2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90CA22-342F-4CC9-A965-6CD03A2C8889}" type="datetimeFigureOut">
              <a:rPr lang="fr-FR"/>
              <a:pPr>
                <a:defRPr/>
              </a:pPr>
              <a:t>04/09/15</a:t>
            </a:fld>
            <a:endParaRPr lang="fr-FR"/>
          </a:p>
        </p:txBody>
      </p:sp>
      <p:sp>
        <p:nvSpPr>
          <p:cNvPr id="5" name="Rectangl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7351A2-F2B6-48FD-9428-FB11F8E16C5D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Rectangle 2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5D4CB3-9476-43C2-A6D2-6128F9C89993}" type="datetimeFigureOut">
              <a:rPr lang="fr-FR"/>
              <a:pPr>
                <a:defRPr/>
              </a:pPr>
              <a:t>04/09/15</a:t>
            </a:fld>
            <a:endParaRPr lang="fr-FR"/>
          </a:p>
        </p:txBody>
      </p:sp>
      <p:sp>
        <p:nvSpPr>
          <p:cNvPr id="5" name="Rectangl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773CCC-5B5B-478D-941E-E7209FB526A7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Rectangle 2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1E779C-46F7-4E39-B797-D8164B95192D}" type="datetimeFigureOut">
              <a:rPr lang="fr-FR"/>
              <a:pPr>
                <a:defRPr/>
              </a:pPr>
              <a:t>04/09/15</a:t>
            </a:fld>
            <a:endParaRPr lang="fr-FR"/>
          </a:p>
        </p:txBody>
      </p:sp>
      <p:sp>
        <p:nvSpPr>
          <p:cNvPr id="5" name="Rectangl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74E149-6026-4535-8E04-C15B30177C6A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Rectangle 2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CA9B4D-DC1F-4416-8BA3-E37D7D15719A}" type="datetimeFigureOut">
              <a:rPr lang="fr-FR"/>
              <a:pPr>
                <a:defRPr/>
              </a:pPr>
              <a:t>04/09/15</a:t>
            </a:fld>
            <a:endParaRPr lang="fr-FR"/>
          </a:p>
        </p:txBody>
      </p:sp>
      <p:sp>
        <p:nvSpPr>
          <p:cNvPr id="5" name="Rectangl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F7CD7F-DED2-4738-88A8-4E3987551ED6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>
          <a:xfrm>
            <a:off x="722313" y="2685391"/>
            <a:ext cx="7772400" cy="3112843"/>
          </a:xfrm>
        </p:spPr>
        <p:txBody>
          <a:bodyPr anchor="t"/>
          <a:lstStyle>
            <a:lvl1pPr algn="ctr">
              <a:buNone/>
              <a:defRPr lang="en-US" sz="6000" b="1" dirty="0">
                <a:solidFill>
                  <a:schemeClr val="tx2">
                    <a:shade val="85000"/>
                    <a:satMod val="150000"/>
                  </a:schemeClr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>
          <a:xfrm>
            <a:off x="722313" y="1128932"/>
            <a:ext cx="7772400" cy="1509712"/>
          </a:xfrm>
        </p:spPr>
        <p:txBody>
          <a:bodyPr anchor="b">
            <a:normAutofit/>
          </a:bodyPr>
          <a:lstStyle>
            <a:lvl1pPr algn="ctr">
              <a:buNone/>
              <a:defRPr lang="en-US" sz="2400" b="0" smtClean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2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7A68B6-D33E-4988-A4F5-3CA31716BA44}" type="datetimeFigureOut">
              <a:rPr lang="fr-FR"/>
              <a:pPr>
                <a:defRPr/>
              </a:pPr>
              <a:t>04/09/15</a:t>
            </a:fld>
            <a:endParaRPr lang="fr-FR"/>
          </a:p>
        </p:txBody>
      </p:sp>
      <p:sp>
        <p:nvSpPr>
          <p:cNvPr id="5" name="Rectangl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314A40-F553-4346-AE35-8C23B25252F9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Rectangle 2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BC5222-AEF9-4EAD-BD86-7231CCCD0D20}" type="datetimeFigureOut">
              <a:rPr lang="fr-FR"/>
              <a:pPr>
                <a:defRPr/>
              </a:pPr>
              <a:t>04/09/15</a:t>
            </a:fld>
            <a:endParaRPr lang="fr-FR"/>
          </a:p>
        </p:txBody>
      </p:sp>
      <p:sp>
        <p:nvSpPr>
          <p:cNvPr id="6" name="Rectangl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05661B-8127-4C41-830C-E78EDC7062F6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0" indent="0" algn="l">
              <a:buNone/>
              <a:defRPr sz="2200" b="1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Rectangl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0" indent="0" algn="l">
              <a:buNone/>
              <a:defRPr sz="2200" b="1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Rectangl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Rectangle 2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F751EE-159C-428C-BCD0-B10D4012BA92}" type="datetimeFigureOut">
              <a:rPr lang="fr-FR"/>
              <a:pPr>
                <a:defRPr/>
              </a:pPr>
              <a:t>04/09/15</a:t>
            </a:fld>
            <a:endParaRPr lang="fr-FR"/>
          </a:p>
        </p:txBody>
      </p:sp>
      <p:sp>
        <p:nvSpPr>
          <p:cNvPr id="8" name="Rectangl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DBF81A-0429-4CC9-BE1D-14E6C3D0CD33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Rectangle 2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C33EE7-7585-454C-976D-22454E8FC0A0}" type="datetimeFigureOut">
              <a:rPr lang="fr-FR"/>
              <a:pPr>
                <a:defRPr/>
              </a:pPr>
              <a:t>04/09/15</a:t>
            </a:fld>
            <a:endParaRPr lang="fr-FR"/>
          </a:p>
        </p:txBody>
      </p:sp>
      <p:sp>
        <p:nvSpPr>
          <p:cNvPr id="4" name="Rectangl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505C48-8D6E-4FC5-B9CE-E4A74E6ECE7B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EA3E4D-92B9-4D06-994A-57472EEC44B1}" type="datetimeFigureOut">
              <a:rPr lang="fr-FR"/>
              <a:pPr>
                <a:defRPr/>
              </a:pPr>
              <a:t>04/09/15</a:t>
            </a:fld>
            <a:endParaRPr lang="fr-FR"/>
          </a:p>
        </p:txBody>
      </p:sp>
      <p:sp>
        <p:nvSpPr>
          <p:cNvPr id="3" name="Rectangl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07B316-30BA-4551-84F1-E3377D90F266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ctr">
              <a:defRPr sz="2400" b="1">
                <a:solidFill>
                  <a:schemeClr val="tx2"/>
                </a:solidFill>
                <a:effectLst>
                  <a:outerShdw blurRad="38100" dist="25400" dir="8220000" algn="tr" rotWithShape="0">
                    <a:prstClr val="black">
                      <a:alpha val="35000"/>
                    </a:prstClr>
                  </a:outerShdw>
                </a:effectLst>
              </a:defRPr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2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B976A7-CABF-4587-9E2F-BF58B9607C1F}" type="datetimeFigureOut">
              <a:rPr lang="fr-FR"/>
              <a:pPr>
                <a:defRPr/>
              </a:pPr>
              <a:t>04/09/15</a:t>
            </a:fld>
            <a:endParaRPr lang="fr-FR"/>
          </a:p>
        </p:txBody>
      </p:sp>
      <p:sp>
        <p:nvSpPr>
          <p:cNvPr id="6" name="Rectangl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1B2468-2F97-4E68-8F80-0F8E7B19D8F6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727075" y="1062038"/>
            <a:ext cx="4600575" cy="3978275"/>
          </a:xfrm>
          <a:prstGeom prst="rect">
            <a:avLst/>
          </a:prstGeom>
          <a:solidFill>
            <a:schemeClr val="tx2">
              <a:shade val="15000"/>
            </a:schemeClr>
          </a:solidFill>
          <a:ln w="63500">
            <a:noFill/>
            <a:miter lim="800000"/>
          </a:ln>
          <a:effectLst>
            <a:outerShdw blurRad="63500" dist="25400" dir="7200000" algn="t" rotWithShape="0">
              <a:prstClr val="black">
                <a:alpha val="45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45720" rIns="45720" anchor="ctr">
            <a:normAutofit/>
          </a:bodyPr>
          <a:lstStyle/>
          <a:p>
            <a:pPr indent="-274320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 pitchFamily="18" charset="2"/>
              <a:buNone/>
              <a:defRPr/>
            </a:pPr>
            <a:endParaRPr lang="en-US" sz="2000"/>
          </a:p>
        </p:txBody>
      </p:sp>
      <p:sp>
        <p:nvSpPr>
          <p:cNvPr id="2" name="Rectangle 2"/>
          <p:cNvSpPr>
            <a:spLocks noGrp="1"/>
          </p:cNvSpPr>
          <p:nvPr>
            <p:ph type="title"/>
          </p:nvPr>
        </p:nvSpPr>
        <p:spPr>
          <a:xfrm>
            <a:off x="5514536" y="4343400"/>
            <a:ext cx="3048000" cy="709858"/>
          </a:xfrm>
        </p:spPr>
        <p:txBody>
          <a:bodyPr anchor="t">
            <a:noAutofit/>
          </a:bodyPr>
          <a:lstStyle>
            <a:lvl1pPr algn="l">
              <a:buNone/>
              <a:defRPr sz="2200" b="1">
                <a:solidFill>
                  <a:schemeClr val="tx2"/>
                </a:solidFill>
                <a:effectLst>
                  <a:outerShdw blurRad="38100" dist="25400" dir="8220000" algn="tr" rotWithShape="0">
                    <a:prstClr val="black">
                      <a:alpha val="35000"/>
                    </a:prstClr>
                  </a:outerShdw>
                </a:effectLst>
              </a:defRPr>
            </a:lvl1pPr>
          </a:lstStyle>
          <a:p>
            <a:r>
              <a:rPr lang="fr-FR" smtClean="0"/>
              <a:t>Cliquez pour modifier le style du titre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pic" idx="1"/>
          </p:nvPr>
        </p:nvSpPr>
        <p:spPr>
          <a:xfrm>
            <a:off x="739645" y="1222657"/>
            <a:ext cx="4575601" cy="3657600"/>
          </a:xfrm>
          <a:solidFill>
            <a:schemeClr val="tx2">
              <a:shade val="75000"/>
            </a:schemeClr>
          </a:solidFill>
          <a:ln w="63500">
            <a:noFill/>
            <a:miter lim="800000"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>
            <a:lvl1pPr>
              <a:buNone/>
              <a:defRPr sz="3200"/>
            </a:lvl1pPr>
          </a:lstStyle>
          <a:p>
            <a:pPr lvl="0"/>
            <a:r>
              <a:rPr lang="fr-FR" noProof="0" smtClean="0"/>
              <a:t>Cliquez sur l'icône pour ajouter une image</a:t>
            </a:r>
            <a:endParaRPr lang="en-US" noProof="0" dirty="0"/>
          </a:p>
        </p:txBody>
      </p:sp>
      <p:sp>
        <p:nvSpPr>
          <p:cNvPr id="4" name="Rectangle 4"/>
          <p:cNvSpPr>
            <a:spLocks noGrp="1"/>
          </p:cNvSpPr>
          <p:nvPr>
            <p:ph type="body" sz="half" idx="2"/>
          </p:nvPr>
        </p:nvSpPr>
        <p:spPr>
          <a:xfrm>
            <a:off x="5514536" y="1371600"/>
            <a:ext cx="3044952" cy="2930086"/>
          </a:xfrm>
        </p:spPr>
        <p:txBody>
          <a:bodyPr bIns="0" anchor="b">
            <a:normAutofit/>
          </a:bodyPr>
          <a:lstStyle>
            <a:lvl1pPr marL="0" marR="0" indent="0" algn="l">
              <a:buFontTx/>
              <a:buNone/>
              <a:defRPr sz="1300">
                <a:solidFill>
                  <a:schemeClr val="tx1">
                    <a:tint val="95000"/>
                  </a:schemeClr>
                </a:solidFill>
              </a:defRPr>
            </a:lvl1pPr>
            <a:lvl2pPr marL="460375" marR="0" indent="-112713">
              <a:buFontTx/>
              <a:buNone/>
              <a:defRPr sz="1200"/>
            </a:lvl2pPr>
            <a:lvl3pPr marL="914400" marR="0" indent="-117475">
              <a:buFontTx/>
              <a:buNone/>
              <a:defRPr sz="1000"/>
            </a:lvl3pPr>
            <a:lvl4pPr marL="1316038" marR="0" indent="-112713">
              <a:buFontTx/>
              <a:buNone/>
              <a:defRPr sz="900"/>
            </a:lvl4pPr>
            <a:lvl5pPr marL="1711325" marR="0" indent="-117475">
              <a:buFontTx/>
              <a:buNone/>
              <a:defRPr sz="9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Rectangle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DF7A7F-E7DF-4E8D-B397-94B32D00BF7C}" type="datetimeFigureOut">
              <a:rPr lang="fr-FR"/>
              <a:pPr>
                <a:defRPr/>
              </a:pPr>
              <a:t>04/09/15</a:t>
            </a:fld>
            <a:endParaRPr lang="fr-FR"/>
          </a:p>
        </p:txBody>
      </p:sp>
      <p:sp>
        <p:nvSpPr>
          <p:cNvPr id="7" name="Rectangle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E9444D-5F25-4743-9FD9-793267255727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FFCC"/>
            </a:gs>
            <a:gs pos="100000">
              <a:schemeClr val="bg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  <a:prstGeom prst="rect">
            <a:avLst/>
          </a:prstGeom>
        </p:spPr>
        <p:txBody>
          <a:bodyPr anchor="b" anchorCtr="0">
            <a:normAutofit/>
            <a:scene3d>
              <a:camera prst="orthographicFront"/>
              <a:lightRig rig="soft" dir="t">
                <a:rot lat="0" lon="0" rev="2100000"/>
              </a:lightRig>
            </a:scene3d>
            <a:sp3d prstMaterial="matte">
              <a:bevelT w="38100" h="38100"/>
            </a:sp3d>
          </a:bodyPr>
          <a:lstStyle/>
          <a:p>
            <a:r>
              <a:rPr lang="fr-FR" smtClean="0"/>
              <a:t>Cliquez pour modifier le style du titre</a:t>
            </a:r>
            <a:endParaRPr lang="en-US" dirty="0"/>
          </a:p>
        </p:txBody>
      </p:sp>
      <p:sp>
        <p:nvSpPr>
          <p:cNvPr id="1027" name="Rectangle 11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smtClean="0"/>
          </a:p>
        </p:txBody>
      </p:sp>
      <p:sp>
        <p:nvSpPr>
          <p:cNvPr id="27" name="Rectangle 22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lang="en-US" sz="1200" smtClean="0">
                <a:solidFill>
                  <a:schemeClr val="tx2"/>
                </a:solidFill>
                <a:latin typeface="+mn-lt"/>
                <a:ea typeface="+mn-lt"/>
                <a:cs typeface="+mn-lt"/>
              </a:defRPr>
            </a:lvl1pPr>
          </a:lstStyle>
          <a:p>
            <a:pPr>
              <a:defRPr/>
            </a:pPr>
            <a:fld id="{83F89F2D-532B-4B17-AF5C-74E60536A92E}" type="datetimeFigureOut">
              <a:rPr lang="fr-FR"/>
              <a:pPr>
                <a:defRPr/>
              </a:pPr>
              <a:t>04/09/15</a:t>
            </a:fld>
            <a:endParaRPr lang="fr-FR"/>
          </a:p>
        </p:txBody>
      </p:sp>
      <p:sp>
        <p:nvSpPr>
          <p:cNvPr id="18" name="Rectangle 1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anchor="b" anchorCtr="0"/>
          <a:lstStyle>
            <a:lvl1pPr algn="ctr" fontAlgn="auto">
              <a:spcBef>
                <a:spcPts val="0"/>
              </a:spcBef>
              <a:spcAft>
                <a:spcPts val="0"/>
              </a:spcAft>
              <a:defRPr lang="en-US" sz="1200">
                <a:solidFill>
                  <a:schemeClr val="tx2"/>
                </a:solidFill>
                <a:latin typeface="+mn-lt"/>
                <a:ea typeface="+mn-lt"/>
                <a:cs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3" name="Rectangle 15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anchor="b" anchorCtr="0"/>
          <a:lstStyle>
            <a:lvl1pPr algn="r" fontAlgn="auto">
              <a:spcBef>
                <a:spcPts val="0"/>
              </a:spcBef>
              <a:spcAft>
                <a:spcPts val="0"/>
              </a:spcAft>
              <a:defRPr lang="en-US" sz="1200" smtClean="0">
                <a:solidFill>
                  <a:schemeClr val="tx2"/>
                </a:solidFill>
                <a:latin typeface="+mn-lt"/>
                <a:ea typeface="+mn-lt"/>
                <a:cs typeface="+mn-lt"/>
              </a:defRPr>
            </a:lvl1pPr>
          </a:lstStyle>
          <a:p>
            <a:pPr>
              <a:defRPr/>
            </a:pPr>
            <a:fld id="{C0A8FE8A-D0A6-4591-831F-8551595B9360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72" r:id="rId9"/>
    <p:sldLayoutId id="2147483663" r:id="rId10"/>
    <p:sldLayoutId id="2147483662" r:id="rId11"/>
  </p:sldLayoutIdLst>
  <p:txStyles>
    <p:titleStyle>
      <a:defPPr>
        <a:defRPr sz="4400">
          <a:solidFill>
            <a:schemeClr val="tx2">
              <a:shade val="85000"/>
              <a:satMod val="150000"/>
            </a:schemeClr>
          </a:solidFill>
          <a:latin typeface="+mj-lt"/>
          <a:ea typeface="+mj-ea"/>
          <a:cs typeface="+mj-cs"/>
        </a:defRPr>
      </a:defPPr>
      <a:lvl1pPr algn="ctr" rtl="0" fontAlgn="base">
        <a:spcBef>
          <a:spcPct val="0"/>
        </a:spcBef>
        <a:spcAft>
          <a:spcPct val="0"/>
        </a:spcAft>
        <a:defRPr lang="en-US" sz="4800" b="1" kern="1200" dirty="0">
          <a:solidFill>
            <a:srgbClr val="7F4A25"/>
          </a:solidFill>
          <a:effectLst>
            <a:outerShdw blurRad="63500" dist="38100" dir="8220000" algn="tl" rotWithShape="0">
              <a:srgbClr val="000000">
                <a:alpha val="30000"/>
              </a:srgbClr>
            </a:outerShdw>
          </a:effectLst>
          <a:latin typeface="+mj-lt"/>
          <a:ea typeface="+mj-lt"/>
          <a:cs typeface="+mj-lt"/>
        </a:defRPr>
      </a:lvl1pPr>
      <a:lvl2pPr algn="ctr" rtl="0" fontAlgn="base">
        <a:spcBef>
          <a:spcPct val="0"/>
        </a:spcBef>
        <a:spcAft>
          <a:spcPct val="0"/>
        </a:spcAft>
        <a:defRPr sz="4800" b="1">
          <a:solidFill>
            <a:srgbClr val="7F4A25"/>
          </a:solidFill>
          <a:latin typeface="Candar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800" b="1">
          <a:solidFill>
            <a:srgbClr val="7F4A25"/>
          </a:solidFill>
          <a:latin typeface="Candar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800" b="1">
          <a:solidFill>
            <a:srgbClr val="7F4A25"/>
          </a:solidFill>
          <a:latin typeface="Candar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800" b="1">
          <a:solidFill>
            <a:srgbClr val="7F4A25"/>
          </a:solidFill>
          <a:latin typeface="Candar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800" b="1">
          <a:solidFill>
            <a:srgbClr val="7F4A25"/>
          </a:solidFill>
          <a:latin typeface="Candar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800" b="1">
          <a:solidFill>
            <a:srgbClr val="7F4A25"/>
          </a:solidFill>
          <a:latin typeface="Candar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800" b="1">
          <a:solidFill>
            <a:srgbClr val="7F4A25"/>
          </a:solidFill>
          <a:latin typeface="Candar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800" b="1">
          <a:solidFill>
            <a:srgbClr val="7F4A25"/>
          </a:solidFill>
          <a:latin typeface="Candara" pitchFamily="34" charset="0"/>
        </a:defRPr>
      </a:lvl9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800">
          <a:solidFill>
            <a:schemeClr val="tx1"/>
          </a:solidFill>
          <a:latin typeface="+mn-lt"/>
          <a:ea typeface="+mn-lt"/>
          <a:cs typeface="+mn-lt"/>
        </a:defRPr>
      </a:lvl1pPr>
      <a:lvl2pPr marL="557213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 2" pitchFamily="18" charset="2"/>
        <a:buChar char=""/>
        <a:defRPr sz="2200">
          <a:solidFill>
            <a:schemeClr val="tx1"/>
          </a:solidFill>
          <a:latin typeface="+mn-lt"/>
          <a:ea typeface="+mn-lt"/>
          <a:cs typeface="+mn-lt"/>
        </a:defRPr>
      </a:lvl2pPr>
      <a:lvl3pPr marL="812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"/>
        <a:defRPr sz="2000">
          <a:solidFill>
            <a:schemeClr val="tx1"/>
          </a:solidFill>
          <a:latin typeface="+mn-lt"/>
          <a:ea typeface="+mn-lt"/>
          <a:cs typeface="+mn-lt"/>
        </a:defRPr>
      </a:lvl3pPr>
      <a:lvl4pPr marL="1068388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 2" pitchFamily="18" charset="2"/>
        <a:buChar char=""/>
        <a:defRPr>
          <a:solidFill>
            <a:schemeClr val="tx1"/>
          </a:solidFill>
          <a:latin typeface="+mn-lt"/>
          <a:ea typeface="+mn-lt"/>
          <a:cs typeface="+mn-lt"/>
        </a:defRPr>
      </a:lvl4pPr>
      <a:lvl5pPr marL="1316038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"/>
        <a:defRPr>
          <a:solidFill>
            <a:schemeClr val="tx1"/>
          </a:solidFill>
          <a:latin typeface="+mn-lt"/>
          <a:ea typeface="+mn-lt"/>
          <a:cs typeface="+mn-lt"/>
        </a:defRPr>
      </a:lvl5pPr>
      <a:lvl6pPr marL="1572768" indent="-228600" algn="l" eaLnBrk="1" hangingPunct="1">
        <a:buClr>
          <a:schemeClr val="tx2"/>
        </a:buClr>
        <a:buFont typeface="Wingdings 2" pitchFamily="18" charset="2"/>
        <a:buChar char=""/>
        <a:defRPr lang="en-US" sz="1600" baseline="0" smtClean="0">
          <a:latin typeface="+mn-lt"/>
        </a:defRPr>
      </a:lvl6pPr>
      <a:lvl7pPr marL="1819656" indent="-228600" algn="l" eaLnBrk="1" hangingPunct="1">
        <a:buClr>
          <a:schemeClr val="accent1"/>
        </a:buClr>
        <a:buFont typeface="Wingdings 2" pitchFamily="18" charset="2"/>
        <a:buChar char=""/>
        <a:defRPr lang="en-US" sz="1600" baseline="0" smtClean="0">
          <a:latin typeface="+mn-lt"/>
        </a:defRPr>
      </a:lvl7pPr>
      <a:lvl8pPr marL="2066544" indent="-228600" algn="l" eaLnBrk="1" hangingPunct="1">
        <a:buClr>
          <a:schemeClr val="tx2"/>
        </a:buClr>
        <a:buFont typeface="Wingdings 2" pitchFamily="18" charset="2"/>
        <a:buChar char=""/>
        <a:defRPr sz="1600" baseline="0">
          <a:latin typeface="+mn-lt"/>
        </a:defRPr>
      </a:lvl8pPr>
      <a:lvl9pPr marL="2313432" indent="-228600" algn="l" eaLnBrk="1" hangingPunct="1">
        <a:buClr>
          <a:schemeClr val="accent1"/>
        </a:buClr>
        <a:buFont typeface="Wingdings 2" pitchFamily="18" charset="2"/>
        <a:buChar char=""/>
        <a:defRPr sz="1400" baseline="0">
          <a:latin typeface="+mn-lt"/>
        </a:defRPr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4" Type="http://schemas.openxmlformats.org/officeDocument/2006/relationships/image" Target="../media/image2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4" Type="http://schemas.openxmlformats.org/officeDocument/2006/relationships/image" Target="../media/image2.png"/><Relationship Id="rId5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043608" y="1628800"/>
            <a:ext cx="7772400" cy="3765100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 smtClean="0">
                <a:solidFill>
                  <a:srgbClr val="FF0000"/>
                </a:solidFill>
              </a:rPr>
              <a:t>Identification du danger biologique</a:t>
            </a:r>
            <a:br>
              <a:rPr lang="fr-FR" dirty="0" smtClean="0">
                <a:solidFill>
                  <a:srgbClr val="FF0000"/>
                </a:solidFill>
              </a:rPr>
            </a:br>
            <a:r>
              <a:rPr lang="fr-FR" dirty="0" smtClean="0">
                <a:solidFill>
                  <a:schemeClr val="accent6"/>
                </a:solidFill>
              </a:rPr>
              <a:t>(utilisation du site BAOBAB)</a:t>
            </a:r>
            <a:endParaRPr lang="fr-FR" dirty="0">
              <a:solidFill>
                <a:schemeClr val="accent6"/>
              </a:solidFill>
            </a:endParaRPr>
          </a:p>
        </p:txBody>
      </p:sp>
      <p:pic>
        <p:nvPicPr>
          <p:cNvPr id="15362" name="Image 2" descr="logo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8125" y="285750"/>
            <a:ext cx="11715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142852"/>
            <a:ext cx="138112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5" y="533400"/>
            <a:ext cx="771525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" name="Connecteur droit avec flèche 2"/>
          <p:cNvCxnSpPr/>
          <p:nvPr/>
        </p:nvCxnSpPr>
        <p:spPr>
          <a:xfrm rot="16200000" flipV="1">
            <a:off x="4355976" y="4509120"/>
            <a:ext cx="357190" cy="357190"/>
          </a:xfrm>
          <a:prstGeom prst="straightConnector1">
            <a:avLst/>
          </a:prstGeom>
          <a:ln w="635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Connecteur droit avec flèche 3"/>
          <p:cNvCxnSpPr/>
          <p:nvPr/>
        </p:nvCxnSpPr>
        <p:spPr>
          <a:xfrm rot="16200000" flipV="1">
            <a:off x="4067944" y="5013176"/>
            <a:ext cx="357190" cy="357190"/>
          </a:xfrm>
          <a:prstGeom prst="straightConnector1">
            <a:avLst/>
          </a:prstGeom>
          <a:ln w="635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cteur droit avec flèche 4"/>
          <p:cNvCxnSpPr/>
          <p:nvPr/>
        </p:nvCxnSpPr>
        <p:spPr>
          <a:xfrm rot="16200000" flipV="1">
            <a:off x="3635896" y="6165304"/>
            <a:ext cx="357190" cy="357190"/>
          </a:xfrm>
          <a:prstGeom prst="straightConnector1">
            <a:avLst/>
          </a:prstGeom>
          <a:ln w="635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re 1"/>
          <p:cNvSpPr txBox="1">
            <a:spLocks/>
          </p:cNvSpPr>
          <p:nvPr/>
        </p:nvSpPr>
        <p:spPr>
          <a:xfrm>
            <a:off x="4211960" y="44624"/>
            <a:ext cx="3024336" cy="504056"/>
          </a:xfrm>
          <a:prstGeom prst="rect">
            <a:avLst/>
          </a:prstGeom>
          <a:solidFill>
            <a:schemeClr val="accent1"/>
          </a:solidFill>
        </p:spPr>
        <p:txBody>
          <a:bodyPr anchor="ctr">
            <a:normAutofit/>
          </a:bodyPr>
          <a:lstStyle/>
          <a:p>
            <a:pPr algn="ctr">
              <a:lnSpc>
                <a:spcPct val="80000"/>
              </a:lnSpc>
            </a:pPr>
            <a:r>
              <a:rPr lang="fr-FR" sz="1600" dirty="0" smtClean="0">
                <a:solidFill>
                  <a:schemeClr val="bg1"/>
                </a:solidFill>
                <a:latin typeface="Candara" pitchFamily="34" charset="0"/>
              </a:rPr>
              <a:t>Site BAOBAB sur l’INRS</a:t>
            </a:r>
            <a:endParaRPr lang="fr-FR" sz="1600" dirty="0">
              <a:solidFill>
                <a:schemeClr val="bg1"/>
              </a:solidFill>
              <a:latin typeface="Candara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60648"/>
            <a:ext cx="74295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1921004"/>
            <a:ext cx="6840760" cy="4936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Ellipse 3"/>
          <p:cNvSpPr/>
          <p:nvPr/>
        </p:nvSpPr>
        <p:spPr>
          <a:xfrm>
            <a:off x="3419872" y="1268760"/>
            <a:ext cx="1296144" cy="504056"/>
          </a:xfrm>
          <a:prstGeom prst="ellipse">
            <a:avLst/>
          </a:prstGeom>
          <a:noFill/>
          <a:ln w="444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5" name="Connecteur droit avec flèche 4"/>
          <p:cNvCxnSpPr/>
          <p:nvPr/>
        </p:nvCxnSpPr>
        <p:spPr>
          <a:xfrm rot="16200000" flipV="1">
            <a:off x="3059832" y="3717032"/>
            <a:ext cx="357190" cy="357190"/>
          </a:xfrm>
          <a:prstGeom prst="straightConnector1">
            <a:avLst/>
          </a:prstGeom>
          <a:ln w="635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re 1"/>
          <p:cNvSpPr txBox="1">
            <a:spLocks/>
          </p:cNvSpPr>
          <p:nvPr/>
        </p:nvSpPr>
        <p:spPr>
          <a:xfrm>
            <a:off x="6119664" y="1268760"/>
            <a:ext cx="3024336" cy="504056"/>
          </a:xfrm>
          <a:prstGeom prst="rect">
            <a:avLst/>
          </a:prstGeom>
          <a:solidFill>
            <a:schemeClr val="accent1"/>
          </a:solidFill>
        </p:spPr>
        <p:txBody>
          <a:bodyPr anchor="ctr">
            <a:normAutofit/>
          </a:bodyPr>
          <a:lstStyle/>
          <a:p>
            <a:pPr algn="ctr">
              <a:lnSpc>
                <a:spcPct val="80000"/>
              </a:lnSpc>
            </a:pPr>
            <a:r>
              <a:rPr lang="fr-FR" sz="1600" dirty="0" smtClean="0">
                <a:solidFill>
                  <a:schemeClr val="bg1"/>
                </a:solidFill>
                <a:latin typeface="Candara" pitchFamily="34" charset="0"/>
              </a:rPr>
              <a:t>Site BAOBAB sur l’INRS</a:t>
            </a:r>
            <a:endParaRPr lang="fr-FR" sz="1600" dirty="0">
              <a:solidFill>
                <a:schemeClr val="bg1"/>
              </a:solidFill>
              <a:latin typeface="Candara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916832"/>
            <a:ext cx="16196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 ATTENTION </a:t>
            </a:r>
          </a:p>
          <a:p>
            <a:r>
              <a:rPr lang="fr-FR" b="1" dirty="0" smtClean="0">
                <a:solidFill>
                  <a:srgbClr val="FF0000"/>
                </a:solidFill>
              </a:rPr>
              <a:t>Sang non testé </a:t>
            </a:r>
            <a:endParaRPr lang="fr-FR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3077" y="140099"/>
            <a:ext cx="4701331" cy="6529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re 1"/>
          <p:cNvSpPr txBox="1">
            <a:spLocks/>
          </p:cNvSpPr>
          <p:nvPr/>
        </p:nvSpPr>
        <p:spPr>
          <a:xfrm>
            <a:off x="179512" y="260648"/>
            <a:ext cx="3024336" cy="504056"/>
          </a:xfrm>
          <a:prstGeom prst="rect">
            <a:avLst/>
          </a:prstGeom>
          <a:solidFill>
            <a:schemeClr val="accent1"/>
          </a:solidFill>
        </p:spPr>
        <p:txBody>
          <a:bodyPr anchor="ctr">
            <a:normAutofit/>
          </a:bodyPr>
          <a:lstStyle/>
          <a:p>
            <a:pPr algn="ctr">
              <a:lnSpc>
                <a:spcPct val="80000"/>
              </a:lnSpc>
            </a:pPr>
            <a:r>
              <a:rPr lang="fr-FR" sz="1600" dirty="0" smtClean="0">
                <a:solidFill>
                  <a:schemeClr val="bg1"/>
                </a:solidFill>
                <a:latin typeface="Candara" pitchFamily="34" charset="0"/>
              </a:rPr>
              <a:t>Site BAOBAB sur l’INRS</a:t>
            </a:r>
            <a:endParaRPr lang="fr-FR" sz="1600" dirty="0">
              <a:solidFill>
                <a:schemeClr val="bg1"/>
              </a:solidFill>
              <a:latin typeface="Candara" pitchFamily="34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395536" y="1700808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Recherches sur virus de l’hépatite B</a:t>
            </a:r>
            <a:endParaRPr lang="fr-FR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1714480" y="5000636"/>
            <a:ext cx="678661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fr-FR" b="1" dirty="0" smtClean="0"/>
              <a:t>RISQUES BIOLOGIQUES</a:t>
            </a:r>
            <a:br>
              <a:rPr lang="fr-FR" b="1" dirty="0" smtClean="0"/>
            </a:br>
            <a:r>
              <a:rPr lang="fr-FR" sz="2200" b="1" dirty="0" smtClean="0"/>
              <a:t>Brochure INRS référence ED 6034 </a:t>
            </a:r>
            <a:br>
              <a:rPr lang="fr-FR" sz="2200" b="1" dirty="0" smtClean="0"/>
            </a:br>
            <a:r>
              <a:rPr lang="fr-FR" sz="2200" b="1" dirty="0" smtClean="0"/>
              <a:t>Les risques biologiques en milieu professionnel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285984" y="214289"/>
            <a:ext cx="6358282" cy="447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 4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142852"/>
            <a:ext cx="160020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 5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44" y="1000108"/>
            <a:ext cx="15335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60040" y="214290"/>
            <a:ext cx="7772400" cy="785818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solidFill>
                  <a:schemeClr val="tx2">
                    <a:shade val="85000"/>
                    <a:satMod val="150000"/>
                  </a:schemeClr>
                </a:solidFill>
              </a:rPr>
              <a:t> </a:t>
            </a:r>
            <a:r>
              <a:rPr lang="fr-FR" dirty="0" smtClean="0">
                <a:solidFill>
                  <a:srgbClr val="FF0000"/>
                </a:solidFill>
              </a:rPr>
              <a:t>dangers biologiques</a:t>
            </a:r>
            <a:endParaRPr lang="fr-FR" dirty="0">
              <a:solidFill>
                <a:schemeClr val="tx2">
                  <a:shade val="85000"/>
                  <a:satMod val="150000"/>
                </a:schemeClr>
              </a:solidFill>
            </a:endParaRPr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642910" y="1071546"/>
            <a:ext cx="8058180" cy="714375"/>
          </a:xfrm>
          <a:prstGeom prst="rect">
            <a:avLst/>
          </a:prstGeom>
          <a:solidFill>
            <a:schemeClr val="accent1"/>
          </a:solidFill>
        </p:spPr>
        <p:txBody>
          <a:bodyPr anchor="ctr">
            <a:normAutofit fontScale="25000" lnSpcReduction="20000"/>
          </a:bodyPr>
          <a:lstStyle/>
          <a:p>
            <a:pPr algn="ctr" fontAlgn="auto">
              <a:lnSpc>
                <a:spcPct val="120000"/>
              </a:lnSpc>
              <a:spcAft>
                <a:spcPts val="0"/>
              </a:spcAft>
              <a:defRPr/>
            </a:pPr>
            <a:endParaRPr lang="fr-FR" sz="4400" dirty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  <a:p>
            <a:pPr algn="ctr"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fr-FR" sz="160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Les </a:t>
            </a:r>
            <a:r>
              <a:rPr lang="fr-FR" sz="160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types de dangers </a:t>
            </a:r>
            <a:r>
              <a:rPr lang="fr-FR" sz="160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biologiques</a:t>
            </a:r>
          </a:p>
          <a:p>
            <a:pPr algn="ctr" fontAlgn="auto">
              <a:spcAft>
                <a:spcPts val="0"/>
              </a:spcAft>
              <a:defRPr/>
            </a:pPr>
            <a:endParaRPr lang="fr-FR" sz="4400" dirty="0">
              <a:latin typeface="+mj-lt"/>
              <a:ea typeface="+mj-ea"/>
              <a:cs typeface="+mj-cs"/>
            </a:endParaRPr>
          </a:p>
        </p:txBody>
      </p:sp>
      <p:graphicFrame>
        <p:nvGraphicFramePr>
          <p:cNvPr id="6" name="Tableau 5"/>
          <p:cNvGraphicFramePr>
            <a:graphicFrameLocks noGrp="1"/>
          </p:cNvGraphicFramePr>
          <p:nvPr/>
        </p:nvGraphicFramePr>
        <p:xfrm>
          <a:off x="571472" y="2071678"/>
          <a:ext cx="8215313" cy="4357708"/>
        </p:xfrm>
        <a:graphic>
          <a:graphicData uri="http://schemas.openxmlformats.org/drawingml/2006/table">
            <a:tbl>
              <a:tblPr/>
              <a:tblGrid>
                <a:gridCol w="3500438"/>
                <a:gridCol w="4714875"/>
              </a:tblGrid>
              <a:tr h="179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Agents biologiques infectieux</a:t>
                      </a:r>
                    </a:p>
                  </a:txBody>
                  <a:tcPr marL="67332" marR="6733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Réservoirs</a:t>
                      </a:r>
                    </a:p>
                  </a:txBody>
                  <a:tcPr marL="67332" marR="6733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3823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fr-F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Bactéries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fr-F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virus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endoparasites humains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fr-F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champignons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fr-F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Prions ou agents transmissibles non conventionnels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fr-F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cellules en culture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Fiche pratique de sécurité ED117</a:t>
                      </a:r>
                      <a:endParaRPr kumimoji="0" lang="fr-F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332" marR="6733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DC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fr-F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Personne physique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fr-F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échantillon biologique (sang…)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fr-F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cultures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fr-F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animal de laboratoire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fr-F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produit de l’environnement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fr-F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produit alimentaire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fr-F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objet contaminé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fr-F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déchet issu de l’utilisation d’un produit biologique</a:t>
                      </a:r>
                    </a:p>
                  </a:txBody>
                  <a:tcPr marL="67332" marR="6733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DCD2"/>
                    </a:solidFill>
                  </a:tcPr>
                </a:tc>
              </a:tr>
            </a:tbl>
          </a:graphicData>
        </a:graphic>
      </p:graphicFrame>
      <p:pic>
        <p:nvPicPr>
          <p:cNvPr id="19470" name="Image 4" descr="logo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6376" y="285750"/>
            <a:ext cx="11715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496" y="142875"/>
            <a:ext cx="138112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865971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285852" y="214290"/>
            <a:ext cx="6572296" cy="714380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4400" dirty="0">
                <a:solidFill>
                  <a:schemeClr val="tx2">
                    <a:shade val="85000"/>
                    <a:satMod val="150000"/>
                  </a:schemeClr>
                </a:solidFill>
              </a:rPr>
              <a:t> </a:t>
            </a:r>
            <a:r>
              <a:rPr lang="fr-FR" sz="4400" dirty="0" smtClean="0">
                <a:solidFill>
                  <a:srgbClr val="FF0000"/>
                </a:solidFill>
              </a:rPr>
              <a:t>dangers biologiques</a:t>
            </a:r>
            <a:endParaRPr lang="fr-FR" sz="4400" dirty="0">
              <a:solidFill>
                <a:schemeClr val="tx2">
                  <a:shade val="85000"/>
                  <a:satMod val="150000"/>
                </a:schemeClr>
              </a:solidFill>
            </a:endParaRPr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683568" y="836712"/>
            <a:ext cx="7772400" cy="1000125"/>
          </a:xfrm>
          <a:prstGeom prst="rect">
            <a:avLst/>
          </a:prstGeom>
          <a:solidFill>
            <a:schemeClr val="accent1"/>
          </a:solidFill>
        </p:spPr>
        <p:txBody>
          <a:bodyPr anchor="ctr">
            <a:normAutofit/>
          </a:bodyPr>
          <a:lstStyle/>
          <a:p>
            <a:pPr algn="ctr">
              <a:lnSpc>
                <a:spcPct val="80000"/>
              </a:lnSpc>
            </a:pPr>
            <a:r>
              <a:rPr lang="fr-FR" sz="3200" dirty="0" smtClean="0">
                <a:solidFill>
                  <a:schemeClr val="bg1"/>
                </a:solidFill>
                <a:latin typeface="Candara" pitchFamily="34" charset="0"/>
              </a:rPr>
              <a:t>Site BAOBAB sur l’INRS</a:t>
            </a:r>
            <a:endParaRPr lang="fr-FR" sz="3200" dirty="0">
              <a:solidFill>
                <a:schemeClr val="bg1"/>
              </a:solidFill>
              <a:latin typeface="Candara" pitchFamily="34" charset="0"/>
            </a:endParaRPr>
          </a:p>
        </p:txBody>
      </p:sp>
      <p:pic>
        <p:nvPicPr>
          <p:cNvPr id="21507" name="Image 4" descr="logo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8125" y="285750"/>
            <a:ext cx="11715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4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75" y="142875"/>
            <a:ext cx="138112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3608" y="1628800"/>
            <a:ext cx="7114143" cy="52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Connecteur droit avec flèche 8"/>
          <p:cNvCxnSpPr/>
          <p:nvPr/>
        </p:nvCxnSpPr>
        <p:spPr>
          <a:xfrm rot="16200000" flipV="1">
            <a:off x="7308304" y="2204864"/>
            <a:ext cx="357190" cy="357190"/>
          </a:xfrm>
          <a:prstGeom prst="straightConnector1">
            <a:avLst/>
          </a:prstGeom>
          <a:ln w="635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285852" y="214290"/>
            <a:ext cx="6572296" cy="714380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4400" dirty="0">
                <a:solidFill>
                  <a:schemeClr val="tx2">
                    <a:shade val="85000"/>
                    <a:satMod val="150000"/>
                  </a:schemeClr>
                </a:solidFill>
              </a:rPr>
              <a:t>  </a:t>
            </a:r>
            <a:r>
              <a:rPr lang="fr-FR" sz="4400" dirty="0">
                <a:solidFill>
                  <a:srgbClr val="FF0000"/>
                </a:solidFill>
              </a:rPr>
              <a:t>dangers biologiques</a:t>
            </a:r>
            <a:endParaRPr lang="fr-FR" sz="4400" dirty="0">
              <a:solidFill>
                <a:schemeClr val="tx2">
                  <a:shade val="85000"/>
                  <a:satMod val="150000"/>
                </a:schemeClr>
              </a:solidFill>
            </a:endParaRPr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683568" y="836712"/>
            <a:ext cx="7772400" cy="1000125"/>
          </a:xfrm>
          <a:prstGeom prst="rect">
            <a:avLst/>
          </a:prstGeom>
          <a:solidFill>
            <a:schemeClr val="accent1"/>
          </a:solidFill>
        </p:spPr>
        <p:txBody>
          <a:bodyPr anchor="ctr">
            <a:normAutofit/>
          </a:bodyPr>
          <a:lstStyle/>
          <a:p>
            <a:pPr algn="ctr">
              <a:lnSpc>
                <a:spcPct val="80000"/>
              </a:lnSpc>
            </a:pPr>
            <a:r>
              <a:rPr lang="fr-FR" sz="3200" dirty="0" smtClean="0">
                <a:solidFill>
                  <a:schemeClr val="bg1"/>
                </a:solidFill>
                <a:latin typeface="Candara" pitchFamily="34" charset="0"/>
              </a:rPr>
              <a:t>Site BAOBAB sur l’INRS</a:t>
            </a:r>
            <a:endParaRPr lang="fr-FR" sz="3200" dirty="0">
              <a:solidFill>
                <a:schemeClr val="bg1"/>
              </a:solidFill>
              <a:latin typeface="Candara" pitchFamily="34" charset="0"/>
            </a:endParaRPr>
          </a:p>
        </p:txBody>
      </p:sp>
      <p:pic>
        <p:nvPicPr>
          <p:cNvPr id="21507" name="Image 4" descr="logo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8125" y="285750"/>
            <a:ext cx="11715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4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75" y="142875"/>
            <a:ext cx="138112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3608" y="1628800"/>
            <a:ext cx="7114143" cy="52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22202" y="2348880"/>
            <a:ext cx="2121798" cy="1074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Connecteur droit avec flèche 8"/>
          <p:cNvCxnSpPr/>
          <p:nvPr/>
        </p:nvCxnSpPr>
        <p:spPr>
          <a:xfrm rot="16200000" flipV="1">
            <a:off x="8244408" y="2636912"/>
            <a:ext cx="357190" cy="357190"/>
          </a:xfrm>
          <a:prstGeom prst="straightConnector1">
            <a:avLst/>
          </a:prstGeom>
          <a:ln w="635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47664" y="144016"/>
            <a:ext cx="2592288" cy="404664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dirty="0">
                <a:solidFill>
                  <a:schemeClr val="tx2">
                    <a:shade val="85000"/>
                    <a:satMod val="150000"/>
                  </a:schemeClr>
                </a:solidFill>
              </a:rPr>
              <a:t>  </a:t>
            </a:r>
            <a:r>
              <a:rPr lang="fr-FR" sz="2000" dirty="0">
                <a:solidFill>
                  <a:srgbClr val="FF0000"/>
                </a:solidFill>
              </a:rPr>
              <a:t>dangers biologiques</a:t>
            </a:r>
            <a:endParaRPr lang="fr-FR" sz="2000" dirty="0">
              <a:solidFill>
                <a:schemeClr val="tx2">
                  <a:shade val="85000"/>
                  <a:satMod val="150000"/>
                </a:schemeClr>
              </a:solidFill>
            </a:endParaRPr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4211960" y="116632"/>
            <a:ext cx="3024336" cy="504056"/>
          </a:xfrm>
          <a:prstGeom prst="rect">
            <a:avLst/>
          </a:prstGeom>
          <a:solidFill>
            <a:schemeClr val="accent1"/>
          </a:solidFill>
        </p:spPr>
        <p:txBody>
          <a:bodyPr anchor="ctr">
            <a:normAutofit/>
          </a:bodyPr>
          <a:lstStyle/>
          <a:p>
            <a:pPr algn="ctr">
              <a:lnSpc>
                <a:spcPct val="80000"/>
              </a:lnSpc>
            </a:pPr>
            <a:r>
              <a:rPr lang="fr-FR" sz="1600" dirty="0" smtClean="0">
                <a:solidFill>
                  <a:schemeClr val="bg1"/>
                </a:solidFill>
                <a:latin typeface="Candara" pitchFamily="34" charset="0"/>
              </a:rPr>
              <a:t>Site BAOBAB sur l’INRS</a:t>
            </a:r>
            <a:endParaRPr lang="fr-FR" sz="1600" dirty="0">
              <a:solidFill>
                <a:schemeClr val="bg1"/>
              </a:solidFill>
              <a:latin typeface="Candara" pitchFamily="34" charset="0"/>
            </a:endParaRPr>
          </a:p>
        </p:txBody>
      </p:sp>
      <p:pic>
        <p:nvPicPr>
          <p:cNvPr id="21507" name="Image 4" descr="logo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72425" y="0"/>
            <a:ext cx="11715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4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75" y="142875"/>
            <a:ext cx="138112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5616" y="633972"/>
            <a:ext cx="6840760" cy="6224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Connecteur droit avec flèche 11"/>
          <p:cNvCxnSpPr/>
          <p:nvPr/>
        </p:nvCxnSpPr>
        <p:spPr>
          <a:xfrm rot="16200000" flipV="1">
            <a:off x="6084168" y="2492896"/>
            <a:ext cx="357190" cy="357190"/>
          </a:xfrm>
          <a:prstGeom prst="straightConnector1">
            <a:avLst/>
          </a:prstGeom>
          <a:ln w="635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692696"/>
            <a:ext cx="6324600" cy="598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 4" descr="logo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72425" y="0"/>
            <a:ext cx="11715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75" y="142875"/>
            <a:ext cx="138112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re 1"/>
          <p:cNvSpPr txBox="1">
            <a:spLocks/>
          </p:cNvSpPr>
          <p:nvPr/>
        </p:nvSpPr>
        <p:spPr>
          <a:xfrm>
            <a:off x="4211960" y="116632"/>
            <a:ext cx="3024336" cy="504056"/>
          </a:xfrm>
          <a:prstGeom prst="rect">
            <a:avLst/>
          </a:prstGeom>
          <a:solidFill>
            <a:schemeClr val="accent1"/>
          </a:solidFill>
        </p:spPr>
        <p:txBody>
          <a:bodyPr anchor="ctr">
            <a:normAutofit/>
          </a:bodyPr>
          <a:lstStyle/>
          <a:p>
            <a:pPr algn="ctr">
              <a:lnSpc>
                <a:spcPct val="80000"/>
              </a:lnSpc>
            </a:pPr>
            <a:r>
              <a:rPr lang="fr-FR" sz="1600" dirty="0" smtClean="0">
                <a:solidFill>
                  <a:schemeClr val="bg1"/>
                </a:solidFill>
                <a:latin typeface="Candara" pitchFamily="34" charset="0"/>
              </a:rPr>
              <a:t>Site BAOBAB sur l’INRS</a:t>
            </a:r>
            <a:endParaRPr lang="fr-FR" sz="1600" dirty="0">
              <a:solidFill>
                <a:schemeClr val="bg1"/>
              </a:solidFill>
              <a:latin typeface="Candara" pitchFamily="34" charset="0"/>
            </a:endParaRPr>
          </a:p>
        </p:txBody>
      </p:sp>
      <p:cxnSp>
        <p:nvCxnSpPr>
          <p:cNvPr id="10" name="Connecteur droit avec flèche 9"/>
          <p:cNvCxnSpPr/>
          <p:nvPr/>
        </p:nvCxnSpPr>
        <p:spPr>
          <a:xfrm rot="16200000" flipV="1">
            <a:off x="6012160" y="1268760"/>
            <a:ext cx="357190" cy="357190"/>
          </a:xfrm>
          <a:prstGeom prst="straightConnector1">
            <a:avLst/>
          </a:prstGeom>
          <a:ln w="635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llipse 10"/>
          <p:cNvSpPr/>
          <p:nvPr/>
        </p:nvSpPr>
        <p:spPr>
          <a:xfrm>
            <a:off x="6660232" y="2276872"/>
            <a:ext cx="936104" cy="432048"/>
          </a:xfrm>
          <a:prstGeom prst="ellipse">
            <a:avLst/>
          </a:prstGeom>
          <a:noFill/>
          <a:ln w="444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Ellipse 14"/>
          <p:cNvSpPr/>
          <p:nvPr/>
        </p:nvSpPr>
        <p:spPr>
          <a:xfrm>
            <a:off x="4860032" y="3068960"/>
            <a:ext cx="2088232" cy="576064"/>
          </a:xfrm>
          <a:prstGeom prst="ellipse">
            <a:avLst/>
          </a:prstGeom>
          <a:noFill/>
          <a:ln w="444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llipse 15"/>
          <p:cNvSpPr/>
          <p:nvPr/>
        </p:nvSpPr>
        <p:spPr>
          <a:xfrm>
            <a:off x="5220072" y="4293096"/>
            <a:ext cx="936104" cy="432048"/>
          </a:xfrm>
          <a:prstGeom prst="ellipse">
            <a:avLst/>
          </a:prstGeom>
          <a:noFill/>
          <a:ln w="444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7" name="Connecteur droit avec flèche 16"/>
          <p:cNvCxnSpPr/>
          <p:nvPr/>
        </p:nvCxnSpPr>
        <p:spPr>
          <a:xfrm rot="16200000" flipV="1">
            <a:off x="3851920" y="6381328"/>
            <a:ext cx="357190" cy="357190"/>
          </a:xfrm>
          <a:prstGeom prst="straightConnector1">
            <a:avLst/>
          </a:prstGeom>
          <a:ln w="635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re 1"/>
          <p:cNvSpPr txBox="1">
            <a:spLocks/>
          </p:cNvSpPr>
          <p:nvPr/>
        </p:nvSpPr>
        <p:spPr>
          <a:xfrm>
            <a:off x="1547664" y="94948"/>
            <a:ext cx="2592288" cy="453732"/>
          </a:xfrm>
          <a:prstGeom prst="rect">
            <a:avLst/>
          </a:prstGeom>
        </p:spPr>
        <p:txBody>
          <a:bodyPr anchor="b" anchorCtr="0">
            <a:normAutofit/>
            <a:scene3d>
              <a:camera prst="orthographicFront"/>
              <a:lightRig rig="soft" dir="t">
                <a:rot lat="0" lon="0" rev="2100000"/>
              </a:lightRig>
            </a:scene3d>
            <a:sp3d prstMaterial="matt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>
                  <a:outerShdw blurRad="63500" dist="38100" dir="822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lt"/>
                <a:cs typeface="+mj-lt"/>
              </a:rPr>
              <a:t>dangers biologiques</a:t>
            </a:r>
            <a:endParaRPr kumimoji="0" lang="fr-FR" sz="20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shade val="85000"/>
                  <a:satMod val="150000"/>
                </a:schemeClr>
              </a:solidFill>
              <a:effectLst>
                <a:outerShdw blurRad="63500" dist="38100" dir="822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lt"/>
              <a:cs typeface="+mj-lt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187" y="1268760"/>
            <a:ext cx="7208363" cy="3941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 4" descr="logo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72425" y="0"/>
            <a:ext cx="11715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75" y="142875"/>
            <a:ext cx="138112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re 1"/>
          <p:cNvSpPr txBox="1">
            <a:spLocks/>
          </p:cNvSpPr>
          <p:nvPr/>
        </p:nvSpPr>
        <p:spPr>
          <a:xfrm>
            <a:off x="4211960" y="116632"/>
            <a:ext cx="3024336" cy="504056"/>
          </a:xfrm>
          <a:prstGeom prst="rect">
            <a:avLst/>
          </a:prstGeom>
          <a:solidFill>
            <a:schemeClr val="accent1"/>
          </a:solidFill>
        </p:spPr>
        <p:txBody>
          <a:bodyPr anchor="ctr">
            <a:normAutofit/>
          </a:bodyPr>
          <a:lstStyle/>
          <a:p>
            <a:pPr algn="ctr">
              <a:lnSpc>
                <a:spcPct val="80000"/>
              </a:lnSpc>
            </a:pPr>
            <a:r>
              <a:rPr lang="fr-FR" sz="1600" dirty="0" smtClean="0">
                <a:solidFill>
                  <a:schemeClr val="bg1"/>
                </a:solidFill>
                <a:latin typeface="Candara" pitchFamily="34" charset="0"/>
              </a:rPr>
              <a:t>Site BAOBAB sur l’INRS</a:t>
            </a:r>
            <a:endParaRPr lang="fr-FR" sz="1600" dirty="0">
              <a:solidFill>
                <a:schemeClr val="bg1"/>
              </a:solidFill>
              <a:latin typeface="Candara" pitchFamily="34" charset="0"/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1619672" y="2132856"/>
            <a:ext cx="1296144" cy="504056"/>
          </a:xfrm>
          <a:prstGeom prst="ellipse">
            <a:avLst/>
          </a:prstGeom>
          <a:noFill/>
          <a:ln w="444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0" name="Connecteur droit avec flèche 9"/>
          <p:cNvCxnSpPr/>
          <p:nvPr/>
        </p:nvCxnSpPr>
        <p:spPr>
          <a:xfrm rot="16200000" flipV="1">
            <a:off x="2555776" y="4293096"/>
            <a:ext cx="357190" cy="357190"/>
          </a:xfrm>
          <a:prstGeom prst="straightConnector1">
            <a:avLst/>
          </a:prstGeom>
          <a:ln w="635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re 1"/>
          <p:cNvSpPr txBox="1">
            <a:spLocks/>
          </p:cNvSpPr>
          <p:nvPr/>
        </p:nvSpPr>
        <p:spPr>
          <a:xfrm>
            <a:off x="1547664" y="454988"/>
            <a:ext cx="2592288" cy="453732"/>
          </a:xfrm>
          <a:prstGeom prst="rect">
            <a:avLst/>
          </a:prstGeom>
        </p:spPr>
        <p:txBody>
          <a:bodyPr anchor="b" anchorCtr="0">
            <a:normAutofit/>
            <a:scene3d>
              <a:camera prst="orthographicFront"/>
              <a:lightRig rig="soft" dir="t">
                <a:rot lat="0" lon="0" rev="2100000"/>
              </a:lightRig>
            </a:scene3d>
            <a:sp3d prstMaterial="matt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>
                  <a:outerShdw blurRad="63500" dist="38100" dir="822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lt"/>
                <a:cs typeface="+mj-lt"/>
              </a:rPr>
              <a:t>dangers biologiques</a:t>
            </a:r>
            <a:endParaRPr kumimoji="0" lang="fr-FR" sz="20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shade val="85000"/>
                  <a:satMod val="150000"/>
                </a:schemeClr>
              </a:solidFill>
              <a:effectLst>
                <a:outerShdw blurRad="63500" dist="38100" dir="822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lt"/>
              <a:cs typeface="+mj-lt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5" y="142875"/>
            <a:ext cx="138112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837784"/>
            <a:ext cx="5207893" cy="6020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 4" descr="logo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72425" y="0"/>
            <a:ext cx="11715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re 1"/>
          <p:cNvSpPr txBox="1">
            <a:spLocks/>
          </p:cNvSpPr>
          <p:nvPr/>
        </p:nvSpPr>
        <p:spPr>
          <a:xfrm>
            <a:off x="4211960" y="116632"/>
            <a:ext cx="3024336" cy="504056"/>
          </a:xfrm>
          <a:prstGeom prst="rect">
            <a:avLst/>
          </a:prstGeom>
          <a:solidFill>
            <a:schemeClr val="accent1"/>
          </a:solidFill>
        </p:spPr>
        <p:txBody>
          <a:bodyPr anchor="ctr">
            <a:normAutofit/>
          </a:bodyPr>
          <a:lstStyle/>
          <a:p>
            <a:pPr algn="ctr">
              <a:lnSpc>
                <a:spcPct val="80000"/>
              </a:lnSpc>
            </a:pPr>
            <a:r>
              <a:rPr lang="fr-FR" sz="1600" dirty="0" smtClean="0">
                <a:solidFill>
                  <a:schemeClr val="bg1"/>
                </a:solidFill>
                <a:latin typeface="Candara" pitchFamily="34" charset="0"/>
              </a:rPr>
              <a:t>Site BAOBAB sur l’INRS</a:t>
            </a:r>
            <a:endParaRPr lang="fr-FR" sz="1600" dirty="0">
              <a:solidFill>
                <a:schemeClr val="bg1"/>
              </a:solidFill>
              <a:latin typeface="Candara" pitchFamily="34" charset="0"/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3347864" y="3789040"/>
            <a:ext cx="432048" cy="288032"/>
          </a:xfrm>
          <a:prstGeom prst="ellipse">
            <a:avLst/>
          </a:prstGeom>
          <a:noFill/>
          <a:ln w="444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1691680" y="2060848"/>
            <a:ext cx="4536504" cy="1008112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/>
          <p:cNvSpPr/>
          <p:nvPr/>
        </p:nvSpPr>
        <p:spPr>
          <a:xfrm>
            <a:off x="1547664" y="5561856"/>
            <a:ext cx="3600400" cy="1296144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Titre 1"/>
          <p:cNvSpPr txBox="1">
            <a:spLocks/>
          </p:cNvSpPr>
          <p:nvPr/>
        </p:nvSpPr>
        <p:spPr>
          <a:xfrm>
            <a:off x="1547664" y="238964"/>
            <a:ext cx="2592288" cy="453732"/>
          </a:xfrm>
          <a:prstGeom prst="rect">
            <a:avLst/>
          </a:prstGeom>
        </p:spPr>
        <p:txBody>
          <a:bodyPr anchor="b" anchorCtr="0">
            <a:normAutofit/>
            <a:scene3d>
              <a:camera prst="orthographicFront"/>
              <a:lightRig rig="soft" dir="t">
                <a:rot lat="0" lon="0" rev="2100000"/>
              </a:lightRig>
            </a:scene3d>
            <a:sp3d prstMaterial="matt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>
                  <a:outerShdw blurRad="63500" dist="38100" dir="822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lt"/>
                <a:cs typeface="+mj-lt"/>
              </a:rPr>
              <a:t>dangers biologiques</a:t>
            </a:r>
            <a:endParaRPr kumimoji="0" lang="fr-FR" sz="20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shade val="85000"/>
                  <a:satMod val="150000"/>
                </a:schemeClr>
              </a:solidFill>
              <a:effectLst>
                <a:outerShdw blurRad="63500" dist="38100" dir="822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lt"/>
              <a:cs typeface="+mj-lt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4355976" y="3573016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accent1"/>
                </a:solidFill>
              </a:rPr>
              <a:t>Groupe de risque</a:t>
            </a:r>
            <a:endParaRPr lang="fr-FR" dirty="0">
              <a:solidFill>
                <a:schemeClr val="accent1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5364088" y="5949280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accent1"/>
                </a:solidFill>
              </a:rPr>
              <a:t> voies de transmission… </a:t>
            </a:r>
            <a:endParaRPr lang="fr-FR" dirty="0">
              <a:solidFill>
                <a:schemeClr val="accent1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6335688" y="2348880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accent1"/>
                </a:solidFill>
              </a:rPr>
              <a:t> Dommages</a:t>
            </a:r>
            <a:endParaRPr lang="fr-FR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42910" y="285728"/>
            <a:ext cx="7772400" cy="1000132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solidFill>
                  <a:schemeClr val="tx2">
                    <a:shade val="85000"/>
                    <a:satMod val="150000"/>
                  </a:schemeClr>
                </a:solidFill>
              </a:rPr>
              <a:t> </a:t>
            </a:r>
            <a:r>
              <a:rPr lang="fr-FR" dirty="0" smtClean="0">
                <a:solidFill>
                  <a:srgbClr val="FF0000"/>
                </a:solidFill>
              </a:rPr>
              <a:t>danger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642938" y="2928938"/>
            <a:ext cx="7772400" cy="100012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endParaRPr lang="fr-FR" sz="4400" dirty="0">
              <a:latin typeface="+mj-lt"/>
              <a:ea typeface="+mj-ea"/>
              <a:cs typeface="+mj-cs"/>
            </a:endParaRPr>
          </a:p>
        </p:txBody>
      </p:sp>
      <p:pic>
        <p:nvPicPr>
          <p:cNvPr id="27651" name="Image 4" descr="logo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8125" y="285750"/>
            <a:ext cx="11715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75" y="142875"/>
            <a:ext cx="138112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 descr="F:\DCIM\101NIKON\DSCN180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71736" y="1428736"/>
            <a:ext cx="3143272" cy="3521701"/>
          </a:xfrm>
          <a:prstGeom prst="rect">
            <a:avLst/>
          </a:prstGeom>
          <a:noFill/>
        </p:spPr>
      </p:pic>
      <p:sp>
        <p:nvSpPr>
          <p:cNvPr id="8" name="ZoneTexte 7"/>
          <p:cNvSpPr txBox="1"/>
          <p:nvPr/>
        </p:nvSpPr>
        <p:spPr>
          <a:xfrm>
            <a:off x="1142976" y="5214950"/>
            <a:ext cx="75009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rgbClr val="FF0000"/>
                </a:solidFill>
              </a:rPr>
              <a:t>Tube de sang centrifugé </a:t>
            </a:r>
          </a:p>
          <a:p>
            <a:pPr algn="ctr"/>
            <a:r>
              <a:rPr lang="fr-FR" sz="2800" b="1" dirty="0" smtClean="0">
                <a:solidFill>
                  <a:srgbClr val="FF0000"/>
                </a:solidFill>
              </a:rPr>
              <a:t>= réservoir d’agents infectieux potentiels</a:t>
            </a:r>
            <a:endParaRPr lang="fr-FR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Human">
  <a:themeElements>
    <a:clrScheme name="Human">
      <a:dk1>
        <a:sysClr val="windowText" lastClr="000000"/>
      </a:dk1>
      <a:lt1>
        <a:sysClr val="window" lastClr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17517A"/>
      </a:accent3>
      <a:accent4>
        <a:srgbClr val="877E48"/>
      </a:accent4>
      <a:accent5>
        <a:srgbClr val="AF8B1E"/>
      </a:accent5>
      <a:accent6>
        <a:srgbClr val="A35E21"/>
      </a:accent6>
      <a:hlink>
        <a:srgbClr val="9B7300"/>
      </a:hlink>
      <a:folHlink>
        <a:srgbClr val="D6A73B"/>
      </a:folHlink>
    </a:clrScheme>
    <a:fontScheme name="Human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Human">
      <a:fillStyleLst>
        <a:solidFill>
          <a:schemeClr val="phClr">
            <a:tint val="100000"/>
          </a:schemeClr>
        </a:solidFill>
        <a:gradFill>
          <a:gsLst>
            <a:gs pos="0">
              <a:schemeClr val="phClr">
                <a:tint val="30000"/>
                <a:satMod val="175000"/>
              </a:schemeClr>
            </a:gs>
            <a:gs pos="50000">
              <a:schemeClr val="phClr">
                <a:tint val="55000"/>
                <a:satMod val="200000"/>
              </a:schemeClr>
            </a:gs>
            <a:gs pos="70000">
              <a:schemeClr val="phClr">
                <a:tint val="70000"/>
                <a:satMod val="175000"/>
              </a:schemeClr>
            </a:gs>
            <a:gs pos="100000">
              <a:schemeClr val="phClr">
                <a:tint val="85000"/>
                <a:satMod val="175000"/>
              </a:schemeClr>
            </a:gs>
          </a:gsLst>
          <a:lin ang="8000000" scaled="1"/>
        </a:gradFill>
        <a:gradFill>
          <a:gsLst>
            <a:gs pos="0">
              <a:schemeClr val="phClr">
                <a:shade val="100000"/>
                <a:satMod val="140000"/>
              </a:schemeClr>
            </a:gs>
            <a:gs pos="40000">
              <a:schemeClr val="phClr">
                <a:shade val="65000"/>
                <a:satMod val="140000"/>
              </a:schemeClr>
            </a:gs>
            <a:gs pos="70000">
              <a:schemeClr val="phClr">
                <a:shade val="40000"/>
                <a:satMod val="115000"/>
              </a:schemeClr>
            </a:gs>
            <a:gs pos="100000">
              <a:schemeClr val="phClr">
                <a:shade val="20000"/>
                <a:satMod val="115000"/>
              </a:schemeClr>
            </a:gs>
          </a:gsLst>
          <a:lin ang="8000000" scaled="1"/>
        </a:gradFill>
      </a:fillStyleLst>
      <a:lnStyleLst>
        <a:ln w="5000">
          <a:solidFill>
            <a:schemeClr val="phClr"/>
          </a:solidFill>
          <a:prstDash val="solid"/>
        </a:ln>
        <a:ln w="12700">
          <a:solidFill>
            <a:schemeClr val="phClr"/>
          </a:solidFill>
          <a:prstDash val="solid"/>
        </a:ln>
        <a:ln w="28100">
          <a:solidFill>
            <a:schemeClr val="phClr"/>
          </a:solidFill>
          <a:prstDash val="solid"/>
        </a:ln>
      </a:lnStyleLst>
      <a:effectStyleLst>
        <a:effectStyle>
          <a:effectLst>
            <a:outerShdw blurRad="39000" dist="25400" dir="9000000">
              <a:srgbClr val="1A0000">
                <a:alpha val="35000"/>
              </a:srgbClr>
            </a:outerShdw>
          </a:effectLst>
        </a:effectStyle>
        <a:effectStyle>
          <a:effectLst>
            <a:outerShdw blurRad="39000" dist="25400" dir="9000000">
              <a:srgbClr val="1A0000">
                <a:alpha val="40000"/>
              </a:srgbClr>
            </a:outerShdw>
          </a:effectLst>
        </a:effectStyle>
        <a:effectStyle>
          <a:effectLst>
            <a:outerShdw blurRad="39000" dist="25400" dir="9000000">
              <a:srgbClr val="000000">
                <a:alpha val="40000"/>
              </a:srgbClr>
            </a:outerShdw>
          </a:effectLst>
          <a:scene3d>
            <a:camera prst="perspectiveFront">
              <a:rot lat="0" lon="0" rev="0"/>
            </a:camera>
            <a:lightRig rig="brightRoom" dir="tr">
              <a:rot lat="0" lon="0" rev="3540000"/>
            </a:lightRig>
          </a:scene3d>
          <a:sp3d prstMaterial="matte">
            <a:bevelT w="190500" h="44450" prst="cross"/>
          </a:sp3d>
        </a:effectStyle>
      </a:effectStyleLst>
      <a:bgFillStyleLst>
        <a:solidFill>
          <a:schemeClr val="phClr">
            <a:tint val="100000"/>
          </a:schemeClr>
        </a:solidFill>
        <a:gradFill flip="none" rotWithShape="1">
          <a:gsLst>
            <a:gs pos="0">
              <a:schemeClr val="phClr">
                <a:tint val="85000"/>
                <a:satMod val="275000"/>
              </a:schemeClr>
            </a:gs>
            <a:gs pos="3000">
              <a:schemeClr val="phClr">
                <a:tint val="87000"/>
                <a:satMod val="275000"/>
              </a:schemeClr>
            </a:gs>
            <a:gs pos="10000">
              <a:schemeClr val="phClr">
                <a:tint val="90000"/>
                <a:satMod val="275000"/>
              </a:schemeClr>
            </a:gs>
            <a:gs pos="70000">
              <a:schemeClr val="phClr">
                <a:shade val="38000"/>
                <a:satMod val="275000"/>
              </a:schemeClr>
            </a:gs>
            <a:gs pos="90000">
              <a:schemeClr val="phClr">
                <a:shade val="25000"/>
                <a:satMod val="300000"/>
              </a:schemeClr>
            </a:gs>
            <a:gs pos="100000">
              <a:schemeClr val="phClr">
                <a:shade val="22000"/>
                <a:satMod val="300000"/>
              </a:schemeClr>
            </a:gs>
          </a:gsLst>
          <a:path path="circle">
            <a:fillToRect l="60000" t="-3300" b="200000"/>
          </a:path>
          <a:tileRect/>
        </a:gradFill>
        <a:gradFill rotWithShape="1">
          <a:gsLst>
            <a:gs pos="0">
              <a:schemeClr val="phClr">
                <a:tint val="57000"/>
                <a:satMod val="400000"/>
              </a:schemeClr>
            </a:gs>
            <a:gs pos="100000">
              <a:schemeClr val="phClr">
                <a:tint val="87000"/>
                <a:shade val="40000"/>
                <a:satMod val="5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Humain</Template>
  <TotalTime>146</TotalTime>
  <Words>229</Words>
  <Application>Microsoft Macintosh PowerPoint</Application>
  <PresentationFormat>Présentation à l'écran (4:3)</PresentationFormat>
  <Paragraphs>60</Paragraphs>
  <Slides>13</Slides>
  <Notes>7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4" baseType="lpstr">
      <vt:lpstr>Human</vt:lpstr>
      <vt:lpstr>Identification du danger biologique (utilisation du site BAOBAB)</vt:lpstr>
      <vt:lpstr> dangers biologiques</vt:lpstr>
      <vt:lpstr> dangers biologiques</vt:lpstr>
      <vt:lpstr>  dangers biologiques</vt:lpstr>
      <vt:lpstr>  dangers biologiques</vt:lpstr>
      <vt:lpstr>Présentation PowerPoint</vt:lpstr>
      <vt:lpstr>Présentation PowerPoint</vt:lpstr>
      <vt:lpstr>Présentation PowerPoint</vt:lpstr>
      <vt:lpstr> danger</vt:lpstr>
      <vt:lpstr>Présentation PowerPoint</vt:lpstr>
      <vt:lpstr>Présentation PowerPoint</vt:lpstr>
      <vt:lpstr>Présentation PowerPoint</vt:lpstr>
      <vt:lpstr>RISQUES BIOLOGIQUES Brochure INRS référence ED 6034  Les risques biologiques en milieu professionnel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L’ANALYSE DES RISQUES</dc:title>
  <dc:creator>Mamounette</dc:creator>
  <cp:lastModifiedBy>MARC GENSSE</cp:lastModifiedBy>
  <cp:revision>865</cp:revision>
  <dcterms:created xsi:type="dcterms:W3CDTF">2009-07-02T12:28:33Z</dcterms:created>
  <dcterms:modified xsi:type="dcterms:W3CDTF">2015-09-04T07:36:19Z</dcterms:modified>
</cp:coreProperties>
</file>