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86" r:id="rId3"/>
    <p:sldId id="292" r:id="rId4"/>
    <p:sldId id="294" r:id="rId5"/>
    <p:sldId id="315" r:id="rId6"/>
    <p:sldId id="343" r:id="rId7"/>
    <p:sldId id="342" r:id="rId8"/>
    <p:sldId id="345" r:id="rId9"/>
    <p:sldId id="388" r:id="rId10"/>
    <p:sldId id="384" r:id="rId11"/>
    <p:sldId id="366" r:id="rId12"/>
    <p:sldId id="367" r:id="rId13"/>
    <p:sldId id="368" r:id="rId14"/>
    <p:sldId id="347" r:id="rId15"/>
    <p:sldId id="389" r:id="rId1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FF"/>
    <a:srgbClr val="FF6600"/>
    <a:srgbClr val="FFFF00"/>
    <a:srgbClr val="003399"/>
    <a:srgbClr val="0000CC"/>
    <a:srgbClr val="FFCC99"/>
    <a:srgbClr val="FF9933"/>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9545" autoAdjust="0"/>
  </p:normalViewPr>
  <p:slideViewPr>
    <p:cSldViewPr>
      <p:cViewPr>
        <p:scale>
          <a:sx n="60" d="100"/>
          <a:sy n="60" d="100"/>
        </p:scale>
        <p:origin x="-3032" y="-18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93" d="100"/>
          <a:sy n="93" d="100"/>
        </p:scale>
        <p:origin x="-17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7573220-2A3B-4F8B-9F78-C1CE60061D5B}" type="datetimeFigureOut">
              <a:rPr lang="fr-FR"/>
              <a:pPr>
                <a:defRPr/>
              </a:pPr>
              <a:t>04/09/15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03274EC-B520-4A71-8528-14DF55093B2A}" type="slidenum">
              <a:rPr lang="fr-FR"/>
              <a:pPr>
                <a:defRPr/>
              </a:pPr>
              <a:t>‹#›</a:t>
            </a:fld>
            <a:endParaRPr lang="fr-FR"/>
          </a:p>
        </p:txBody>
      </p:sp>
    </p:spTree>
    <p:extLst>
      <p:ext uri="{BB962C8B-B14F-4D97-AF65-F5344CB8AC3E}">
        <p14:creationId xmlns:p14="http://schemas.microsoft.com/office/powerpoint/2010/main" val="4108252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AE59105-9B4F-4645-90C1-944623510DB2}" type="datetimeFigureOut">
              <a:rPr lang="fr-FR"/>
              <a:pPr>
                <a:defRPr/>
              </a:pPr>
              <a:t>04/09/15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CCA8030-2D6F-46ED-A9E4-768A12062157}" type="slidenum">
              <a:rPr lang="fr-FR"/>
              <a:pPr>
                <a:defRPr/>
              </a:pPr>
              <a:t>‹#›</a:t>
            </a:fld>
            <a:endParaRPr lang="fr-FR"/>
          </a:p>
        </p:txBody>
      </p:sp>
    </p:spTree>
    <p:extLst>
      <p:ext uri="{BB962C8B-B14F-4D97-AF65-F5344CB8AC3E}">
        <p14:creationId xmlns:p14="http://schemas.microsoft.com/office/powerpoint/2010/main" val="2761124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Cette</a:t>
            </a:r>
            <a:r>
              <a:rPr lang="fr-FR" baseline="0" dirty="0" smtClean="0"/>
              <a:t> présentation propose une méthode permettant de repérer de façon rigoureuse tous les composants de la situation de travail,  de manière à repérer les risques et les évaluer.</a:t>
            </a:r>
            <a:endParaRPr lang="fr-FR" dirty="0" smtClean="0"/>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D9B199-50D0-41DB-B691-E87C4F44707A}" type="slidenum">
              <a:rPr lang="fr-FR"/>
              <a:pPr fontAlgn="base">
                <a:spcBef>
                  <a:spcPct val="0"/>
                </a:spcBef>
                <a:spcAft>
                  <a:spcPct val="0"/>
                </a:spcAft>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Estimation = attribution</a:t>
            </a:r>
            <a:r>
              <a:rPr lang="fr-FR" baseline="0" dirty="0" smtClean="0"/>
              <a:t> d’un niveau d’importance du risque.</a:t>
            </a:r>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Evaluation = classement des risques par ordre de priorité (afin de pouvoir planifier les actons de prévention).</a:t>
            </a:r>
          </a:p>
          <a:p>
            <a:endParaRPr lang="fr-FR" baseline="0" dirty="0" smtClean="0"/>
          </a:p>
          <a:p>
            <a:r>
              <a:rPr lang="fr-FR" dirty="0" smtClean="0"/>
              <a:t>La</a:t>
            </a:r>
            <a:r>
              <a:rPr lang="fr-FR" baseline="0" dirty="0" smtClean="0"/>
              <a:t> démarche de prévention consiste à analyser la situation de travail jusqu’à l’estimation des risques. Une fois les risques repérés, il faut agir sur différents niveau de la situation de travail pour minimiser voire réduire les risques.</a:t>
            </a:r>
          </a:p>
          <a:p>
            <a:endParaRPr lang="fr-FR" baseline="0" dirty="0" smtClean="0"/>
          </a:p>
          <a:p>
            <a:r>
              <a:rPr lang="fr-FR" baseline="0" dirty="0" smtClean="0"/>
              <a:t> Cette étape d’évaluation des risques et de hiérarchisation concerne plutôt l’enseignant que l’élève. </a:t>
            </a:r>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Le site 3 RB présente un livret où la démarche de prévention jusqu’à l’évaluation des risques est clairement exposée.</a:t>
            </a:r>
          </a:p>
          <a:p>
            <a:r>
              <a:rPr lang="fr-FR" baseline="0" dirty="0" smtClean="0"/>
              <a:t>Il </a:t>
            </a:r>
            <a:r>
              <a:rPr lang="fr-FR" baseline="0" dirty="0" err="1" smtClean="0"/>
              <a:t>paut</a:t>
            </a:r>
            <a:r>
              <a:rPr lang="fr-FR" baseline="0" dirty="0" smtClean="0"/>
              <a:t> être exploité avec des élèves (sauf la </a:t>
            </a:r>
            <a:r>
              <a:rPr lang="fr-FR" baseline="0" smtClean="0"/>
              <a:t>partie évaluation des risques).</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Un risque est élevé si le</a:t>
            </a:r>
            <a:r>
              <a:rPr lang="fr-FR" baseline="0" dirty="0" smtClean="0"/>
              <a:t> dommage correspondant est probable et s’il est grave</a:t>
            </a:r>
            <a:endParaRPr lang="fr-FR" dirty="0" smtClean="0"/>
          </a:p>
        </p:txBody>
      </p:sp>
      <p:sp>
        <p:nvSpPr>
          <p:cNvPr id="79876"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6CF2FA2-4A33-40BE-A18F-BFF7E7567701}" type="slidenum">
              <a:rPr lang="fr-FR" sz="1200">
                <a:latin typeface="Calibri" pitchFamily="34" charset="0"/>
              </a:rPr>
              <a:pPr algn="r"/>
              <a:t>2</a:t>
            </a:fld>
            <a:endParaRPr lang="fr-F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Présentation ici pour le risque biologique : un peu différent pour le risque chimique</a:t>
            </a:r>
          </a:p>
          <a:p>
            <a:r>
              <a:rPr lang="fr-FR" dirty="0" smtClean="0"/>
              <a:t>Diagramme de criticité : analyse des risques</a:t>
            </a:r>
          </a:p>
          <a:p>
            <a:r>
              <a:rPr lang="fr-FR" dirty="0" smtClean="0"/>
              <a:t>Fondé</a:t>
            </a:r>
            <a:r>
              <a:rPr lang="fr-FR" baseline="0" dirty="0" smtClean="0"/>
              <a:t> sur l’analyse du dommage (en abscisse et en ordonnée)</a:t>
            </a:r>
          </a:p>
          <a:p>
            <a:endParaRPr lang="fr-FR" baseline="0" dirty="0" smtClean="0"/>
          </a:p>
          <a:p>
            <a:r>
              <a:rPr lang="fr-FR" baseline="0" dirty="0" smtClean="0"/>
              <a:t>Niveau d’analyse trop difficile pour les élèves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t>Identifier et classer</a:t>
            </a:r>
            <a:r>
              <a:rPr lang="fr-FR" baseline="0" dirty="0" smtClean="0"/>
              <a:t> le dommage pour estimer la gravité du risque</a:t>
            </a:r>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t>Probabilité d’apparition de l’évènement dangereux dépend</a:t>
            </a:r>
            <a:r>
              <a:rPr lang="fr-FR" baseline="0" dirty="0" smtClean="0"/>
              <a:t> du niveau de maitrise du manipulateur, du matériel utilisé, des gestes effectués …</a:t>
            </a:r>
          </a:p>
          <a:p>
            <a:endParaRPr lang="fr-FR" baseline="0" dirty="0" smtClean="0"/>
          </a:p>
          <a:p>
            <a:r>
              <a:rPr lang="fr-FR" baseline="0" dirty="0" smtClean="0"/>
              <a:t>Cas de nos élèves : fréquence d’exposition est faible donc niveau 1 et 2 seulement</a:t>
            </a:r>
          </a:p>
          <a:p>
            <a:r>
              <a:rPr lang="fr-FR" baseline="0" dirty="0" smtClean="0"/>
              <a:t>Pour les préparateurs, fréquence plus élevée</a:t>
            </a:r>
          </a:p>
          <a:p>
            <a:r>
              <a:rPr lang="fr-FR" baseline="0" dirty="0" smtClean="0"/>
              <a:t>Pour les profs : fréquence moyenne !</a:t>
            </a:r>
          </a:p>
          <a:p>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diagramme de criticité permet de hiérarchiser les</a:t>
            </a:r>
            <a:r>
              <a:rPr lang="fr-FR" baseline="0" dirty="0" smtClean="0"/>
              <a:t> risques selon un ordre de priorités</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solidFill>
                  <a:srgbClr val="FF0000"/>
                </a:solidFill>
              </a:rPr>
              <a:t>Cette étape est essentielle dans le déroulement de l’évaluation des risques. Elle permet de passer d’un inventaire des risques à la définition d’un plan d’actions cohérent, en débattant des priorités et en aidant à la planification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solidFill>
                <a:srgbClr val="FF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solidFill>
                  <a:srgbClr val="FF0000"/>
                </a:solidFill>
              </a:rPr>
              <a:t>Le diagramme de criticité</a:t>
            </a:r>
            <a:r>
              <a:rPr lang="fr-FR" baseline="0" dirty="0" smtClean="0">
                <a:solidFill>
                  <a:srgbClr val="FF0000"/>
                </a:solidFill>
              </a:rPr>
              <a:t> n’est pas obligatoirement le même selon les situations de travail analysées.</a:t>
            </a:r>
            <a:endParaRPr lang="fr-FR" dirty="0" smtClean="0">
              <a:solidFill>
                <a:srgbClr val="FF0000"/>
              </a:solidFill>
            </a:endParaRPr>
          </a:p>
          <a:p>
            <a:endParaRPr lang="fr-FR" baseline="0" dirty="0" smtClean="0"/>
          </a:p>
          <a:p>
            <a:r>
              <a:rPr lang="fr-FR" baseline="0" dirty="0" smtClean="0"/>
              <a:t>Avec priorité 1 à traiter de toute urgence</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Sans</a:t>
            </a:r>
            <a:r>
              <a:rPr lang="fr-FR" baseline="0" dirty="0" smtClean="0"/>
              <a:t> une situation de travail, c</a:t>
            </a:r>
            <a:r>
              <a:rPr lang="fr-FR" dirty="0" smtClean="0"/>
              <a:t>haque risque est classé dans une priorité donnée.</a:t>
            </a:r>
          </a:p>
          <a:p>
            <a:r>
              <a:rPr lang="fr-FR" dirty="0" smtClean="0"/>
              <a:t>Puis les risques</a:t>
            </a:r>
            <a:r>
              <a:rPr lang="fr-FR" baseline="0" dirty="0" smtClean="0"/>
              <a:t> sont hiérarchisés les uns par rapport aux autres.</a:t>
            </a:r>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CCA8030-2D6F-46ED-A9E4-768A12062157}"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fr-FR" smtClean="0"/>
              <a:t>Cliquez pour modifier le style du titre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dirty="0"/>
          </a:p>
        </p:txBody>
      </p:sp>
      <p:sp>
        <p:nvSpPr>
          <p:cNvPr id="4" name="Rectangle 22"/>
          <p:cNvSpPr>
            <a:spLocks noGrp="1"/>
          </p:cNvSpPr>
          <p:nvPr>
            <p:ph type="dt" sz="half" idx="10"/>
          </p:nvPr>
        </p:nvSpPr>
        <p:spPr/>
        <p:txBody>
          <a:bodyPr/>
          <a:lstStyle>
            <a:lvl1pPr>
              <a:defRPr/>
            </a:lvl1pPr>
          </a:lstStyle>
          <a:p>
            <a:pPr>
              <a:defRPr/>
            </a:pPr>
            <a:fld id="{8990CA22-342F-4CC9-A965-6CD03A2C8889}"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DD7351A2-F2B6-48FD-9428-FB11F8E16C5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22"/>
          <p:cNvSpPr>
            <a:spLocks noGrp="1"/>
          </p:cNvSpPr>
          <p:nvPr>
            <p:ph type="dt" sz="half" idx="10"/>
          </p:nvPr>
        </p:nvSpPr>
        <p:spPr/>
        <p:txBody>
          <a:bodyPr/>
          <a:lstStyle>
            <a:lvl1pPr>
              <a:defRPr/>
            </a:lvl1pPr>
          </a:lstStyle>
          <a:p>
            <a:pPr>
              <a:defRPr/>
            </a:pPr>
            <a:fld id="{425D4CB3-9476-43C2-A6D2-6128F9C89993}"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7E773CCC-5B5B-478D-941E-E7209FB526A7}"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22"/>
          <p:cNvSpPr>
            <a:spLocks noGrp="1"/>
          </p:cNvSpPr>
          <p:nvPr>
            <p:ph type="dt" sz="half" idx="10"/>
          </p:nvPr>
        </p:nvSpPr>
        <p:spPr/>
        <p:txBody>
          <a:bodyPr/>
          <a:lstStyle>
            <a:lvl1pPr>
              <a:defRPr/>
            </a:lvl1pPr>
          </a:lstStyle>
          <a:p>
            <a:pPr>
              <a:defRPr/>
            </a:pPr>
            <a:fld id="{0B1E779C-46F7-4E39-B797-D8164B95192D}"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C374E149-6026-4535-8E04-C15B30177C6A}"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fr-FR" smtClean="0"/>
              <a:t>Cliquez pour modifier le style du titre</a:t>
            </a:r>
            <a:endParaRPr lang="en-US"/>
          </a:p>
        </p:txBody>
      </p:sp>
      <p:sp>
        <p:nvSpPr>
          <p:cNvPr id="3" name="Rectangle 3"/>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Rectangle 22"/>
          <p:cNvSpPr>
            <a:spLocks noGrp="1"/>
          </p:cNvSpPr>
          <p:nvPr>
            <p:ph type="dt" sz="half" idx="10"/>
          </p:nvPr>
        </p:nvSpPr>
        <p:spPr/>
        <p:txBody>
          <a:bodyPr/>
          <a:lstStyle>
            <a:lvl1pPr>
              <a:defRPr/>
            </a:lvl1pPr>
          </a:lstStyle>
          <a:p>
            <a:pPr>
              <a:defRPr/>
            </a:pPr>
            <a:fld id="{2ECA9B4D-DC1F-4416-8BA3-E37D7D15719A}"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04F7CD7F-DED2-4738-88A8-4E3987551ED6}"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lstStyle>
            <a:lvl1pPr algn="ctr">
              <a:buNone/>
              <a:defRPr lang="en-US" sz="6000" b="1" dirty="0">
                <a:solidFill>
                  <a:schemeClr val="tx2">
                    <a:shade val="85000"/>
                    <a:satMod val="150000"/>
                  </a:schemeClr>
                </a:solidFill>
              </a:defRPr>
            </a:lvl1pPr>
          </a:lstStyle>
          <a:p>
            <a:r>
              <a:rPr lang="fr-FR" smtClean="0"/>
              <a:t>Cliquez pour modifier le style du titre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Rectangle 22"/>
          <p:cNvSpPr>
            <a:spLocks noGrp="1"/>
          </p:cNvSpPr>
          <p:nvPr>
            <p:ph type="dt" sz="half" idx="10"/>
          </p:nvPr>
        </p:nvSpPr>
        <p:spPr/>
        <p:txBody>
          <a:bodyPr/>
          <a:lstStyle>
            <a:lvl1pPr>
              <a:defRPr/>
            </a:lvl1pPr>
          </a:lstStyle>
          <a:p>
            <a:pPr>
              <a:defRPr/>
            </a:pPr>
            <a:fld id="{C77A68B6-D33E-4988-A4F5-3CA31716BA44}" type="datetimeFigureOut">
              <a:rPr lang="fr-FR"/>
              <a:pPr>
                <a:defRPr/>
              </a:pPr>
              <a:t>04/09/15</a:t>
            </a:fld>
            <a:endParaRPr lang="fr-FR"/>
          </a:p>
        </p:txBody>
      </p:sp>
      <p:sp>
        <p:nvSpPr>
          <p:cNvPr id="5" name="Rectangle 18"/>
          <p:cNvSpPr>
            <a:spLocks noGrp="1"/>
          </p:cNvSpPr>
          <p:nvPr>
            <p:ph type="ftr" sz="quarter" idx="11"/>
          </p:nvPr>
        </p:nvSpPr>
        <p:spPr/>
        <p:txBody>
          <a:bodyPr/>
          <a:lstStyle>
            <a:lvl1pPr>
              <a:defRPr/>
            </a:lvl1pPr>
          </a:lstStyle>
          <a:p>
            <a:pPr>
              <a:defRPr/>
            </a:pPr>
            <a:endParaRPr lang="fr-FR"/>
          </a:p>
        </p:txBody>
      </p:sp>
      <p:sp>
        <p:nvSpPr>
          <p:cNvPr id="6" name="Rectangle 15"/>
          <p:cNvSpPr>
            <a:spLocks noGrp="1"/>
          </p:cNvSpPr>
          <p:nvPr>
            <p:ph type="sldNum" sz="quarter" idx="12"/>
          </p:nvPr>
        </p:nvSpPr>
        <p:spPr/>
        <p:txBody>
          <a:bodyPr/>
          <a:lstStyle>
            <a:lvl1pPr>
              <a:defRPr/>
            </a:lvl1pPr>
          </a:lstStyle>
          <a:p>
            <a:pPr>
              <a:defRPr/>
            </a:pPr>
            <a:fld id="{FA314A40-F553-4346-AE35-8C23B25252F9}"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fr-FR" smtClean="0"/>
              <a:t>Cliquez pour modifier le style du titre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22"/>
          <p:cNvSpPr>
            <a:spLocks noGrp="1"/>
          </p:cNvSpPr>
          <p:nvPr>
            <p:ph type="dt" sz="half" idx="10"/>
          </p:nvPr>
        </p:nvSpPr>
        <p:spPr/>
        <p:txBody>
          <a:bodyPr/>
          <a:lstStyle>
            <a:lvl1pPr>
              <a:defRPr/>
            </a:lvl1pPr>
          </a:lstStyle>
          <a:p>
            <a:pPr>
              <a:defRPr/>
            </a:pPr>
            <a:fld id="{50BC5222-AEF9-4EAD-BD86-7231CCCD0D20}" type="datetimeFigureOut">
              <a:rPr lang="fr-FR"/>
              <a:pPr>
                <a:defRPr/>
              </a:pPr>
              <a:t>04/09/15</a:t>
            </a:fld>
            <a:endParaRPr lang="fr-FR"/>
          </a:p>
        </p:txBody>
      </p:sp>
      <p:sp>
        <p:nvSpPr>
          <p:cNvPr id="6" name="Rectangle 18"/>
          <p:cNvSpPr>
            <a:spLocks noGrp="1"/>
          </p:cNvSpPr>
          <p:nvPr>
            <p:ph type="ftr" sz="quarter" idx="11"/>
          </p:nvPr>
        </p:nvSpPr>
        <p:spPr/>
        <p:txBody>
          <a:bodyPr/>
          <a:lstStyle>
            <a:lvl1pPr>
              <a:defRPr/>
            </a:lvl1pPr>
          </a:lstStyle>
          <a:p>
            <a:pPr>
              <a:defRPr/>
            </a:pPr>
            <a:endParaRPr lang="fr-FR"/>
          </a:p>
        </p:txBody>
      </p:sp>
      <p:sp>
        <p:nvSpPr>
          <p:cNvPr id="7" name="Rectangle 15"/>
          <p:cNvSpPr>
            <a:spLocks noGrp="1"/>
          </p:cNvSpPr>
          <p:nvPr>
            <p:ph type="sldNum" sz="quarter" idx="12"/>
          </p:nvPr>
        </p:nvSpPr>
        <p:spPr/>
        <p:txBody>
          <a:bodyPr/>
          <a:lstStyle>
            <a:lvl1pPr>
              <a:defRPr/>
            </a:lvl1pPr>
          </a:lstStyle>
          <a:p>
            <a:pPr>
              <a:defRPr/>
            </a:pPr>
            <a:fld id="{9905661B-8127-4C41-830C-E78EDC7062F6}"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fr-FR" smtClean="0"/>
              <a:t>Cliquez pour modifier le style du titre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22"/>
          <p:cNvSpPr>
            <a:spLocks noGrp="1"/>
          </p:cNvSpPr>
          <p:nvPr>
            <p:ph type="dt" sz="half" idx="10"/>
          </p:nvPr>
        </p:nvSpPr>
        <p:spPr/>
        <p:txBody>
          <a:bodyPr/>
          <a:lstStyle>
            <a:lvl1pPr>
              <a:defRPr/>
            </a:lvl1pPr>
          </a:lstStyle>
          <a:p>
            <a:pPr>
              <a:defRPr/>
            </a:pPr>
            <a:fld id="{F9F751EE-159C-428C-BCD0-B10D4012BA92}" type="datetimeFigureOut">
              <a:rPr lang="fr-FR"/>
              <a:pPr>
                <a:defRPr/>
              </a:pPr>
              <a:t>04/09/15</a:t>
            </a:fld>
            <a:endParaRPr lang="fr-FR"/>
          </a:p>
        </p:txBody>
      </p:sp>
      <p:sp>
        <p:nvSpPr>
          <p:cNvPr id="8" name="Rectangle 18"/>
          <p:cNvSpPr>
            <a:spLocks noGrp="1"/>
          </p:cNvSpPr>
          <p:nvPr>
            <p:ph type="ftr" sz="quarter" idx="11"/>
          </p:nvPr>
        </p:nvSpPr>
        <p:spPr/>
        <p:txBody>
          <a:bodyPr/>
          <a:lstStyle>
            <a:lvl1pPr>
              <a:defRPr/>
            </a:lvl1pPr>
          </a:lstStyle>
          <a:p>
            <a:pPr>
              <a:defRPr/>
            </a:pPr>
            <a:endParaRPr lang="fr-FR"/>
          </a:p>
        </p:txBody>
      </p:sp>
      <p:sp>
        <p:nvSpPr>
          <p:cNvPr id="9" name="Rectangle 15"/>
          <p:cNvSpPr>
            <a:spLocks noGrp="1"/>
          </p:cNvSpPr>
          <p:nvPr>
            <p:ph type="sldNum" sz="quarter" idx="12"/>
          </p:nvPr>
        </p:nvSpPr>
        <p:spPr/>
        <p:txBody>
          <a:bodyPr/>
          <a:lstStyle>
            <a:lvl1pPr>
              <a:defRPr/>
            </a:lvl1pPr>
          </a:lstStyle>
          <a:p>
            <a:pPr>
              <a:defRPr/>
            </a:pPr>
            <a:fld id="{36DBF81A-0429-4CC9-BE1D-14E6C3D0CD33}"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fr-FR" smtClean="0"/>
              <a:t>Cliquez pour modifier le style du titre</a:t>
            </a:r>
            <a:endParaRPr lang="en-US"/>
          </a:p>
        </p:txBody>
      </p:sp>
      <p:sp>
        <p:nvSpPr>
          <p:cNvPr id="3" name="Rectangle 22"/>
          <p:cNvSpPr>
            <a:spLocks noGrp="1"/>
          </p:cNvSpPr>
          <p:nvPr>
            <p:ph type="dt" sz="half" idx="10"/>
          </p:nvPr>
        </p:nvSpPr>
        <p:spPr/>
        <p:txBody>
          <a:bodyPr/>
          <a:lstStyle>
            <a:lvl1pPr>
              <a:defRPr/>
            </a:lvl1pPr>
          </a:lstStyle>
          <a:p>
            <a:pPr>
              <a:defRPr/>
            </a:pPr>
            <a:fld id="{7CC33EE7-7585-454C-976D-22454E8FC0A0}" type="datetimeFigureOut">
              <a:rPr lang="fr-FR"/>
              <a:pPr>
                <a:defRPr/>
              </a:pPr>
              <a:t>04/09/15</a:t>
            </a:fld>
            <a:endParaRPr lang="fr-FR"/>
          </a:p>
        </p:txBody>
      </p:sp>
      <p:sp>
        <p:nvSpPr>
          <p:cNvPr id="4" name="Rectangle 18"/>
          <p:cNvSpPr>
            <a:spLocks noGrp="1"/>
          </p:cNvSpPr>
          <p:nvPr>
            <p:ph type="ftr" sz="quarter" idx="11"/>
          </p:nvPr>
        </p:nvSpPr>
        <p:spPr/>
        <p:txBody>
          <a:bodyPr/>
          <a:lstStyle>
            <a:lvl1pPr>
              <a:defRPr/>
            </a:lvl1pPr>
          </a:lstStyle>
          <a:p>
            <a:pPr>
              <a:defRPr/>
            </a:pPr>
            <a:endParaRPr lang="fr-FR"/>
          </a:p>
        </p:txBody>
      </p:sp>
      <p:sp>
        <p:nvSpPr>
          <p:cNvPr id="5" name="Rectangle 15"/>
          <p:cNvSpPr>
            <a:spLocks noGrp="1"/>
          </p:cNvSpPr>
          <p:nvPr>
            <p:ph type="sldNum" sz="quarter" idx="12"/>
          </p:nvPr>
        </p:nvSpPr>
        <p:spPr/>
        <p:txBody>
          <a:bodyPr/>
          <a:lstStyle>
            <a:lvl1pPr>
              <a:defRPr/>
            </a:lvl1pPr>
          </a:lstStyle>
          <a:p>
            <a:pPr>
              <a:defRPr/>
            </a:pPr>
            <a:fld id="{EF505C48-8D6E-4FC5-B9CE-E4A74E6ECE7B}"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F7EA3E4D-92B9-4D06-994A-57472EEC44B1}" type="datetimeFigureOut">
              <a:rPr lang="fr-FR"/>
              <a:pPr>
                <a:defRPr/>
              </a:pPr>
              <a:t>04/09/15</a:t>
            </a:fld>
            <a:endParaRPr lang="fr-FR"/>
          </a:p>
        </p:txBody>
      </p:sp>
      <p:sp>
        <p:nvSpPr>
          <p:cNvPr id="3" name="Rectangle 18"/>
          <p:cNvSpPr>
            <a:spLocks noGrp="1"/>
          </p:cNvSpPr>
          <p:nvPr>
            <p:ph type="ftr" sz="quarter" idx="11"/>
          </p:nvPr>
        </p:nvSpPr>
        <p:spPr/>
        <p:txBody>
          <a:bodyPr/>
          <a:lstStyle>
            <a:lvl1pPr>
              <a:defRPr/>
            </a:lvl1pPr>
          </a:lstStyle>
          <a:p>
            <a:pPr>
              <a:defRPr/>
            </a:pPr>
            <a:endParaRPr lang="fr-FR"/>
          </a:p>
        </p:txBody>
      </p:sp>
      <p:sp>
        <p:nvSpPr>
          <p:cNvPr id="4" name="Rectangle 15"/>
          <p:cNvSpPr>
            <a:spLocks noGrp="1"/>
          </p:cNvSpPr>
          <p:nvPr>
            <p:ph type="sldNum" sz="quarter" idx="12"/>
          </p:nvPr>
        </p:nvSpPr>
        <p:spPr/>
        <p:txBody>
          <a:bodyPr/>
          <a:lstStyle>
            <a:lvl1pPr>
              <a:defRPr/>
            </a:lvl1pPr>
          </a:lstStyle>
          <a:p>
            <a:pPr>
              <a:defRPr/>
            </a:pPr>
            <a:fld id="{B407B316-30BA-4551-84F1-E3377D90F26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fr-FR" smtClean="0"/>
              <a:t>Cliquez pour modifier le style du titre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2"/>
          <p:cNvSpPr>
            <a:spLocks noGrp="1"/>
          </p:cNvSpPr>
          <p:nvPr>
            <p:ph type="dt" sz="half" idx="10"/>
          </p:nvPr>
        </p:nvSpPr>
        <p:spPr/>
        <p:txBody>
          <a:bodyPr/>
          <a:lstStyle>
            <a:lvl1pPr>
              <a:defRPr/>
            </a:lvl1pPr>
          </a:lstStyle>
          <a:p>
            <a:pPr>
              <a:defRPr/>
            </a:pPr>
            <a:fld id="{4BB976A7-CABF-4587-9E2F-BF58B9607C1F}" type="datetimeFigureOut">
              <a:rPr lang="fr-FR"/>
              <a:pPr>
                <a:defRPr/>
              </a:pPr>
              <a:t>04/09/15</a:t>
            </a:fld>
            <a:endParaRPr lang="fr-FR"/>
          </a:p>
        </p:txBody>
      </p:sp>
      <p:sp>
        <p:nvSpPr>
          <p:cNvPr id="6" name="Rectangle 18"/>
          <p:cNvSpPr>
            <a:spLocks noGrp="1"/>
          </p:cNvSpPr>
          <p:nvPr>
            <p:ph type="ftr" sz="quarter" idx="11"/>
          </p:nvPr>
        </p:nvSpPr>
        <p:spPr/>
        <p:txBody>
          <a:bodyPr/>
          <a:lstStyle>
            <a:lvl1pPr>
              <a:defRPr/>
            </a:lvl1pPr>
          </a:lstStyle>
          <a:p>
            <a:pPr>
              <a:defRPr/>
            </a:pPr>
            <a:endParaRPr lang="fr-FR"/>
          </a:p>
        </p:txBody>
      </p:sp>
      <p:sp>
        <p:nvSpPr>
          <p:cNvPr id="7" name="Rectangle 15"/>
          <p:cNvSpPr>
            <a:spLocks noGrp="1"/>
          </p:cNvSpPr>
          <p:nvPr>
            <p:ph type="sldNum" sz="quarter" idx="12"/>
          </p:nvPr>
        </p:nvSpPr>
        <p:spPr/>
        <p:txBody>
          <a:bodyPr/>
          <a:lstStyle>
            <a:lvl1pPr>
              <a:defRPr/>
            </a:lvl1pPr>
          </a:lstStyle>
          <a:p>
            <a:pPr>
              <a:defRPr/>
            </a:pPr>
            <a:fld id="{371B2468-2F97-4E68-8F80-0F8E7B19D8F6}"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p:nvPr/>
        </p:nvSpPr>
        <p:spPr>
          <a:xfrm>
            <a:off x="727075" y="1062038"/>
            <a:ext cx="4600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fontAlgn="auto">
              <a:spcBef>
                <a:spcPts val="0"/>
              </a:spcBef>
              <a:spcAft>
                <a:spcPts val="0"/>
              </a:spcAft>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fr-FR" smtClean="0"/>
              <a:t>Cliquez pour modifier le style du titre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fr-FR" noProof="0" smtClean="0"/>
              <a:t>Cliquez sur l'icône pour ajouter une image</a:t>
            </a:r>
            <a:endParaRPr lang="en-US" noProof="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fr-FR" smtClean="0"/>
              <a:t>Cliquez pour modifier les styles du texte du masque</a:t>
            </a:r>
          </a:p>
        </p:txBody>
      </p:sp>
      <p:sp>
        <p:nvSpPr>
          <p:cNvPr id="6" name="Rectangle 5"/>
          <p:cNvSpPr>
            <a:spLocks noGrp="1"/>
          </p:cNvSpPr>
          <p:nvPr>
            <p:ph type="dt" sz="half" idx="10"/>
          </p:nvPr>
        </p:nvSpPr>
        <p:spPr/>
        <p:txBody>
          <a:bodyPr/>
          <a:lstStyle>
            <a:lvl1pPr>
              <a:defRPr/>
            </a:lvl1pPr>
          </a:lstStyle>
          <a:p>
            <a:pPr>
              <a:defRPr/>
            </a:pPr>
            <a:fld id="{A0DF7A7F-E7DF-4E8D-B397-94B32D00BF7C}" type="datetimeFigureOut">
              <a:rPr lang="fr-FR"/>
              <a:pPr>
                <a:defRPr/>
              </a:pPr>
              <a:t>04/09/15</a:t>
            </a:fld>
            <a:endParaRPr lang="fr-FR"/>
          </a:p>
        </p:txBody>
      </p:sp>
      <p:sp>
        <p:nvSpPr>
          <p:cNvPr id="7" name="Rectangle 6"/>
          <p:cNvSpPr>
            <a:spLocks noGrp="1"/>
          </p:cNvSpPr>
          <p:nvPr>
            <p:ph type="ftr" sz="quarter" idx="11"/>
          </p:nvPr>
        </p:nvSpPr>
        <p:spPr/>
        <p:txBody>
          <a:bodyPr/>
          <a:lstStyle>
            <a:lvl1pPr>
              <a:defRPr/>
            </a:lvl1pPr>
          </a:lstStyle>
          <a:p>
            <a:pPr>
              <a:defRPr/>
            </a:pPr>
            <a:endParaRPr lang="fr-FR"/>
          </a:p>
        </p:txBody>
      </p:sp>
      <p:sp>
        <p:nvSpPr>
          <p:cNvPr id="8" name="Rectangle 7"/>
          <p:cNvSpPr>
            <a:spLocks noGrp="1"/>
          </p:cNvSpPr>
          <p:nvPr>
            <p:ph type="sldNum" sz="quarter" idx="12"/>
          </p:nvPr>
        </p:nvSpPr>
        <p:spPr/>
        <p:txBody>
          <a:bodyPr/>
          <a:lstStyle>
            <a:lvl1pPr>
              <a:defRPr/>
            </a:lvl1pPr>
          </a:lstStyle>
          <a:p>
            <a:pPr>
              <a:defRPr/>
            </a:pPr>
            <a:fld id="{23E9444D-5F25-4743-9FD9-79326725572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CFFCC"/>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fr-FR" smtClean="0"/>
              <a:t>Cliquez pour modifier le style du titre</a:t>
            </a:r>
            <a:endParaRPr lang="en-US" dirty="0"/>
          </a:p>
        </p:txBody>
      </p:sp>
      <p:sp>
        <p:nvSpPr>
          <p:cNvPr id="1027" name="Rectangle 1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fontAlgn="auto">
              <a:spcBef>
                <a:spcPts val="0"/>
              </a:spcBef>
              <a:spcAft>
                <a:spcPts val="0"/>
              </a:spcAft>
              <a:defRPr lang="en-US" sz="1200" smtClean="0">
                <a:solidFill>
                  <a:schemeClr val="tx2"/>
                </a:solidFill>
                <a:latin typeface="+mn-lt"/>
                <a:ea typeface="+mn-lt"/>
                <a:cs typeface="+mn-lt"/>
              </a:defRPr>
            </a:lvl1pPr>
          </a:lstStyle>
          <a:p>
            <a:pPr>
              <a:defRPr/>
            </a:pPr>
            <a:fld id="{83F89F2D-532B-4B17-AF5C-74E60536A92E}" type="datetimeFigureOut">
              <a:rPr lang="fr-FR"/>
              <a:pPr>
                <a:defRPr/>
              </a:pPr>
              <a:t>04/09/15</a:t>
            </a:fld>
            <a:endParaRPr lang="fr-F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fontAlgn="auto">
              <a:spcBef>
                <a:spcPts val="0"/>
              </a:spcBef>
              <a:spcAft>
                <a:spcPts val="0"/>
              </a:spcAft>
              <a:defRPr lang="en-US" sz="1200">
                <a:solidFill>
                  <a:schemeClr val="tx2"/>
                </a:solidFill>
                <a:latin typeface="+mn-lt"/>
                <a:ea typeface="+mn-lt"/>
                <a:cs typeface="+mn-lt"/>
              </a:defRPr>
            </a:lvl1pPr>
          </a:lstStyle>
          <a:p>
            <a:pPr>
              <a:defRPr/>
            </a:pPr>
            <a:endParaRPr lang="fr-F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fontAlgn="auto">
              <a:spcBef>
                <a:spcPts val="0"/>
              </a:spcBef>
              <a:spcAft>
                <a:spcPts val="0"/>
              </a:spcAft>
              <a:defRPr lang="en-US" sz="1200" smtClean="0">
                <a:solidFill>
                  <a:schemeClr val="tx2"/>
                </a:solidFill>
                <a:latin typeface="+mn-lt"/>
                <a:ea typeface="+mn-lt"/>
                <a:cs typeface="+mn-lt"/>
              </a:defRPr>
            </a:lvl1pPr>
          </a:lstStyle>
          <a:p>
            <a:pPr>
              <a:defRPr/>
            </a:pPr>
            <a:fld id="{C0A8FE8A-D0A6-4591-831F-8551595B9360}"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txStyles>
    <p:titleStyle>
      <a:defPPr>
        <a:defRPr sz="4400">
          <a:solidFill>
            <a:schemeClr val="tx2">
              <a:shade val="85000"/>
              <a:satMod val="150000"/>
            </a:schemeClr>
          </a:solidFill>
          <a:latin typeface="+mj-lt"/>
          <a:ea typeface="+mj-ea"/>
          <a:cs typeface="+mj-cs"/>
        </a:defRPr>
      </a:defPPr>
      <a:lvl1pPr algn="ctr" rtl="0" fontAlgn="base">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fontAlgn="base">
        <a:spcBef>
          <a:spcPct val="0"/>
        </a:spcBef>
        <a:spcAft>
          <a:spcPct val="0"/>
        </a:spcAft>
        <a:defRPr sz="4800" b="1">
          <a:solidFill>
            <a:srgbClr val="7F4A25"/>
          </a:solidFill>
          <a:latin typeface="Candara" pitchFamily="34" charset="0"/>
        </a:defRPr>
      </a:lvl2pPr>
      <a:lvl3pPr algn="ctr" rtl="0" fontAlgn="base">
        <a:spcBef>
          <a:spcPct val="0"/>
        </a:spcBef>
        <a:spcAft>
          <a:spcPct val="0"/>
        </a:spcAft>
        <a:defRPr sz="4800" b="1">
          <a:solidFill>
            <a:srgbClr val="7F4A25"/>
          </a:solidFill>
          <a:latin typeface="Candara" pitchFamily="34" charset="0"/>
        </a:defRPr>
      </a:lvl3pPr>
      <a:lvl4pPr algn="ctr" rtl="0" fontAlgn="base">
        <a:spcBef>
          <a:spcPct val="0"/>
        </a:spcBef>
        <a:spcAft>
          <a:spcPct val="0"/>
        </a:spcAft>
        <a:defRPr sz="4800" b="1">
          <a:solidFill>
            <a:srgbClr val="7F4A25"/>
          </a:solidFill>
          <a:latin typeface="Candara" pitchFamily="34" charset="0"/>
        </a:defRPr>
      </a:lvl4pPr>
      <a:lvl5pPr algn="ctr" rtl="0" fontAlgn="base">
        <a:spcBef>
          <a:spcPct val="0"/>
        </a:spcBef>
        <a:spcAft>
          <a:spcPct val="0"/>
        </a:spcAft>
        <a:defRPr sz="4800" b="1">
          <a:solidFill>
            <a:srgbClr val="7F4A25"/>
          </a:solidFill>
          <a:latin typeface="Candara" pitchFamily="34" charset="0"/>
        </a:defRPr>
      </a:lvl5pPr>
      <a:lvl6pPr marL="457200" algn="ctr" rtl="0" fontAlgn="base">
        <a:spcBef>
          <a:spcPct val="0"/>
        </a:spcBef>
        <a:spcAft>
          <a:spcPct val="0"/>
        </a:spcAft>
        <a:defRPr sz="4800" b="1">
          <a:solidFill>
            <a:srgbClr val="7F4A25"/>
          </a:solidFill>
          <a:latin typeface="Candara" pitchFamily="34" charset="0"/>
        </a:defRPr>
      </a:lvl6pPr>
      <a:lvl7pPr marL="914400" algn="ctr" rtl="0" fontAlgn="base">
        <a:spcBef>
          <a:spcPct val="0"/>
        </a:spcBef>
        <a:spcAft>
          <a:spcPct val="0"/>
        </a:spcAft>
        <a:defRPr sz="4800" b="1">
          <a:solidFill>
            <a:srgbClr val="7F4A25"/>
          </a:solidFill>
          <a:latin typeface="Candara" pitchFamily="34" charset="0"/>
        </a:defRPr>
      </a:lvl7pPr>
      <a:lvl8pPr marL="1371600" algn="ctr" rtl="0" fontAlgn="base">
        <a:spcBef>
          <a:spcPct val="0"/>
        </a:spcBef>
        <a:spcAft>
          <a:spcPct val="0"/>
        </a:spcAft>
        <a:defRPr sz="4800" b="1">
          <a:solidFill>
            <a:srgbClr val="7F4A25"/>
          </a:solidFill>
          <a:latin typeface="Candara" pitchFamily="34" charset="0"/>
        </a:defRPr>
      </a:lvl8pPr>
      <a:lvl9pPr marL="1828800" algn="ctr" rtl="0" fontAlgn="base">
        <a:spcBef>
          <a:spcPct val="0"/>
        </a:spcBef>
        <a:spcAft>
          <a:spcPct val="0"/>
        </a:spcAft>
        <a:defRPr sz="4800" b="1">
          <a:solidFill>
            <a:srgbClr val="7F4A25"/>
          </a:solidFill>
          <a:latin typeface="Candara" pitchFamily="34" charset="0"/>
        </a:defRPr>
      </a:lvl9pPr>
    </p:titleStyle>
    <p:bodyStyle>
      <a:defPPr>
        <a:defRPr>
          <a:solidFill>
            <a:schemeClr val="tx1"/>
          </a:solidFill>
          <a:latin typeface="+mn-lt"/>
          <a:ea typeface="+mn-ea"/>
          <a:cs typeface="+mn-cs"/>
        </a:defRPr>
      </a:defPPr>
      <a:lvl1pPr indent="-273050" algn="l" rtl="0" fontAlgn="base">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fontAlgn="base">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fontAlgn="base">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fontAlgn="base">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fontAlgn="base">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gi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gif"/><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gi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gif"/><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gi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gif"/><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gi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1628800"/>
            <a:ext cx="7772400" cy="3765100"/>
          </a:xfrm>
        </p:spPr>
        <p:txBody>
          <a:bodyPr/>
          <a:lstStyle/>
          <a:p>
            <a:pPr fontAlgn="auto">
              <a:spcBef>
                <a:spcPts val="0"/>
              </a:spcBef>
              <a:spcAft>
                <a:spcPts val="0"/>
              </a:spcAft>
              <a:defRPr/>
            </a:pPr>
            <a:r>
              <a:rPr lang="fr-FR" dirty="0">
                <a:solidFill>
                  <a:srgbClr val="FF0000"/>
                </a:solidFill>
              </a:rPr>
              <a:t>ANALYSE ET EVALUATION  </a:t>
            </a:r>
            <a:r>
              <a:rPr lang="fr-FR" i="1" dirty="0">
                <a:solidFill>
                  <a:srgbClr val="FF0000"/>
                </a:solidFill>
              </a:rPr>
              <a:t>A PRIORI </a:t>
            </a:r>
            <a:r>
              <a:rPr lang="fr-FR" dirty="0">
                <a:solidFill>
                  <a:srgbClr val="FF0000"/>
                </a:solidFill>
              </a:rPr>
              <a:t>DES RISQUES BIOLOGIQUES</a:t>
            </a:r>
            <a:br>
              <a:rPr lang="fr-FR" dirty="0">
                <a:solidFill>
                  <a:srgbClr val="FF0000"/>
                </a:solidFill>
              </a:rPr>
            </a:br>
            <a:r>
              <a:rPr lang="fr-FR" dirty="0">
                <a:solidFill>
                  <a:srgbClr val="FF0000"/>
                </a:solidFill>
              </a:rPr>
              <a:t>ET DES RISQUES CHIMIQUES</a:t>
            </a:r>
            <a:endParaRPr lang="fr-FR" dirty="0">
              <a:solidFill>
                <a:schemeClr val="accent6"/>
              </a:solidFill>
            </a:endParaRPr>
          </a:p>
        </p:txBody>
      </p:sp>
      <p:pic>
        <p:nvPicPr>
          <p:cNvPr id="15362" name="Image 2" descr="logo.gif"/>
          <p:cNvPicPr>
            <a:picLocks noChangeAspect="1"/>
          </p:cNvPicPr>
          <p:nvPr/>
        </p:nvPicPr>
        <p:blipFill>
          <a:blip r:embed="rId3" cstate="print"/>
          <a:srcRect/>
          <a:stretch>
            <a:fillRect/>
          </a:stretch>
        </p:blipFill>
        <p:spPr bwMode="auto">
          <a:xfrm>
            <a:off x="7858125" y="285750"/>
            <a:ext cx="1171575" cy="714375"/>
          </a:xfrm>
          <a:prstGeom prst="rect">
            <a:avLst/>
          </a:prstGeom>
          <a:noFill/>
          <a:ln w="9525">
            <a:noFill/>
            <a:miter lim="800000"/>
            <a:headEnd/>
            <a:tailEnd/>
          </a:ln>
        </p:spPr>
      </p:pic>
      <p:pic>
        <p:nvPicPr>
          <p:cNvPr id="15363" name="Picture 2"/>
          <p:cNvPicPr>
            <a:picLocks noChangeAspect="1" noChangeArrowheads="1"/>
          </p:cNvPicPr>
          <p:nvPr/>
        </p:nvPicPr>
        <p:blipFill>
          <a:blip r:embed="rId4" cstate="print"/>
          <a:srcRect/>
          <a:stretch>
            <a:fillRect/>
          </a:stretch>
        </p:blipFill>
        <p:spPr bwMode="auto">
          <a:xfrm>
            <a:off x="214282" y="142852"/>
            <a:ext cx="1381125" cy="600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979240"/>
          </a:xfrm>
        </p:spPr>
        <p:txBody>
          <a:bodyPr>
            <a:normAutofit/>
          </a:bodyPr>
          <a:lstStyle/>
          <a:p>
            <a:r>
              <a:rPr lang="fr-FR" dirty="0" smtClean="0"/>
              <a:t>Le danger dépend de l’aptitude du manipulateur.</a:t>
            </a:r>
            <a:endParaRPr lang="fr-FR" dirty="0"/>
          </a:p>
        </p:txBody>
      </p:sp>
      <p:sp>
        <p:nvSpPr>
          <p:cNvPr id="8" name="ZoneTexte 7"/>
          <p:cNvSpPr txBox="1"/>
          <p:nvPr/>
        </p:nvSpPr>
        <p:spPr>
          <a:xfrm>
            <a:off x="3995936" y="2564904"/>
            <a:ext cx="936104" cy="461665"/>
          </a:xfrm>
          <a:prstGeom prst="rect">
            <a:avLst/>
          </a:prstGeom>
          <a:noFill/>
        </p:spPr>
        <p:txBody>
          <a:bodyPr wrap="square" rtlCol="0">
            <a:spAutoFit/>
          </a:bodyPr>
          <a:lstStyle/>
          <a:p>
            <a:r>
              <a:rPr lang="fr-FR" sz="2400" b="1" dirty="0" smtClean="0">
                <a:solidFill>
                  <a:srgbClr val="FF0000"/>
                </a:solidFill>
              </a:rPr>
              <a:t>NON</a:t>
            </a:r>
            <a:endParaRPr lang="fr-FR" b="1" dirty="0">
              <a:solidFill>
                <a:srgbClr val="FF0000"/>
              </a:solidFill>
            </a:endParaRPr>
          </a:p>
        </p:txBody>
      </p:sp>
      <p:sp>
        <p:nvSpPr>
          <p:cNvPr id="9" name="ZoneTexte 8"/>
          <p:cNvSpPr txBox="1"/>
          <p:nvPr/>
        </p:nvSpPr>
        <p:spPr>
          <a:xfrm>
            <a:off x="755576" y="3501008"/>
            <a:ext cx="7560840" cy="1200329"/>
          </a:xfrm>
          <a:prstGeom prst="rect">
            <a:avLst/>
          </a:prstGeom>
          <a:noFill/>
        </p:spPr>
        <p:txBody>
          <a:bodyPr wrap="square" rtlCol="0">
            <a:spAutoFit/>
          </a:bodyPr>
          <a:lstStyle/>
          <a:p>
            <a:r>
              <a:rPr lang="fr-FR" b="1" dirty="0" smtClean="0">
                <a:solidFill>
                  <a:srgbClr val="FF0000"/>
                </a:solidFill>
              </a:rPr>
              <a:t>Le danger biologique est classé selon 4 groupes de risque, qui ne sont pas liés au manipulateur, mais qui se distinguent selon la gravité de la maladie provoquée,  la faculté de propagation et les moyens de prophylaxie et de traitement.</a:t>
            </a:r>
            <a:endParaRPr lang="fr-FR" b="1" dirty="0">
              <a:solidFill>
                <a:srgbClr val="FF0000"/>
              </a:solidFill>
            </a:endParaRPr>
          </a:p>
        </p:txBody>
      </p:sp>
      <p:sp>
        <p:nvSpPr>
          <p:cNvPr id="5" name="ZoneTexte 4"/>
          <p:cNvSpPr txBox="1"/>
          <p:nvPr/>
        </p:nvSpPr>
        <p:spPr>
          <a:xfrm>
            <a:off x="755576" y="4797152"/>
            <a:ext cx="7560840" cy="923330"/>
          </a:xfrm>
          <a:prstGeom prst="rect">
            <a:avLst/>
          </a:prstGeom>
          <a:noFill/>
        </p:spPr>
        <p:txBody>
          <a:bodyPr wrap="square" rtlCol="0">
            <a:spAutoFit/>
          </a:bodyPr>
          <a:lstStyle/>
          <a:p>
            <a:r>
              <a:rPr lang="fr-FR" b="1" dirty="0" smtClean="0">
                <a:solidFill>
                  <a:srgbClr val="FF0000"/>
                </a:solidFill>
              </a:rPr>
              <a:t>Le danger chimique est classé selon 1 classe et 1 catégorie à laquelle est associée un pictogramme, une ou des mention(s) d’avertissement, une ou des mention(s) de danger.</a:t>
            </a:r>
            <a:endParaRPr lang="fr-FR"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229600" cy="2671936"/>
          </a:xfrm>
        </p:spPr>
        <p:txBody>
          <a:bodyPr>
            <a:normAutofit fontScale="90000"/>
          </a:bodyPr>
          <a:lstStyle/>
          <a:p>
            <a:r>
              <a:rPr lang="fr-FR" dirty="0" smtClean="0"/>
              <a:t>Le danger est plus grand en manipulant une souche de </a:t>
            </a:r>
            <a:r>
              <a:rPr lang="fr-FR" i="1" dirty="0" err="1" smtClean="0"/>
              <a:t>Mycobacterium</a:t>
            </a:r>
            <a:r>
              <a:rPr lang="fr-FR" i="1" dirty="0" smtClean="0"/>
              <a:t> </a:t>
            </a:r>
            <a:r>
              <a:rPr lang="fr-FR" i="1" dirty="0" err="1" smtClean="0"/>
              <a:t>tuberculosis</a:t>
            </a:r>
            <a:r>
              <a:rPr lang="fr-FR" i="1" dirty="0" smtClean="0"/>
              <a:t> </a:t>
            </a:r>
            <a:r>
              <a:rPr lang="fr-FR" dirty="0" smtClean="0"/>
              <a:t>qu’une souche de </a:t>
            </a:r>
            <a:r>
              <a:rPr lang="fr-FR" i="1" dirty="0" smtClean="0"/>
              <a:t>Candida </a:t>
            </a:r>
            <a:r>
              <a:rPr lang="fr-FR" i="1" dirty="0" err="1" smtClean="0"/>
              <a:t>albicans</a:t>
            </a:r>
            <a:endParaRPr lang="fr-FR" i="1" dirty="0"/>
          </a:p>
        </p:txBody>
      </p:sp>
      <p:sp>
        <p:nvSpPr>
          <p:cNvPr id="8" name="ZoneTexte 7"/>
          <p:cNvSpPr txBox="1"/>
          <p:nvPr/>
        </p:nvSpPr>
        <p:spPr>
          <a:xfrm>
            <a:off x="3635896" y="2996952"/>
            <a:ext cx="936104" cy="523220"/>
          </a:xfrm>
          <a:prstGeom prst="rect">
            <a:avLst/>
          </a:prstGeom>
          <a:noFill/>
        </p:spPr>
        <p:txBody>
          <a:bodyPr wrap="square" rtlCol="0">
            <a:spAutoFit/>
          </a:bodyPr>
          <a:lstStyle/>
          <a:p>
            <a:r>
              <a:rPr lang="fr-FR" sz="2800" b="1" dirty="0" smtClean="0">
                <a:solidFill>
                  <a:srgbClr val="00B050"/>
                </a:solidFill>
              </a:rPr>
              <a:t>OUI</a:t>
            </a:r>
            <a:endParaRPr lang="fr-FR" b="1" dirty="0">
              <a:solidFill>
                <a:srgbClr val="00B050"/>
              </a:solidFill>
            </a:endParaRPr>
          </a:p>
        </p:txBody>
      </p:sp>
      <p:sp>
        <p:nvSpPr>
          <p:cNvPr id="9" name="ZoneTexte 8"/>
          <p:cNvSpPr txBox="1"/>
          <p:nvPr/>
        </p:nvSpPr>
        <p:spPr>
          <a:xfrm>
            <a:off x="755576" y="3933056"/>
            <a:ext cx="7560840" cy="1200329"/>
          </a:xfrm>
          <a:prstGeom prst="rect">
            <a:avLst/>
          </a:prstGeom>
          <a:noFill/>
        </p:spPr>
        <p:txBody>
          <a:bodyPr wrap="square" rtlCol="0">
            <a:spAutoFit/>
          </a:bodyPr>
          <a:lstStyle/>
          <a:p>
            <a:r>
              <a:rPr lang="fr-FR" sz="2400" b="1" i="1" dirty="0" err="1" smtClean="0">
                <a:solidFill>
                  <a:srgbClr val="00B050"/>
                </a:solidFill>
              </a:rPr>
              <a:t>Mycobacterium</a:t>
            </a:r>
            <a:r>
              <a:rPr lang="fr-FR" sz="2400" b="1" i="1" dirty="0" smtClean="0">
                <a:solidFill>
                  <a:srgbClr val="00B050"/>
                </a:solidFill>
              </a:rPr>
              <a:t> </a:t>
            </a:r>
            <a:r>
              <a:rPr lang="fr-FR" sz="2400" b="1" i="1" dirty="0" err="1" smtClean="0">
                <a:solidFill>
                  <a:srgbClr val="00B050"/>
                </a:solidFill>
              </a:rPr>
              <a:t>tuberculosis</a:t>
            </a:r>
            <a:r>
              <a:rPr lang="fr-FR" sz="2400" b="1" i="1" dirty="0" smtClean="0">
                <a:solidFill>
                  <a:srgbClr val="00B050"/>
                </a:solidFill>
              </a:rPr>
              <a:t> </a:t>
            </a:r>
            <a:r>
              <a:rPr lang="fr-FR" sz="2400" b="1" dirty="0" smtClean="0">
                <a:solidFill>
                  <a:srgbClr val="00B050"/>
                </a:solidFill>
              </a:rPr>
              <a:t>appartient aux germes de classe 3. </a:t>
            </a:r>
            <a:r>
              <a:rPr lang="fr-FR" sz="2400" b="1" i="1" dirty="0" smtClean="0">
                <a:solidFill>
                  <a:srgbClr val="00B050"/>
                </a:solidFill>
              </a:rPr>
              <a:t>Candida </a:t>
            </a:r>
            <a:r>
              <a:rPr lang="fr-FR" sz="2400" b="1" i="1" dirty="0" err="1" smtClean="0">
                <a:solidFill>
                  <a:srgbClr val="00B050"/>
                </a:solidFill>
              </a:rPr>
              <a:t>albicans</a:t>
            </a:r>
            <a:r>
              <a:rPr lang="fr-FR" sz="2400" b="1" i="1" dirty="0" smtClean="0">
                <a:solidFill>
                  <a:srgbClr val="00B050"/>
                </a:solidFill>
              </a:rPr>
              <a:t> </a:t>
            </a:r>
            <a:r>
              <a:rPr lang="fr-FR" sz="2400" b="1" dirty="0" smtClean="0">
                <a:solidFill>
                  <a:srgbClr val="00B050"/>
                </a:solidFill>
              </a:rPr>
              <a:t>appartient au groupe 2.</a:t>
            </a:r>
            <a:endParaRPr lang="fr-FR" sz="2400" b="1" dirty="0">
              <a:solidFill>
                <a:srgbClr val="00B05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229600" cy="2671936"/>
          </a:xfrm>
        </p:spPr>
        <p:txBody>
          <a:bodyPr>
            <a:normAutofit fontScale="90000"/>
          </a:bodyPr>
          <a:lstStyle/>
          <a:p>
            <a:r>
              <a:rPr lang="fr-FR" dirty="0" smtClean="0"/>
              <a:t>Le risque est plus grand en manipulant une souche de </a:t>
            </a:r>
            <a:r>
              <a:rPr lang="fr-FR" i="1" dirty="0" err="1" smtClean="0"/>
              <a:t>Mycobacterium</a:t>
            </a:r>
            <a:r>
              <a:rPr lang="fr-FR" i="1" dirty="0" smtClean="0"/>
              <a:t> </a:t>
            </a:r>
            <a:r>
              <a:rPr lang="fr-FR" i="1" dirty="0" err="1" smtClean="0"/>
              <a:t>tuberculosis</a:t>
            </a:r>
            <a:r>
              <a:rPr lang="fr-FR" i="1" dirty="0" smtClean="0"/>
              <a:t> </a:t>
            </a:r>
            <a:r>
              <a:rPr lang="fr-FR" dirty="0" smtClean="0"/>
              <a:t>qu’une souche de </a:t>
            </a:r>
            <a:r>
              <a:rPr lang="fr-FR" i="1" dirty="0" smtClean="0"/>
              <a:t>Candida </a:t>
            </a:r>
            <a:r>
              <a:rPr lang="fr-FR" i="1" dirty="0" err="1" smtClean="0"/>
              <a:t>albicans</a:t>
            </a:r>
            <a:endParaRPr lang="fr-FR" i="1" dirty="0"/>
          </a:p>
        </p:txBody>
      </p:sp>
      <p:sp>
        <p:nvSpPr>
          <p:cNvPr id="8" name="ZoneTexte 7"/>
          <p:cNvSpPr txBox="1"/>
          <p:nvPr/>
        </p:nvSpPr>
        <p:spPr>
          <a:xfrm>
            <a:off x="3635896" y="2996952"/>
            <a:ext cx="936104" cy="523220"/>
          </a:xfrm>
          <a:prstGeom prst="rect">
            <a:avLst/>
          </a:prstGeom>
          <a:noFill/>
        </p:spPr>
        <p:txBody>
          <a:bodyPr wrap="square" rtlCol="0">
            <a:spAutoFit/>
          </a:bodyPr>
          <a:lstStyle/>
          <a:p>
            <a:r>
              <a:rPr lang="fr-FR" sz="2800" b="1" dirty="0" smtClean="0">
                <a:solidFill>
                  <a:srgbClr val="00B050"/>
                </a:solidFill>
              </a:rPr>
              <a:t>OUI</a:t>
            </a:r>
            <a:endParaRPr lang="fr-FR" b="1" dirty="0">
              <a:solidFill>
                <a:srgbClr val="00B050"/>
              </a:solidFill>
            </a:endParaRPr>
          </a:p>
        </p:txBody>
      </p:sp>
      <p:sp>
        <p:nvSpPr>
          <p:cNvPr id="9" name="ZoneTexte 8"/>
          <p:cNvSpPr txBox="1"/>
          <p:nvPr/>
        </p:nvSpPr>
        <p:spPr>
          <a:xfrm>
            <a:off x="755576" y="3933056"/>
            <a:ext cx="7560840" cy="1938992"/>
          </a:xfrm>
          <a:prstGeom prst="rect">
            <a:avLst/>
          </a:prstGeom>
          <a:noFill/>
        </p:spPr>
        <p:txBody>
          <a:bodyPr wrap="square" rtlCol="0">
            <a:spAutoFit/>
          </a:bodyPr>
          <a:lstStyle/>
          <a:p>
            <a:r>
              <a:rPr lang="fr-FR" sz="2400" b="1" i="1" dirty="0" err="1" smtClean="0">
                <a:solidFill>
                  <a:srgbClr val="00B050"/>
                </a:solidFill>
              </a:rPr>
              <a:t>Mycobacterium</a:t>
            </a:r>
            <a:r>
              <a:rPr lang="fr-FR" sz="2400" b="1" i="1" dirty="0" smtClean="0">
                <a:solidFill>
                  <a:srgbClr val="00B050"/>
                </a:solidFill>
              </a:rPr>
              <a:t> </a:t>
            </a:r>
            <a:r>
              <a:rPr lang="fr-FR" sz="2400" b="1" i="1" dirty="0" err="1" smtClean="0">
                <a:solidFill>
                  <a:srgbClr val="00B050"/>
                </a:solidFill>
              </a:rPr>
              <a:t>tuberculosis</a:t>
            </a:r>
            <a:r>
              <a:rPr lang="fr-FR" sz="2400" b="1" i="1" dirty="0" smtClean="0">
                <a:solidFill>
                  <a:srgbClr val="00B050"/>
                </a:solidFill>
              </a:rPr>
              <a:t> </a:t>
            </a:r>
            <a:r>
              <a:rPr lang="fr-FR" sz="2400" b="1" dirty="0" smtClean="0">
                <a:solidFill>
                  <a:srgbClr val="00B050"/>
                </a:solidFill>
              </a:rPr>
              <a:t>appartient aux germes de classe 3. </a:t>
            </a:r>
            <a:r>
              <a:rPr lang="fr-FR" sz="2400" b="1" i="1" dirty="0" smtClean="0">
                <a:solidFill>
                  <a:srgbClr val="00B050"/>
                </a:solidFill>
              </a:rPr>
              <a:t>Candida </a:t>
            </a:r>
            <a:r>
              <a:rPr lang="fr-FR" sz="2400" b="1" i="1" dirty="0" err="1" smtClean="0">
                <a:solidFill>
                  <a:srgbClr val="00B050"/>
                </a:solidFill>
              </a:rPr>
              <a:t>albicans</a:t>
            </a:r>
            <a:r>
              <a:rPr lang="fr-FR" sz="2400" b="1" i="1" dirty="0" smtClean="0">
                <a:solidFill>
                  <a:srgbClr val="00B050"/>
                </a:solidFill>
              </a:rPr>
              <a:t> </a:t>
            </a:r>
            <a:r>
              <a:rPr lang="fr-FR" sz="2400" b="1" dirty="0" smtClean="0">
                <a:solidFill>
                  <a:srgbClr val="00B050"/>
                </a:solidFill>
              </a:rPr>
              <a:t>appartient au groupe 2. Donc la </a:t>
            </a:r>
            <a:r>
              <a:rPr lang="fr-FR" sz="2400" b="1" u="sng" dirty="0" smtClean="0">
                <a:solidFill>
                  <a:srgbClr val="00B050"/>
                </a:solidFill>
              </a:rPr>
              <a:t>gravité</a:t>
            </a:r>
            <a:r>
              <a:rPr lang="fr-FR" sz="2400" b="1" dirty="0" smtClean="0">
                <a:solidFill>
                  <a:srgbClr val="00B050"/>
                </a:solidFill>
              </a:rPr>
              <a:t> de la maladie (dommage) possible est plus élevée : le risque est plus grand.</a:t>
            </a:r>
            <a:endParaRPr lang="fr-FR" sz="2400" b="1" dirty="0">
              <a:solidFill>
                <a:srgbClr val="00B05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229600" cy="1484784"/>
          </a:xfrm>
        </p:spPr>
        <p:txBody>
          <a:bodyPr>
            <a:normAutofit fontScale="90000"/>
          </a:bodyPr>
          <a:lstStyle/>
          <a:p>
            <a:r>
              <a:rPr lang="fr-FR" sz="3200" dirty="0" smtClean="0"/>
              <a:t>Une personne travaillant régulièrement en présence d’agents biologiques pathogènes transmissibles par voie aéroportée</a:t>
            </a:r>
            <a:endParaRPr lang="fr-FR" sz="3200" i="1" dirty="0"/>
          </a:p>
        </p:txBody>
      </p:sp>
      <p:sp>
        <p:nvSpPr>
          <p:cNvPr id="8" name="ZoneTexte 7"/>
          <p:cNvSpPr txBox="1"/>
          <p:nvPr/>
        </p:nvSpPr>
        <p:spPr>
          <a:xfrm>
            <a:off x="7452320" y="2564904"/>
            <a:ext cx="1512168" cy="954107"/>
          </a:xfrm>
          <a:prstGeom prst="rect">
            <a:avLst/>
          </a:prstGeom>
          <a:noFill/>
        </p:spPr>
        <p:txBody>
          <a:bodyPr wrap="square" rtlCol="0">
            <a:spAutoFit/>
          </a:bodyPr>
          <a:lstStyle/>
          <a:p>
            <a:r>
              <a:rPr lang="fr-FR" sz="2800" b="1" dirty="0" smtClean="0">
                <a:solidFill>
                  <a:srgbClr val="7030A0"/>
                </a:solidFill>
              </a:rPr>
              <a:t>Cela dépend</a:t>
            </a:r>
            <a:endParaRPr lang="fr-FR" b="1" dirty="0">
              <a:solidFill>
                <a:srgbClr val="7030A0"/>
              </a:solidFill>
            </a:endParaRPr>
          </a:p>
        </p:txBody>
      </p:sp>
      <p:sp>
        <p:nvSpPr>
          <p:cNvPr id="9" name="ZoneTexte 8"/>
          <p:cNvSpPr txBox="1"/>
          <p:nvPr/>
        </p:nvSpPr>
        <p:spPr>
          <a:xfrm>
            <a:off x="827584" y="4941168"/>
            <a:ext cx="7560840" cy="1200329"/>
          </a:xfrm>
          <a:prstGeom prst="rect">
            <a:avLst/>
          </a:prstGeom>
          <a:noFill/>
        </p:spPr>
        <p:txBody>
          <a:bodyPr wrap="square" rtlCol="0">
            <a:spAutoFit/>
          </a:bodyPr>
          <a:lstStyle/>
          <a:p>
            <a:r>
              <a:rPr lang="fr-FR" sz="2400" b="1" i="1" dirty="0" smtClean="0">
                <a:solidFill>
                  <a:srgbClr val="00B050"/>
                </a:solidFill>
              </a:rPr>
              <a:t>Un dommage est qualifié de probable ou de très probable dès lors que la durée ou fréquence d’exposition est élevée. </a:t>
            </a:r>
            <a:endParaRPr lang="fr-FR" sz="2400" b="1" dirty="0">
              <a:solidFill>
                <a:srgbClr val="00B050"/>
              </a:solidFill>
            </a:endParaRPr>
          </a:p>
        </p:txBody>
      </p:sp>
      <p:sp>
        <p:nvSpPr>
          <p:cNvPr id="5" name="Espace réservé du contenu 2"/>
          <p:cNvSpPr>
            <a:spLocks noGrp="1"/>
          </p:cNvSpPr>
          <p:nvPr>
            <p:ph idx="1"/>
          </p:nvPr>
        </p:nvSpPr>
        <p:spPr>
          <a:xfrm>
            <a:off x="323528" y="1628800"/>
            <a:ext cx="8229600" cy="2592288"/>
          </a:xfrm>
        </p:spPr>
        <p:txBody>
          <a:bodyPr/>
          <a:lstStyle/>
          <a:p>
            <a:r>
              <a:rPr lang="fr-FR" b="1" dirty="0" smtClean="0">
                <a:solidFill>
                  <a:srgbClr val="0070C0"/>
                </a:solidFill>
              </a:rPr>
              <a:t>Est en situation exposante ?</a:t>
            </a:r>
          </a:p>
          <a:p>
            <a:r>
              <a:rPr lang="fr-FR" b="1" dirty="0" smtClean="0">
                <a:solidFill>
                  <a:srgbClr val="0070C0"/>
                </a:solidFill>
              </a:rPr>
              <a:t>Est confrontée à un évènement déclencheur ?</a:t>
            </a:r>
          </a:p>
          <a:p>
            <a:r>
              <a:rPr lang="fr-FR" b="1" dirty="0" smtClean="0">
                <a:solidFill>
                  <a:srgbClr val="0070C0"/>
                </a:solidFill>
              </a:rPr>
              <a:t>Risque l’apparition d’un dommage </a:t>
            </a:r>
            <a:r>
              <a:rPr lang="fr-FR" b="1" u="sng" dirty="0" smtClean="0">
                <a:solidFill>
                  <a:srgbClr val="0070C0"/>
                </a:solidFill>
              </a:rPr>
              <a:t>très grave </a:t>
            </a:r>
            <a:r>
              <a:rPr lang="fr-FR" b="1" dirty="0" smtClean="0">
                <a:solidFill>
                  <a:srgbClr val="0070C0"/>
                </a:solidFill>
              </a:rPr>
              <a:t>?</a:t>
            </a:r>
          </a:p>
          <a:p>
            <a:r>
              <a:rPr lang="fr-FR" b="1" dirty="0" smtClean="0">
                <a:solidFill>
                  <a:srgbClr val="0070C0"/>
                </a:solidFill>
              </a:rPr>
              <a:t>Risque la survenue d’un dommage avec une probabilité assez élevée voire très élevée ?</a:t>
            </a:r>
            <a:endParaRPr lang="fr-FR" sz="3200" b="1" dirty="0" smtClean="0">
              <a:solidFill>
                <a:srgbClr val="0070C0"/>
              </a:solidFill>
            </a:endParaRPr>
          </a:p>
          <a:p>
            <a:pPr>
              <a:buNone/>
            </a:pPr>
            <a:endParaRPr lang="fr-FR" dirty="0"/>
          </a:p>
        </p:txBody>
      </p:sp>
      <p:sp>
        <p:nvSpPr>
          <p:cNvPr id="7" name="ZoneTexte 6"/>
          <p:cNvSpPr txBox="1"/>
          <p:nvPr/>
        </p:nvSpPr>
        <p:spPr>
          <a:xfrm>
            <a:off x="7452320" y="3573016"/>
            <a:ext cx="1512168" cy="523220"/>
          </a:xfrm>
          <a:prstGeom prst="rect">
            <a:avLst/>
          </a:prstGeom>
          <a:noFill/>
        </p:spPr>
        <p:txBody>
          <a:bodyPr wrap="square" rtlCol="0">
            <a:spAutoFit/>
          </a:bodyPr>
          <a:lstStyle/>
          <a:p>
            <a:r>
              <a:rPr lang="fr-FR" sz="2800" b="1" dirty="0" smtClean="0">
                <a:solidFill>
                  <a:srgbClr val="00B050"/>
                </a:solidFill>
              </a:rPr>
              <a:t>OUI</a:t>
            </a:r>
            <a:endParaRPr lang="fr-FR" b="1" dirty="0">
              <a:solidFill>
                <a:srgbClr val="00B050"/>
              </a:solidFill>
            </a:endParaRPr>
          </a:p>
        </p:txBody>
      </p:sp>
      <p:sp>
        <p:nvSpPr>
          <p:cNvPr id="10" name="ZoneTexte 9"/>
          <p:cNvSpPr txBox="1"/>
          <p:nvPr/>
        </p:nvSpPr>
        <p:spPr>
          <a:xfrm>
            <a:off x="539552" y="4725144"/>
            <a:ext cx="8208912" cy="1200329"/>
          </a:xfrm>
          <a:prstGeom prst="rect">
            <a:avLst/>
          </a:prstGeom>
          <a:noFill/>
        </p:spPr>
        <p:txBody>
          <a:bodyPr wrap="square" rtlCol="0">
            <a:spAutoFit/>
          </a:bodyPr>
          <a:lstStyle/>
          <a:p>
            <a:r>
              <a:rPr lang="fr-FR" sz="2400" b="1" i="1" dirty="0" smtClean="0">
                <a:solidFill>
                  <a:srgbClr val="7030A0"/>
                </a:solidFill>
              </a:rPr>
              <a:t>Un dommage est qualifié de très grave si la maladie contractée entraîne un AT ou une MP mortel(le). Cela dépend donc de la classe des micro-organismes.</a:t>
            </a:r>
          </a:p>
        </p:txBody>
      </p:sp>
      <p:sp>
        <p:nvSpPr>
          <p:cNvPr id="11" name="ZoneTexte 10"/>
          <p:cNvSpPr txBox="1"/>
          <p:nvPr/>
        </p:nvSpPr>
        <p:spPr>
          <a:xfrm>
            <a:off x="7308304" y="1412776"/>
            <a:ext cx="1512168" cy="523220"/>
          </a:xfrm>
          <a:prstGeom prst="rect">
            <a:avLst/>
          </a:prstGeom>
          <a:noFill/>
        </p:spPr>
        <p:txBody>
          <a:bodyPr wrap="square" rtlCol="0">
            <a:spAutoFit/>
          </a:bodyPr>
          <a:lstStyle/>
          <a:p>
            <a:r>
              <a:rPr lang="fr-FR" sz="2800" b="1" dirty="0" smtClean="0">
                <a:solidFill>
                  <a:srgbClr val="00B050"/>
                </a:solidFill>
              </a:rPr>
              <a:t>OUI</a:t>
            </a:r>
            <a:endParaRPr lang="fr-FR" b="1" dirty="0">
              <a:solidFill>
                <a:srgbClr val="00B050"/>
              </a:solidFill>
            </a:endParaRPr>
          </a:p>
        </p:txBody>
      </p:sp>
      <p:sp>
        <p:nvSpPr>
          <p:cNvPr id="12" name="ZoneTexte 11"/>
          <p:cNvSpPr txBox="1"/>
          <p:nvPr/>
        </p:nvSpPr>
        <p:spPr>
          <a:xfrm>
            <a:off x="7380312" y="1844824"/>
            <a:ext cx="1763688" cy="954107"/>
          </a:xfrm>
          <a:prstGeom prst="rect">
            <a:avLst/>
          </a:prstGeom>
          <a:noFill/>
        </p:spPr>
        <p:txBody>
          <a:bodyPr wrap="square" rtlCol="0">
            <a:spAutoFit/>
          </a:bodyPr>
          <a:lstStyle/>
          <a:p>
            <a:r>
              <a:rPr lang="fr-FR" sz="2800" b="1" dirty="0" smtClean="0">
                <a:solidFill>
                  <a:srgbClr val="FF0000"/>
                </a:solidFill>
              </a:rPr>
              <a:t>Il est possible</a:t>
            </a:r>
            <a:endParaRPr lang="fr-FR" b="1" dirty="0">
              <a:solidFill>
                <a:srgbClr val="FF0000"/>
              </a:solidFill>
            </a:endParaRPr>
          </a:p>
        </p:txBody>
      </p:sp>
      <p:sp>
        <p:nvSpPr>
          <p:cNvPr id="13" name="ZoneTexte 12"/>
          <p:cNvSpPr txBox="1"/>
          <p:nvPr/>
        </p:nvSpPr>
        <p:spPr>
          <a:xfrm>
            <a:off x="1619672" y="5013176"/>
            <a:ext cx="6408712" cy="1200329"/>
          </a:xfrm>
          <a:prstGeom prst="rect">
            <a:avLst/>
          </a:prstGeom>
          <a:noFill/>
        </p:spPr>
        <p:txBody>
          <a:bodyPr wrap="square" rtlCol="0">
            <a:spAutoFit/>
          </a:bodyPr>
          <a:lstStyle/>
          <a:p>
            <a:r>
              <a:rPr lang="fr-FR" sz="2400" b="1" i="1" dirty="0" smtClean="0">
                <a:solidFill>
                  <a:srgbClr val="FF0000"/>
                </a:solidFill>
              </a:rPr>
              <a:t>Heureusement, l’évènement dangereux n’est pas systématique, (et le dommage encore moins …)</a:t>
            </a:r>
          </a:p>
        </p:txBody>
      </p:sp>
      <p:sp>
        <p:nvSpPr>
          <p:cNvPr id="14" name="ZoneTexte 13"/>
          <p:cNvSpPr txBox="1"/>
          <p:nvPr/>
        </p:nvSpPr>
        <p:spPr>
          <a:xfrm>
            <a:off x="1835696" y="4869160"/>
            <a:ext cx="6552728" cy="830997"/>
          </a:xfrm>
          <a:prstGeom prst="rect">
            <a:avLst/>
          </a:prstGeom>
          <a:noFill/>
        </p:spPr>
        <p:txBody>
          <a:bodyPr wrap="square" rtlCol="0">
            <a:spAutoFit/>
          </a:bodyPr>
          <a:lstStyle/>
          <a:p>
            <a:r>
              <a:rPr lang="fr-FR" sz="2400" b="1" i="1" dirty="0" smtClean="0">
                <a:solidFill>
                  <a:srgbClr val="00B050"/>
                </a:solidFill>
              </a:rPr>
              <a:t>Car un manipulateur est exposé à un danger (agent biologique pathogène).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1.48148E-6 L -0.05191 0.00417 " pathEditMode="relative" rAng="0" ptsTypes="AA">
                                      <p:cBhvr>
                                        <p:cTn id="6" dur="2000" fill="hold"/>
                                        <p:tgtEl>
                                          <p:spTgt spid="5">
                                            <p:txEl>
                                              <p:pRg st="0" end="0"/>
                                            </p:txEl>
                                          </p:spTgt>
                                        </p:tgtEl>
                                        <p:attrNameLst>
                                          <p:attrName>ppt_x</p:attrName>
                                          <p:attrName>ppt_y</p:attrName>
                                        </p:attrNameLst>
                                      </p:cBhvr>
                                      <p:rCtr x="-2600" y="200"/>
                                    </p:animMotion>
                                  </p:childTnLst>
                                </p:cTn>
                              </p:par>
                              <p:par>
                                <p:cTn id="7" presetID="35" presetClass="path" presetSubtype="0" accel="50000" decel="50000" fill="hold" nodeType="withEffect">
                                  <p:stCondLst>
                                    <p:cond delay="0"/>
                                  </p:stCondLst>
                                  <p:childTnLst>
                                    <p:animMotion origin="layout" path="M 3.05556E-6 5.55112E-17 L -0.05782 -0.00116 " pathEditMode="relative" rAng="0" ptsTypes="AA">
                                      <p:cBhvr>
                                        <p:cTn id="8" dur="2000" fill="hold"/>
                                        <p:tgtEl>
                                          <p:spTgt spid="5">
                                            <p:txEl>
                                              <p:pRg st="1" end="1"/>
                                            </p:txEl>
                                          </p:spTgt>
                                        </p:tgtEl>
                                        <p:attrNameLst>
                                          <p:attrName>ppt_x</p:attrName>
                                          <p:attrName>ppt_y</p:attrName>
                                        </p:attrNameLst>
                                      </p:cBhvr>
                                      <p:rCtr x="-2900" y="-100"/>
                                    </p:animMotion>
                                  </p:childTnLst>
                                </p:cTn>
                              </p:par>
                              <p:par>
                                <p:cTn id="9" presetID="35" presetClass="path" presetSubtype="0" accel="50000" decel="50000" fill="hold" nodeType="withEffect">
                                  <p:stCondLst>
                                    <p:cond delay="0"/>
                                  </p:stCondLst>
                                  <p:childTnLst>
                                    <p:animMotion origin="layout" path="M -0.00781 2.96296E-6 L -0.05642 -0.00232 " pathEditMode="relative" rAng="0" ptsTypes="AA">
                                      <p:cBhvr>
                                        <p:cTn id="10" dur="2000" fill="hold"/>
                                        <p:tgtEl>
                                          <p:spTgt spid="5">
                                            <p:txEl>
                                              <p:pRg st="2" end="2"/>
                                            </p:txEl>
                                          </p:spTgt>
                                        </p:tgtEl>
                                        <p:attrNameLst>
                                          <p:attrName>ppt_x</p:attrName>
                                          <p:attrName>ppt_y</p:attrName>
                                        </p:attrNameLst>
                                      </p:cBhvr>
                                      <p:rCtr x="-2400" y="-100"/>
                                    </p:animMotion>
                                  </p:childTnLst>
                                </p:cTn>
                              </p:par>
                              <p:par>
                                <p:cTn id="11" presetID="35" presetClass="path" presetSubtype="0" accel="50000" decel="50000" fill="hold" nodeType="withEffect">
                                  <p:stCondLst>
                                    <p:cond delay="0"/>
                                  </p:stCondLst>
                                  <p:childTnLst>
                                    <p:animMotion origin="layout" path="M 1.38889E-6 -4.07407E-6 L -0.04809 -0.00301 " pathEditMode="relative" rAng="0" ptsTypes="AA">
                                      <p:cBhvr>
                                        <p:cTn id="12" dur="2000" fill="hold"/>
                                        <p:tgtEl>
                                          <p:spTgt spid="5">
                                            <p:txEl>
                                              <p:pRg st="3" end="3"/>
                                            </p:txEl>
                                          </p:spTgt>
                                        </p:tgtEl>
                                        <p:attrNameLst>
                                          <p:attrName>ppt_x</p:attrName>
                                          <p:attrName>ppt_y</p:attrName>
                                        </p:attrNameLst>
                                      </p:cBhvr>
                                      <p:rCtr x="-2400" y="-2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nodeType="clickEffect">
                                  <p:stCondLst>
                                    <p:cond delay="0"/>
                                  </p:stCondLst>
                                  <p:childTnLst>
                                    <p:animEffect transition="out" filter="checkerboard(across)">
                                      <p:cBhvr>
                                        <p:cTn id="50" dur="500"/>
                                        <p:tgtEl>
                                          <p:spTgt spid="10">
                                            <p:txEl>
                                              <p:pRg st="0" end="0"/>
                                            </p:txEl>
                                          </p:spTgt>
                                        </p:tgtEl>
                                      </p:cBhvr>
                                    </p:animEffect>
                                    <p:set>
                                      <p:cBhvr>
                                        <p:cTn id="51"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1" nodeType="clickEffect">
                                  <p:stCondLst>
                                    <p:cond delay="0"/>
                                  </p:stCondLst>
                                  <p:childTnLst>
                                    <p:animEffect transition="out" filter="checkerboard(across)">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7" grpId="0"/>
      <p:bldP spid="11" grpId="0"/>
      <p:bldP spid="12" grpId="0"/>
      <p:bldP spid="13" grpId="0"/>
      <p:bldP spid="13" grpId="1"/>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 name="Image 2" descr="logo.gif"/>
          <p:cNvPicPr>
            <a:picLocks noChangeAspect="1"/>
          </p:cNvPicPr>
          <p:nvPr/>
        </p:nvPicPr>
        <p:blipFill>
          <a:blip r:embed="rId3" cstate="print"/>
          <a:srcRect/>
          <a:stretch>
            <a:fillRect/>
          </a:stretch>
        </p:blipFill>
        <p:spPr bwMode="auto">
          <a:xfrm>
            <a:off x="7972425" y="0"/>
            <a:ext cx="1171575" cy="714375"/>
          </a:xfrm>
          <a:prstGeom prst="rect">
            <a:avLst/>
          </a:prstGeom>
          <a:noFill/>
          <a:ln w="9525">
            <a:noFill/>
            <a:miter lim="800000"/>
            <a:headEnd/>
            <a:tailEnd/>
          </a:ln>
        </p:spPr>
      </p:pic>
      <p:pic>
        <p:nvPicPr>
          <p:cNvPr id="55" name="Picture 2"/>
          <p:cNvPicPr>
            <a:picLocks noChangeAspect="1" noChangeArrowheads="1"/>
          </p:cNvPicPr>
          <p:nvPr/>
        </p:nvPicPr>
        <p:blipFill>
          <a:blip r:embed="rId4" cstate="print"/>
          <a:srcRect/>
          <a:stretch>
            <a:fillRect/>
          </a:stretch>
        </p:blipFill>
        <p:spPr bwMode="auto">
          <a:xfrm>
            <a:off x="0" y="0"/>
            <a:ext cx="1381125" cy="600075"/>
          </a:xfrm>
          <a:prstGeom prst="rect">
            <a:avLst/>
          </a:prstGeom>
          <a:noFill/>
          <a:ln w="9525">
            <a:noFill/>
            <a:miter lim="800000"/>
            <a:headEnd/>
            <a:tailEnd/>
          </a:ln>
        </p:spPr>
      </p:pic>
      <p:pic>
        <p:nvPicPr>
          <p:cNvPr id="54" name="Picture 3"/>
          <p:cNvPicPr>
            <a:picLocks noChangeAspect="1" noChangeArrowheads="1"/>
          </p:cNvPicPr>
          <p:nvPr/>
        </p:nvPicPr>
        <p:blipFill>
          <a:blip r:embed="rId5" cstate="print"/>
          <a:srcRect/>
          <a:stretch>
            <a:fillRect/>
          </a:stretch>
        </p:blipFill>
        <p:spPr bwMode="auto">
          <a:xfrm>
            <a:off x="5286380" y="3214686"/>
            <a:ext cx="3655742" cy="1976972"/>
          </a:xfrm>
          <a:prstGeom prst="rect">
            <a:avLst/>
          </a:prstGeom>
          <a:noFill/>
          <a:ln w="9525">
            <a:noFill/>
            <a:miter lim="800000"/>
            <a:headEnd/>
            <a:tailEnd/>
          </a:ln>
        </p:spPr>
      </p:pic>
      <p:pic>
        <p:nvPicPr>
          <p:cNvPr id="53" name="Picture 3"/>
          <p:cNvPicPr>
            <a:picLocks noChangeAspect="1" noChangeArrowheads="1"/>
          </p:cNvPicPr>
          <p:nvPr/>
        </p:nvPicPr>
        <p:blipFill>
          <a:blip r:embed="rId6" cstate="print"/>
          <a:srcRect/>
          <a:stretch>
            <a:fillRect/>
          </a:stretch>
        </p:blipFill>
        <p:spPr bwMode="auto">
          <a:xfrm>
            <a:off x="5357818" y="1928802"/>
            <a:ext cx="3509360" cy="2000264"/>
          </a:xfrm>
          <a:prstGeom prst="rect">
            <a:avLst/>
          </a:prstGeom>
          <a:noFill/>
          <a:ln w="9525">
            <a:noFill/>
            <a:miter lim="800000"/>
            <a:headEnd/>
            <a:tailEnd/>
          </a:ln>
        </p:spPr>
      </p:pic>
      <p:sp>
        <p:nvSpPr>
          <p:cNvPr id="68611" name="Rectangle 6"/>
          <p:cNvSpPr>
            <a:spLocks noChangeArrowheads="1"/>
          </p:cNvSpPr>
          <p:nvPr/>
        </p:nvSpPr>
        <p:spPr bwMode="auto">
          <a:xfrm>
            <a:off x="785787" y="428625"/>
            <a:ext cx="7742264" cy="663575"/>
          </a:xfrm>
          <a:prstGeom prst="rect">
            <a:avLst/>
          </a:prstGeom>
          <a:noFill/>
          <a:ln w="28575">
            <a:noFill/>
            <a:miter lim="800000"/>
            <a:headEnd/>
            <a:tailEnd/>
          </a:ln>
        </p:spPr>
        <p:txBody>
          <a:bodyPr lIns="0" tIns="0" rIns="0" bIns="0" anchor="ctr"/>
          <a:lstStyle/>
          <a:p>
            <a:pPr marL="342900" indent="-342900" algn="ctr">
              <a:spcBef>
                <a:spcPct val="20000"/>
              </a:spcBef>
              <a:buClr>
                <a:schemeClr val="tx2"/>
              </a:buClr>
              <a:buSzPct val="105000"/>
            </a:pPr>
            <a:r>
              <a:rPr lang="fr-FR" sz="2800" b="1" dirty="0" smtClean="0">
                <a:solidFill>
                  <a:srgbClr val="0070C0"/>
                </a:solidFill>
                <a:effectLst>
                  <a:outerShdw blurRad="63500" dist="38100" dir="8220000" algn="tl" rotWithShape="0">
                    <a:srgbClr val="000000">
                      <a:alpha val="30000"/>
                    </a:srgbClr>
                  </a:outerShdw>
                </a:effectLst>
                <a:latin typeface="+mj-lt"/>
                <a:ea typeface="+mj-lt"/>
                <a:cs typeface="+mj-lt"/>
              </a:rPr>
              <a:t>DEMARCHE D’ANALYSE ET D’EVALUATION DES RISQUES</a:t>
            </a:r>
          </a:p>
        </p:txBody>
      </p:sp>
      <p:sp>
        <p:nvSpPr>
          <p:cNvPr id="66566" name="Rectangle 6"/>
          <p:cNvSpPr>
            <a:spLocks noGrp="1" noChangeArrowheads="1"/>
          </p:cNvSpPr>
          <p:nvPr>
            <p:ph type="title" idx="4294967295"/>
          </p:nvPr>
        </p:nvSpPr>
        <p:spPr>
          <a:xfrm>
            <a:off x="250825" y="1125538"/>
            <a:ext cx="4752975" cy="400050"/>
          </a:xfrm>
          <a:noFill/>
        </p:spPr>
        <p:txBody>
          <a:bodyPr lIns="91440" tIns="45720" rIns="91440" bIns="45720" anchor="ctr">
            <a:spAutoFit/>
          </a:bodyPr>
          <a:lstStyle/>
          <a:p>
            <a:pPr algn="ctr"/>
            <a:r>
              <a:rPr lang="fr-FR" sz="2000" smtClean="0">
                <a:effectLst/>
              </a:rPr>
              <a:t>les phases de la démarche</a:t>
            </a:r>
          </a:p>
        </p:txBody>
      </p:sp>
      <p:sp>
        <p:nvSpPr>
          <p:cNvPr id="66567" name="Text Box 7"/>
          <p:cNvSpPr txBox="1">
            <a:spLocks noChangeArrowheads="1"/>
          </p:cNvSpPr>
          <p:nvPr/>
        </p:nvSpPr>
        <p:spPr bwMode="auto">
          <a:xfrm>
            <a:off x="179388" y="1628775"/>
            <a:ext cx="4249737" cy="1228725"/>
          </a:xfrm>
          <a:prstGeom prst="rect">
            <a:avLst/>
          </a:prstGeom>
          <a:solidFill>
            <a:srgbClr val="FFFF00"/>
          </a:solidFill>
          <a:ln w="12700" cap="sq">
            <a:solidFill>
              <a:srgbClr val="000000"/>
            </a:solidFill>
            <a:miter lim="800000"/>
            <a:headEnd/>
            <a:tailEnd/>
          </a:ln>
          <a:effectLst/>
        </p:spPr>
        <p:txBody>
          <a:bodyPr wrap="none"/>
          <a:lstStyle/>
          <a:p>
            <a:pPr algn="ctr">
              <a:spcBef>
                <a:spcPct val="100000"/>
              </a:spcBef>
              <a:defRPr/>
            </a:pPr>
            <a:r>
              <a:rPr lang="fr-FR" sz="2000" b="1" dirty="0">
                <a:solidFill>
                  <a:srgbClr val="183B97"/>
                </a:solidFill>
                <a:effectLst>
                  <a:outerShdw blurRad="38100" dist="38100" dir="2700000" algn="tl">
                    <a:srgbClr val="000000"/>
                  </a:outerShdw>
                </a:effectLst>
                <a:latin typeface="Arial" charset="0"/>
              </a:rPr>
              <a:t>analyse</a:t>
            </a:r>
            <a:r>
              <a:rPr lang="fr-FR" sz="2000" b="1" dirty="0">
                <a:solidFill>
                  <a:srgbClr val="183B97"/>
                </a:solidFill>
                <a:latin typeface="Arial" charset="0"/>
              </a:rPr>
              <a:t> des risques</a:t>
            </a:r>
          </a:p>
        </p:txBody>
      </p:sp>
      <p:grpSp>
        <p:nvGrpSpPr>
          <p:cNvPr id="2" name="Group 9"/>
          <p:cNvGrpSpPr>
            <a:grpSpLocks/>
          </p:cNvGrpSpPr>
          <p:nvPr/>
        </p:nvGrpSpPr>
        <p:grpSpPr bwMode="auto">
          <a:xfrm>
            <a:off x="357188" y="2857500"/>
            <a:ext cx="4000500" cy="1033463"/>
            <a:chOff x="321" y="1824"/>
            <a:chExt cx="2520" cy="651"/>
          </a:xfrm>
        </p:grpSpPr>
        <p:sp>
          <p:nvSpPr>
            <p:cNvPr id="66570" name="Text Box 10"/>
            <p:cNvSpPr txBox="1">
              <a:spLocks noChangeArrowheads="1"/>
            </p:cNvSpPr>
            <p:nvPr/>
          </p:nvSpPr>
          <p:spPr bwMode="auto">
            <a:xfrm>
              <a:off x="321" y="2139"/>
              <a:ext cx="2520" cy="336"/>
            </a:xfrm>
            <a:prstGeom prst="rect">
              <a:avLst/>
            </a:prstGeom>
            <a:solidFill>
              <a:srgbClr val="FFFF00"/>
            </a:solidFill>
            <a:ln w="12700" cap="sq">
              <a:solidFill>
                <a:srgbClr val="000000"/>
              </a:solidFill>
              <a:miter lim="800000"/>
              <a:headEnd/>
              <a:tailEnd/>
            </a:ln>
            <a:effectLst/>
          </p:spPr>
          <p:txBody>
            <a:bodyPr wrap="none"/>
            <a:lstStyle/>
            <a:p>
              <a:pPr algn="ctr">
                <a:spcBef>
                  <a:spcPct val="100000"/>
                </a:spcBef>
                <a:defRPr/>
              </a:pPr>
              <a:r>
                <a:rPr lang="fr-FR" sz="2400" b="1" dirty="0">
                  <a:solidFill>
                    <a:srgbClr val="183B97"/>
                  </a:solidFill>
                  <a:effectLst>
                    <a:outerShdw blurRad="38100" dist="38100" dir="2700000" algn="tl">
                      <a:srgbClr val="000000"/>
                    </a:outerShdw>
                  </a:effectLst>
                  <a:latin typeface="Arial" charset="0"/>
                </a:rPr>
                <a:t>évaluation</a:t>
              </a:r>
              <a:r>
                <a:rPr lang="fr-FR" sz="2000" b="1" dirty="0">
                  <a:solidFill>
                    <a:srgbClr val="183B97"/>
                  </a:solidFill>
                  <a:latin typeface="Arial" charset="0"/>
                </a:rPr>
                <a:t> des risques</a:t>
              </a:r>
            </a:p>
          </p:txBody>
        </p:sp>
        <p:sp>
          <p:nvSpPr>
            <p:cNvPr id="68660" name="AutoShape 11"/>
            <p:cNvSpPr>
              <a:spLocks noChangeArrowheads="1"/>
            </p:cNvSpPr>
            <p:nvPr/>
          </p:nvSpPr>
          <p:spPr bwMode="auto">
            <a:xfrm>
              <a:off x="1584" y="1824"/>
              <a:ext cx="96" cy="336"/>
            </a:xfrm>
            <a:prstGeom prst="downArrow">
              <a:avLst>
                <a:gd name="adj1" fmla="val 50000"/>
                <a:gd name="adj2" fmla="val 87500"/>
              </a:avLst>
            </a:prstGeom>
            <a:solidFill>
              <a:schemeClr val="bg1"/>
            </a:solidFill>
            <a:ln w="9525">
              <a:solidFill>
                <a:schemeClr val="tx1"/>
              </a:solidFill>
              <a:miter lim="800000"/>
              <a:headEnd/>
              <a:tailEnd/>
            </a:ln>
          </p:spPr>
          <p:txBody>
            <a:bodyPr wrap="none" anchor="ctr"/>
            <a:lstStyle/>
            <a:p>
              <a:pPr algn="ctr"/>
              <a:endParaRPr lang="fr-FR" sz="2400"/>
            </a:p>
          </p:txBody>
        </p:sp>
      </p:grpSp>
      <p:grpSp>
        <p:nvGrpSpPr>
          <p:cNvPr id="3" name="Group 12"/>
          <p:cNvGrpSpPr>
            <a:grpSpLocks/>
          </p:cNvGrpSpPr>
          <p:nvPr/>
        </p:nvGrpSpPr>
        <p:grpSpPr bwMode="auto">
          <a:xfrm>
            <a:off x="214313" y="3857625"/>
            <a:ext cx="4419600" cy="1214438"/>
            <a:chOff x="240" y="2496"/>
            <a:chExt cx="2784" cy="864"/>
          </a:xfrm>
        </p:grpSpPr>
        <p:sp>
          <p:nvSpPr>
            <p:cNvPr id="68657" name="AutoShape 13"/>
            <p:cNvSpPr>
              <a:spLocks noChangeArrowheads="1"/>
            </p:cNvSpPr>
            <p:nvPr/>
          </p:nvSpPr>
          <p:spPr bwMode="auto">
            <a:xfrm>
              <a:off x="240" y="2928"/>
              <a:ext cx="2784" cy="432"/>
            </a:xfrm>
            <a:prstGeom prst="flowChartDecision">
              <a:avLst/>
            </a:prstGeom>
            <a:noFill/>
            <a:ln w="25400">
              <a:solidFill>
                <a:schemeClr val="bg1"/>
              </a:solidFill>
              <a:miter lim="800000"/>
              <a:headEnd/>
              <a:tailEnd/>
            </a:ln>
          </p:spPr>
          <p:txBody>
            <a:bodyPr wrap="none" anchor="ctr"/>
            <a:lstStyle/>
            <a:p>
              <a:pPr algn="ctr"/>
              <a:r>
                <a:rPr lang="fr-FR" sz="1600">
                  <a:solidFill>
                    <a:srgbClr val="183B97"/>
                  </a:solidFill>
                  <a:latin typeface="Arial" charset="0"/>
                </a:rPr>
                <a:t>le risque est-il maîtrisé ?</a:t>
              </a:r>
              <a:endParaRPr lang="fr-FR" sz="1600"/>
            </a:p>
          </p:txBody>
        </p:sp>
        <p:sp>
          <p:nvSpPr>
            <p:cNvPr id="68658" name="AutoShape 14"/>
            <p:cNvSpPr>
              <a:spLocks noChangeArrowheads="1"/>
            </p:cNvSpPr>
            <p:nvPr/>
          </p:nvSpPr>
          <p:spPr bwMode="auto">
            <a:xfrm>
              <a:off x="1565" y="2496"/>
              <a:ext cx="115" cy="432"/>
            </a:xfrm>
            <a:prstGeom prst="downArrow">
              <a:avLst>
                <a:gd name="adj1" fmla="val 50000"/>
                <a:gd name="adj2" fmla="val 93913"/>
              </a:avLst>
            </a:prstGeom>
            <a:solidFill>
              <a:schemeClr val="bg1"/>
            </a:solidFill>
            <a:ln w="9525">
              <a:solidFill>
                <a:schemeClr val="tx1"/>
              </a:solidFill>
              <a:miter lim="800000"/>
              <a:headEnd/>
              <a:tailEnd/>
            </a:ln>
          </p:spPr>
          <p:txBody>
            <a:bodyPr wrap="none" anchor="ctr"/>
            <a:lstStyle/>
            <a:p>
              <a:pPr algn="ctr"/>
              <a:endParaRPr lang="fr-FR" sz="2400"/>
            </a:p>
          </p:txBody>
        </p:sp>
      </p:grpSp>
      <p:grpSp>
        <p:nvGrpSpPr>
          <p:cNvPr id="4" name="Group 15"/>
          <p:cNvGrpSpPr>
            <a:grpSpLocks/>
          </p:cNvGrpSpPr>
          <p:nvPr/>
        </p:nvGrpSpPr>
        <p:grpSpPr bwMode="auto">
          <a:xfrm>
            <a:off x="357188" y="1643063"/>
            <a:ext cx="7429500" cy="4667250"/>
            <a:chOff x="217" y="960"/>
            <a:chExt cx="5383" cy="3218"/>
          </a:xfrm>
        </p:grpSpPr>
        <p:grpSp>
          <p:nvGrpSpPr>
            <p:cNvPr id="5" name="Group 16"/>
            <p:cNvGrpSpPr>
              <a:grpSpLocks/>
            </p:cNvGrpSpPr>
            <p:nvPr/>
          </p:nvGrpSpPr>
          <p:grpSpPr bwMode="auto">
            <a:xfrm>
              <a:off x="217" y="3324"/>
              <a:ext cx="2795" cy="854"/>
              <a:chOff x="217" y="3372"/>
              <a:chExt cx="2795" cy="854"/>
            </a:xfrm>
          </p:grpSpPr>
          <p:sp>
            <p:nvSpPr>
              <p:cNvPr id="66577" name="Text Box 17"/>
              <p:cNvSpPr txBox="1">
                <a:spLocks noChangeArrowheads="1"/>
              </p:cNvSpPr>
              <p:nvPr/>
            </p:nvSpPr>
            <p:spPr bwMode="auto">
              <a:xfrm>
                <a:off x="217" y="3817"/>
                <a:ext cx="2795" cy="409"/>
              </a:xfrm>
              <a:prstGeom prst="rect">
                <a:avLst/>
              </a:prstGeom>
              <a:solidFill>
                <a:srgbClr val="FFFF00"/>
              </a:solidFill>
              <a:ln w="12700" cap="sq">
                <a:solidFill>
                  <a:srgbClr val="000000"/>
                </a:solidFill>
                <a:miter lim="800000"/>
                <a:headEnd/>
                <a:tailEnd/>
              </a:ln>
              <a:effectLst/>
            </p:spPr>
            <p:txBody>
              <a:bodyPr wrap="none" lIns="0" tIns="0" rIns="0" bIns="0" anchor="ctr"/>
              <a:lstStyle/>
              <a:p>
                <a:pPr algn="ctr">
                  <a:spcBef>
                    <a:spcPct val="100000"/>
                  </a:spcBef>
                  <a:defRPr/>
                </a:pPr>
                <a:r>
                  <a:rPr lang="fr-FR" sz="1800" b="1" dirty="0">
                    <a:solidFill>
                      <a:srgbClr val="183B97"/>
                    </a:solidFill>
                    <a:effectLst>
                      <a:outerShdw blurRad="38100" dist="38100" dir="2700000" algn="tl">
                        <a:srgbClr val="000000"/>
                      </a:outerShdw>
                    </a:effectLst>
                    <a:latin typeface="Arial" charset="0"/>
                  </a:rPr>
                  <a:t>suppression/réduction</a:t>
                </a:r>
                <a:r>
                  <a:rPr lang="fr-FR" sz="1800" b="1" dirty="0">
                    <a:solidFill>
                      <a:srgbClr val="183B97"/>
                    </a:solidFill>
                    <a:latin typeface="Arial" charset="0"/>
                  </a:rPr>
                  <a:t> des risques</a:t>
                </a:r>
              </a:p>
            </p:txBody>
          </p:sp>
          <p:sp>
            <p:nvSpPr>
              <p:cNvPr id="68655" name="AutoShape 18"/>
              <p:cNvSpPr>
                <a:spLocks noChangeArrowheads="1"/>
              </p:cNvSpPr>
              <p:nvPr/>
            </p:nvSpPr>
            <p:spPr bwMode="auto">
              <a:xfrm>
                <a:off x="1511" y="3520"/>
                <a:ext cx="480" cy="288"/>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endParaRPr lang="fr-FR" sz="2400"/>
              </a:p>
            </p:txBody>
          </p:sp>
          <p:sp>
            <p:nvSpPr>
              <p:cNvPr id="68656" name="Text Box 19"/>
              <p:cNvSpPr txBox="1">
                <a:spLocks noChangeArrowheads="1"/>
              </p:cNvSpPr>
              <p:nvPr/>
            </p:nvSpPr>
            <p:spPr bwMode="auto">
              <a:xfrm>
                <a:off x="1511" y="3372"/>
                <a:ext cx="485" cy="191"/>
              </a:xfrm>
              <a:prstGeom prst="rect">
                <a:avLst/>
              </a:prstGeom>
              <a:solidFill>
                <a:srgbClr val="FF0000"/>
              </a:solidFill>
              <a:ln w="9525">
                <a:noFill/>
                <a:miter lim="800000"/>
                <a:headEnd/>
                <a:tailEnd/>
              </a:ln>
            </p:spPr>
            <p:txBody>
              <a:bodyPr>
                <a:spAutoFit/>
              </a:bodyPr>
              <a:lstStyle/>
              <a:p>
                <a:pPr algn="ctr">
                  <a:spcBef>
                    <a:spcPct val="50000"/>
                  </a:spcBef>
                </a:pPr>
                <a:r>
                  <a:rPr lang="fr-FR" sz="1200" b="1">
                    <a:solidFill>
                      <a:srgbClr val="FEFEEA"/>
                    </a:solidFill>
                    <a:latin typeface="Verdana" pitchFamily="34" charset="0"/>
                  </a:rPr>
                  <a:t>NON</a:t>
                </a:r>
              </a:p>
            </p:txBody>
          </p:sp>
        </p:grpSp>
        <p:grpSp>
          <p:nvGrpSpPr>
            <p:cNvPr id="6" name="Group 20"/>
            <p:cNvGrpSpPr>
              <a:grpSpLocks/>
            </p:cNvGrpSpPr>
            <p:nvPr/>
          </p:nvGrpSpPr>
          <p:grpSpPr bwMode="auto">
            <a:xfrm>
              <a:off x="3216" y="960"/>
              <a:ext cx="2384" cy="3024"/>
              <a:chOff x="3216" y="960"/>
              <a:chExt cx="2384" cy="3024"/>
            </a:xfrm>
          </p:grpSpPr>
          <p:sp>
            <p:nvSpPr>
              <p:cNvPr id="68648" name="Text Box 21"/>
              <p:cNvSpPr txBox="1">
                <a:spLocks noChangeArrowheads="1"/>
              </p:cNvSpPr>
              <p:nvPr/>
            </p:nvSpPr>
            <p:spPr bwMode="auto">
              <a:xfrm>
                <a:off x="4320" y="2496"/>
                <a:ext cx="1280" cy="658"/>
              </a:xfrm>
              <a:prstGeom prst="rect">
                <a:avLst/>
              </a:prstGeom>
              <a:solidFill>
                <a:srgbClr val="FFFF00"/>
              </a:solidFill>
              <a:ln w="9525">
                <a:solidFill>
                  <a:srgbClr val="000099"/>
                </a:solidFill>
                <a:miter lim="800000"/>
                <a:headEnd/>
                <a:tailEnd/>
              </a:ln>
            </p:spPr>
            <p:txBody>
              <a:bodyPr>
                <a:spAutoFit/>
              </a:bodyPr>
              <a:lstStyle/>
              <a:p>
                <a:pPr algn="ctr">
                  <a:spcBef>
                    <a:spcPct val="100000"/>
                  </a:spcBef>
                </a:pPr>
                <a:r>
                  <a:rPr lang="fr-FR" sz="1400" b="1" dirty="0">
                    <a:solidFill>
                      <a:srgbClr val="183B97"/>
                    </a:solidFill>
                    <a:latin typeface="Verdana" pitchFamily="34" charset="0"/>
                  </a:rPr>
                  <a:t>processus itératif pour atteindre la sécurité</a:t>
                </a:r>
                <a:endParaRPr lang="fr-FR" sz="1400" b="1" dirty="0">
                  <a:solidFill>
                    <a:srgbClr val="183B97"/>
                  </a:solidFill>
                  <a:latin typeface="Arial" charset="0"/>
                </a:endParaRPr>
              </a:p>
            </p:txBody>
          </p:sp>
          <p:grpSp>
            <p:nvGrpSpPr>
              <p:cNvPr id="7" name="Group 22"/>
              <p:cNvGrpSpPr>
                <a:grpSpLocks/>
              </p:cNvGrpSpPr>
              <p:nvPr/>
            </p:nvGrpSpPr>
            <p:grpSpPr bwMode="auto">
              <a:xfrm>
                <a:off x="3216" y="960"/>
                <a:ext cx="1680" cy="3024"/>
                <a:chOff x="4608" y="912"/>
                <a:chExt cx="720" cy="3024"/>
              </a:xfrm>
            </p:grpSpPr>
            <p:sp>
              <p:nvSpPr>
                <p:cNvPr id="68650" name="Line 23"/>
                <p:cNvSpPr>
                  <a:spLocks noChangeShapeType="1"/>
                </p:cNvSpPr>
                <p:nvPr/>
              </p:nvSpPr>
              <p:spPr bwMode="auto">
                <a:xfrm>
                  <a:off x="4608" y="912"/>
                  <a:ext cx="704" cy="0"/>
                </a:xfrm>
                <a:prstGeom prst="line">
                  <a:avLst/>
                </a:prstGeom>
                <a:noFill/>
                <a:ln w="25400">
                  <a:solidFill>
                    <a:srgbClr val="008080"/>
                  </a:solidFill>
                  <a:prstDash val="dashDot"/>
                  <a:round/>
                  <a:headEnd type="triangle" w="med" len="med"/>
                  <a:tailEnd/>
                </a:ln>
              </p:spPr>
              <p:txBody>
                <a:bodyPr/>
                <a:lstStyle/>
                <a:p>
                  <a:endParaRPr lang="fr-FR"/>
                </a:p>
              </p:txBody>
            </p:sp>
            <p:sp>
              <p:nvSpPr>
                <p:cNvPr id="68651" name="Line 24"/>
                <p:cNvSpPr>
                  <a:spLocks noChangeShapeType="1"/>
                </p:cNvSpPr>
                <p:nvPr/>
              </p:nvSpPr>
              <p:spPr bwMode="auto">
                <a:xfrm>
                  <a:off x="4608" y="3936"/>
                  <a:ext cx="704" cy="0"/>
                </a:xfrm>
                <a:prstGeom prst="line">
                  <a:avLst/>
                </a:prstGeom>
                <a:noFill/>
                <a:ln w="25400">
                  <a:solidFill>
                    <a:srgbClr val="008080"/>
                  </a:solidFill>
                  <a:prstDash val="dashDot"/>
                  <a:round/>
                  <a:headEnd/>
                  <a:tailEnd/>
                </a:ln>
              </p:spPr>
              <p:txBody>
                <a:bodyPr/>
                <a:lstStyle/>
                <a:p>
                  <a:endParaRPr lang="fr-FR"/>
                </a:p>
              </p:txBody>
            </p:sp>
            <p:sp>
              <p:nvSpPr>
                <p:cNvPr id="68652" name="Line 25"/>
                <p:cNvSpPr>
                  <a:spLocks noChangeShapeType="1"/>
                </p:cNvSpPr>
                <p:nvPr/>
              </p:nvSpPr>
              <p:spPr bwMode="auto">
                <a:xfrm>
                  <a:off x="5312" y="912"/>
                  <a:ext cx="16" cy="1488"/>
                </a:xfrm>
                <a:prstGeom prst="line">
                  <a:avLst/>
                </a:prstGeom>
                <a:noFill/>
                <a:ln w="25400">
                  <a:solidFill>
                    <a:srgbClr val="008080"/>
                  </a:solidFill>
                  <a:prstDash val="dashDot"/>
                  <a:round/>
                  <a:headEnd/>
                  <a:tailEnd/>
                </a:ln>
              </p:spPr>
              <p:txBody>
                <a:bodyPr/>
                <a:lstStyle/>
                <a:p>
                  <a:endParaRPr lang="fr-FR"/>
                </a:p>
              </p:txBody>
            </p:sp>
            <p:sp>
              <p:nvSpPr>
                <p:cNvPr id="68653" name="Line 26"/>
                <p:cNvSpPr>
                  <a:spLocks noChangeShapeType="1"/>
                </p:cNvSpPr>
                <p:nvPr/>
              </p:nvSpPr>
              <p:spPr bwMode="auto">
                <a:xfrm flipV="1">
                  <a:off x="5312" y="3024"/>
                  <a:ext cx="16" cy="912"/>
                </a:xfrm>
                <a:prstGeom prst="line">
                  <a:avLst/>
                </a:prstGeom>
                <a:noFill/>
                <a:ln w="25400">
                  <a:solidFill>
                    <a:srgbClr val="008080"/>
                  </a:solidFill>
                  <a:prstDash val="dashDot"/>
                  <a:round/>
                  <a:headEnd/>
                  <a:tailEnd/>
                </a:ln>
              </p:spPr>
              <p:txBody>
                <a:bodyPr/>
                <a:lstStyle/>
                <a:p>
                  <a:endParaRPr lang="fr-FR"/>
                </a:p>
              </p:txBody>
            </p:sp>
          </p:grpSp>
        </p:grpSp>
      </p:grpSp>
      <p:sp>
        <p:nvSpPr>
          <p:cNvPr id="66568" name="Rectangle 8"/>
          <p:cNvSpPr>
            <a:spLocks noChangeArrowheads="1"/>
          </p:cNvSpPr>
          <p:nvPr/>
        </p:nvSpPr>
        <p:spPr bwMode="auto">
          <a:xfrm>
            <a:off x="285750" y="2071688"/>
            <a:ext cx="4608513" cy="935037"/>
          </a:xfrm>
          <a:prstGeom prst="rect">
            <a:avLst/>
          </a:prstGeom>
          <a:noFill/>
          <a:ln w="9525">
            <a:noFill/>
            <a:miter lim="800000"/>
            <a:headEnd/>
            <a:tailEnd/>
          </a:ln>
        </p:spPr>
        <p:txBody>
          <a:bodyPr lIns="0" tIns="0" rIns="0" bIns="0"/>
          <a:lstStyle/>
          <a:p>
            <a:pPr marL="95250" indent="-95250" eaLnBrk="0" hangingPunct="0">
              <a:buFontTx/>
              <a:buChar char="•"/>
            </a:pPr>
            <a:r>
              <a:rPr lang="fr-FR" sz="1400" b="1" dirty="0">
                <a:solidFill>
                  <a:srgbClr val="FF6600"/>
                </a:solidFill>
                <a:latin typeface="Arial" charset="0"/>
              </a:rPr>
              <a:t>d</a:t>
            </a:r>
            <a:r>
              <a:rPr lang="fr-FR" sz="1400" b="1" dirty="0">
                <a:solidFill>
                  <a:srgbClr val="FF6600"/>
                </a:solidFill>
                <a:latin typeface="Verdana" pitchFamily="34" charset="0"/>
              </a:rPr>
              <a:t>é</a:t>
            </a:r>
            <a:r>
              <a:rPr lang="fr-FR" sz="1400" b="1" dirty="0">
                <a:solidFill>
                  <a:srgbClr val="FF6600"/>
                </a:solidFill>
                <a:latin typeface="Arial" charset="0"/>
              </a:rPr>
              <a:t>finition des limites de la situation de travail</a:t>
            </a:r>
          </a:p>
          <a:p>
            <a:pPr marL="95250" indent="-95250" eaLnBrk="0" hangingPunct="0">
              <a:buFontTx/>
              <a:buChar char="•"/>
            </a:pPr>
            <a:r>
              <a:rPr lang="fr-FR" sz="1400" b="1" dirty="0">
                <a:solidFill>
                  <a:srgbClr val="00B050"/>
                </a:solidFill>
                <a:latin typeface="Arial" charset="0"/>
              </a:rPr>
              <a:t>identification des dangers</a:t>
            </a:r>
          </a:p>
          <a:p>
            <a:pPr marL="95250" indent="-95250" eaLnBrk="0" hangingPunct="0">
              <a:buFontTx/>
              <a:buChar char="•"/>
            </a:pPr>
            <a:r>
              <a:rPr lang="fr-FR" sz="1600" b="1" dirty="0">
                <a:latin typeface="Arial" charset="0"/>
              </a:rPr>
              <a:t>estimation des risques</a:t>
            </a:r>
            <a:endParaRPr lang="fr-FR" sz="1600" b="1" dirty="0">
              <a:latin typeface="Verdana" pitchFamily="34" charset="0"/>
            </a:endParaRPr>
          </a:p>
        </p:txBody>
      </p:sp>
      <p:cxnSp>
        <p:nvCxnSpPr>
          <p:cNvPr id="35" name="Connecteur droit avec flèche 34"/>
          <p:cNvCxnSpPr>
            <a:cxnSpLocks noChangeShapeType="1"/>
          </p:cNvCxnSpPr>
          <p:nvPr/>
        </p:nvCxnSpPr>
        <p:spPr bwMode="auto">
          <a:xfrm flipV="1">
            <a:off x="4357688" y="2071688"/>
            <a:ext cx="785812" cy="66675"/>
          </a:xfrm>
          <a:prstGeom prst="straightConnector1">
            <a:avLst/>
          </a:prstGeom>
          <a:noFill/>
          <a:ln w="38100" cap="sq" algn="ctr">
            <a:solidFill>
              <a:srgbClr val="FF6600"/>
            </a:solidFill>
            <a:miter lim="800000"/>
            <a:headEnd type="none" w="sm" len="sm"/>
            <a:tailEnd type="arrow" w="med" len="med"/>
          </a:ln>
        </p:spPr>
      </p:cxnSp>
      <p:cxnSp>
        <p:nvCxnSpPr>
          <p:cNvPr id="38" name="Connecteur droit avec flèche 37"/>
          <p:cNvCxnSpPr>
            <a:cxnSpLocks noChangeShapeType="1"/>
          </p:cNvCxnSpPr>
          <p:nvPr/>
        </p:nvCxnSpPr>
        <p:spPr bwMode="auto">
          <a:xfrm flipV="1">
            <a:off x="2714625" y="2214563"/>
            <a:ext cx="3000375" cy="214312"/>
          </a:xfrm>
          <a:prstGeom prst="straightConnector1">
            <a:avLst/>
          </a:prstGeom>
          <a:noFill/>
          <a:ln w="38100" cap="sq" algn="ctr">
            <a:solidFill>
              <a:srgbClr val="00B050"/>
            </a:solidFill>
            <a:miter lim="800000"/>
            <a:headEnd type="none" w="sm" len="sm"/>
            <a:tailEnd type="arrow" w="med" len="med"/>
          </a:ln>
        </p:spPr>
      </p:cxnSp>
      <p:cxnSp>
        <p:nvCxnSpPr>
          <p:cNvPr id="49" name="Connecteur droit avec flèche 48"/>
          <p:cNvCxnSpPr>
            <a:cxnSpLocks noChangeShapeType="1"/>
          </p:cNvCxnSpPr>
          <p:nvPr/>
        </p:nvCxnSpPr>
        <p:spPr bwMode="auto">
          <a:xfrm>
            <a:off x="2643188" y="2643188"/>
            <a:ext cx="2643187" cy="1587"/>
          </a:xfrm>
          <a:prstGeom prst="straightConnector1">
            <a:avLst/>
          </a:prstGeom>
          <a:noFill/>
          <a:ln w="38100" cap="sq" algn="ctr">
            <a:solidFill>
              <a:srgbClr val="1802BE"/>
            </a:solidFill>
            <a:miter lim="800000"/>
            <a:headEnd type="none" w="sm" len="sm"/>
            <a:tailEnd type="arrow" w="med" len="med"/>
          </a:ln>
        </p:spPr>
      </p:cxnSp>
      <p:sp>
        <p:nvSpPr>
          <p:cNvPr id="61" name="Oval 7"/>
          <p:cNvSpPr>
            <a:spLocks noChangeArrowheads="1"/>
          </p:cNvSpPr>
          <p:nvPr/>
        </p:nvSpPr>
        <p:spPr bwMode="auto">
          <a:xfrm>
            <a:off x="5229225" y="1285875"/>
            <a:ext cx="3914775" cy="1600200"/>
          </a:xfrm>
          <a:prstGeom prst="ellipse">
            <a:avLst/>
          </a:prstGeom>
          <a:noFill/>
          <a:ln w="19050">
            <a:solidFill>
              <a:srgbClr val="FF6600"/>
            </a:solidFill>
            <a:round/>
            <a:headEnd/>
            <a:tailEnd/>
          </a:ln>
        </p:spPr>
        <p:txBody>
          <a:bodyPr wrap="none" anchor="ctr"/>
          <a:lstStyle/>
          <a:p>
            <a:pPr algn="ctr"/>
            <a:endParaRPr lang="fr-FR" sz="2400"/>
          </a:p>
        </p:txBody>
      </p:sp>
      <p:grpSp>
        <p:nvGrpSpPr>
          <p:cNvPr id="8" name="Group 8"/>
          <p:cNvGrpSpPr>
            <a:grpSpLocks/>
          </p:cNvGrpSpPr>
          <p:nvPr/>
        </p:nvGrpSpPr>
        <p:grpSpPr bwMode="auto">
          <a:xfrm>
            <a:off x="5286375" y="1785938"/>
            <a:ext cx="2143125" cy="806450"/>
            <a:chOff x="144" y="1632"/>
            <a:chExt cx="3427" cy="1273"/>
          </a:xfrm>
        </p:grpSpPr>
        <p:sp>
          <p:nvSpPr>
            <p:cNvPr id="68644" name="Oval 9"/>
            <p:cNvSpPr>
              <a:spLocks noChangeArrowheads="1"/>
            </p:cNvSpPr>
            <p:nvPr/>
          </p:nvSpPr>
          <p:spPr bwMode="auto">
            <a:xfrm>
              <a:off x="144" y="1632"/>
              <a:ext cx="3427" cy="1273"/>
            </a:xfrm>
            <a:prstGeom prst="ellipse">
              <a:avLst/>
            </a:prstGeom>
            <a:solidFill>
              <a:srgbClr val="FF0000">
                <a:alpha val="49803"/>
              </a:srgbClr>
            </a:solidFill>
            <a:ln w="3175">
              <a:noFill/>
              <a:round/>
              <a:headEnd/>
              <a:tailEnd/>
            </a:ln>
          </p:spPr>
          <p:txBody>
            <a:bodyPr wrap="none" anchor="ctr"/>
            <a:lstStyle/>
            <a:p>
              <a:pPr algn="ctr"/>
              <a:endParaRPr lang="fr-FR" sz="2400"/>
            </a:p>
          </p:txBody>
        </p:sp>
        <p:sp>
          <p:nvSpPr>
            <p:cNvPr id="68645" name="Text Box 10"/>
            <p:cNvSpPr txBox="1">
              <a:spLocks noChangeArrowheads="1"/>
            </p:cNvSpPr>
            <p:nvPr/>
          </p:nvSpPr>
          <p:spPr bwMode="auto">
            <a:xfrm>
              <a:off x="480" y="2016"/>
              <a:ext cx="2291" cy="486"/>
            </a:xfrm>
            <a:prstGeom prst="rect">
              <a:avLst/>
            </a:prstGeom>
            <a:noFill/>
            <a:ln w="12700">
              <a:noFill/>
              <a:miter lim="800000"/>
              <a:headEnd/>
              <a:tailEnd/>
            </a:ln>
          </p:spPr>
          <p:txBody>
            <a:bodyPr>
              <a:spAutoFit/>
            </a:bodyPr>
            <a:lstStyle/>
            <a:p>
              <a:pPr algn="ctr" eaLnBrk="0" hangingPunct="0">
                <a:spcBef>
                  <a:spcPct val="50000"/>
                </a:spcBef>
              </a:pPr>
              <a:r>
                <a:rPr lang="fr-FR" sz="1400" b="1" dirty="0">
                  <a:latin typeface="Verdana" pitchFamily="34" charset="0"/>
                </a:rPr>
                <a:t>dangers</a:t>
              </a:r>
            </a:p>
          </p:txBody>
        </p:sp>
      </p:grpSp>
      <p:grpSp>
        <p:nvGrpSpPr>
          <p:cNvPr id="9" name="Group 11"/>
          <p:cNvGrpSpPr>
            <a:grpSpLocks/>
          </p:cNvGrpSpPr>
          <p:nvPr/>
        </p:nvGrpSpPr>
        <p:grpSpPr bwMode="auto">
          <a:xfrm>
            <a:off x="6858000" y="1785938"/>
            <a:ext cx="2071688" cy="777875"/>
            <a:chOff x="1958" y="1632"/>
            <a:chExt cx="3426" cy="1273"/>
          </a:xfrm>
        </p:grpSpPr>
        <p:sp>
          <p:nvSpPr>
            <p:cNvPr id="68642" name="Oval 12"/>
            <p:cNvSpPr>
              <a:spLocks noChangeArrowheads="1"/>
            </p:cNvSpPr>
            <p:nvPr/>
          </p:nvSpPr>
          <p:spPr bwMode="auto">
            <a:xfrm>
              <a:off x="1958" y="1632"/>
              <a:ext cx="3426" cy="1273"/>
            </a:xfrm>
            <a:prstGeom prst="ellipse">
              <a:avLst/>
            </a:prstGeom>
            <a:solidFill>
              <a:schemeClr val="accent3">
                <a:lumMod val="60000"/>
                <a:lumOff val="40000"/>
                <a:alpha val="50195"/>
              </a:schemeClr>
            </a:solidFill>
            <a:ln w="3175">
              <a:solidFill>
                <a:schemeClr val="accent1"/>
              </a:solidFill>
              <a:round/>
              <a:headEnd/>
              <a:tailEnd/>
            </a:ln>
          </p:spPr>
          <p:txBody>
            <a:bodyPr wrap="none" anchor="ctr"/>
            <a:lstStyle/>
            <a:p>
              <a:pPr algn="ctr"/>
              <a:endParaRPr lang="fr-FR" sz="2400"/>
            </a:p>
          </p:txBody>
        </p:sp>
        <p:sp>
          <p:nvSpPr>
            <p:cNvPr id="68643" name="Text Box 13"/>
            <p:cNvSpPr txBox="1">
              <a:spLocks noChangeArrowheads="1"/>
            </p:cNvSpPr>
            <p:nvPr/>
          </p:nvSpPr>
          <p:spPr bwMode="auto">
            <a:xfrm>
              <a:off x="3104" y="2064"/>
              <a:ext cx="1744" cy="428"/>
            </a:xfrm>
            <a:prstGeom prst="rect">
              <a:avLst/>
            </a:prstGeom>
            <a:solidFill>
              <a:srgbClr val="CCECFF">
                <a:alpha val="50195"/>
              </a:srgbClr>
            </a:solidFill>
            <a:ln w="12700">
              <a:noFill/>
              <a:miter lim="800000"/>
              <a:headEnd/>
              <a:tailEnd/>
            </a:ln>
          </p:spPr>
          <p:txBody>
            <a:bodyPr>
              <a:spAutoFit/>
            </a:bodyPr>
            <a:lstStyle/>
            <a:p>
              <a:pPr algn="ctr" eaLnBrk="0" hangingPunct="0">
                <a:spcBef>
                  <a:spcPct val="50000"/>
                </a:spcBef>
              </a:pPr>
              <a:r>
                <a:rPr lang="fr-FR" sz="1100" b="1" dirty="0">
                  <a:latin typeface="Verdana" pitchFamily="34" charset="0"/>
                </a:rPr>
                <a:t>personne</a:t>
              </a:r>
            </a:p>
          </p:txBody>
        </p:sp>
      </p:grpSp>
      <p:grpSp>
        <p:nvGrpSpPr>
          <p:cNvPr id="10" name="Group 14"/>
          <p:cNvGrpSpPr>
            <a:grpSpLocks/>
          </p:cNvGrpSpPr>
          <p:nvPr/>
        </p:nvGrpSpPr>
        <p:grpSpPr bwMode="auto">
          <a:xfrm>
            <a:off x="6000750" y="1285875"/>
            <a:ext cx="1500188" cy="1143000"/>
            <a:chOff x="565" y="545"/>
            <a:chExt cx="3005" cy="2287"/>
          </a:xfrm>
        </p:grpSpPr>
        <p:sp>
          <p:nvSpPr>
            <p:cNvPr id="68639" name="Freeform 15"/>
            <p:cNvSpPr>
              <a:spLocks/>
            </p:cNvSpPr>
            <p:nvPr/>
          </p:nvSpPr>
          <p:spPr bwMode="auto">
            <a:xfrm>
              <a:off x="1956" y="1728"/>
              <a:ext cx="1614" cy="1104"/>
            </a:xfrm>
            <a:custGeom>
              <a:avLst/>
              <a:gdLst>
                <a:gd name="T0" fmla="*/ 876 w 1614"/>
                <a:gd name="T1" fmla="*/ 0 h 1104"/>
                <a:gd name="T2" fmla="*/ 1044 w 1614"/>
                <a:gd name="T3" fmla="*/ 60 h 1104"/>
                <a:gd name="T4" fmla="*/ 1260 w 1614"/>
                <a:gd name="T5" fmla="*/ 144 h 1104"/>
                <a:gd name="T6" fmla="*/ 1440 w 1614"/>
                <a:gd name="T7" fmla="*/ 252 h 1104"/>
                <a:gd name="T8" fmla="*/ 1548 w 1614"/>
                <a:gd name="T9" fmla="*/ 366 h 1104"/>
                <a:gd name="T10" fmla="*/ 1614 w 1614"/>
                <a:gd name="T11" fmla="*/ 480 h 1104"/>
                <a:gd name="T12" fmla="*/ 1608 w 1614"/>
                <a:gd name="T13" fmla="*/ 564 h 1104"/>
                <a:gd name="T14" fmla="*/ 1584 w 1614"/>
                <a:gd name="T15" fmla="*/ 654 h 1104"/>
                <a:gd name="T16" fmla="*/ 1494 w 1614"/>
                <a:gd name="T17" fmla="*/ 792 h 1104"/>
                <a:gd name="T18" fmla="*/ 1332 w 1614"/>
                <a:gd name="T19" fmla="*/ 900 h 1104"/>
                <a:gd name="T20" fmla="*/ 1116 w 1614"/>
                <a:gd name="T21" fmla="*/ 1008 h 1104"/>
                <a:gd name="T22" fmla="*/ 780 w 1614"/>
                <a:gd name="T23" fmla="*/ 1104 h 1104"/>
                <a:gd name="T24" fmla="*/ 298 w 1614"/>
                <a:gd name="T25" fmla="*/ 914 h 1104"/>
                <a:gd name="T26" fmla="*/ 60 w 1614"/>
                <a:gd name="T27" fmla="*/ 720 h 1104"/>
                <a:gd name="T28" fmla="*/ 0 w 1614"/>
                <a:gd name="T29" fmla="*/ 564 h 1104"/>
                <a:gd name="T30" fmla="*/ 30 w 1614"/>
                <a:gd name="T31" fmla="*/ 402 h 1104"/>
                <a:gd name="T32" fmla="*/ 174 w 1614"/>
                <a:gd name="T33" fmla="*/ 246 h 1104"/>
                <a:gd name="T34" fmla="*/ 492 w 1614"/>
                <a:gd name="T35" fmla="*/ 96 h 1104"/>
                <a:gd name="T36" fmla="*/ 732 w 1614"/>
                <a:gd name="T37" fmla="*/ 0 h 1104"/>
                <a:gd name="T38" fmla="*/ 876 w 1614"/>
                <a:gd name="T39" fmla="*/ 0 h 1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4"/>
                <a:gd name="T61" fmla="*/ 0 h 1104"/>
                <a:gd name="T62" fmla="*/ 1614 w 1614"/>
                <a:gd name="T63" fmla="*/ 1104 h 1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4" h="1104">
                  <a:moveTo>
                    <a:pt x="876" y="0"/>
                  </a:moveTo>
                  <a:lnTo>
                    <a:pt x="1044" y="60"/>
                  </a:lnTo>
                  <a:lnTo>
                    <a:pt x="1260" y="144"/>
                  </a:lnTo>
                  <a:lnTo>
                    <a:pt x="1440" y="252"/>
                  </a:lnTo>
                  <a:lnTo>
                    <a:pt x="1548" y="366"/>
                  </a:lnTo>
                  <a:lnTo>
                    <a:pt x="1614" y="480"/>
                  </a:lnTo>
                  <a:lnTo>
                    <a:pt x="1608" y="564"/>
                  </a:lnTo>
                  <a:lnTo>
                    <a:pt x="1584" y="654"/>
                  </a:lnTo>
                  <a:lnTo>
                    <a:pt x="1494" y="792"/>
                  </a:lnTo>
                  <a:lnTo>
                    <a:pt x="1332" y="900"/>
                  </a:lnTo>
                  <a:lnTo>
                    <a:pt x="1116" y="1008"/>
                  </a:lnTo>
                  <a:lnTo>
                    <a:pt x="780" y="1104"/>
                  </a:lnTo>
                  <a:lnTo>
                    <a:pt x="298" y="914"/>
                  </a:lnTo>
                  <a:lnTo>
                    <a:pt x="60" y="720"/>
                  </a:lnTo>
                  <a:lnTo>
                    <a:pt x="0" y="564"/>
                  </a:lnTo>
                  <a:lnTo>
                    <a:pt x="30" y="402"/>
                  </a:lnTo>
                  <a:lnTo>
                    <a:pt x="174" y="246"/>
                  </a:lnTo>
                  <a:lnTo>
                    <a:pt x="492" y="96"/>
                  </a:lnTo>
                  <a:lnTo>
                    <a:pt x="732" y="0"/>
                  </a:lnTo>
                  <a:lnTo>
                    <a:pt x="876" y="0"/>
                  </a:lnTo>
                  <a:close/>
                </a:path>
              </a:pathLst>
            </a:custGeom>
            <a:solidFill>
              <a:schemeClr val="tx2">
                <a:alpha val="50195"/>
              </a:schemeClr>
            </a:solidFill>
            <a:ln w="38100">
              <a:noFill/>
              <a:miter lim="800000"/>
              <a:headEnd type="none" w="sm" len="sm"/>
              <a:tailEnd type="none" w="sm" len="sm"/>
            </a:ln>
          </p:spPr>
          <p:txBody>
            <a:bodyPr anchor="ctr"/>
            <a:lstStyle/>
            <a:p>
              <a:endParaRPr lang="fr-FR"/>
            </a:p>
          </p:txBody>
        </p:sp>
        <p:sp>
          <p:nvSpPr>
            <p:cNvPr id="73" name="Text Box 16"/>
            <p:cNvSpPr txBox="1">
              <a:spLocks noChangeArrowheads="1"/>
            </p:cNvSpPr>
            <p:nvPr/>
          </p:nvSpPr>
          <p:spPr bwMode="auto">
            <a:xfrm flipH="1">
              <a:off x="565" y="545"/>
              <a:ext cx="2290" cy="858"/>
            </a:xfrm>
            <a:prstGeom prst="rect">
              <a:avLst/>
            </a:prstGeom>
            <a:solidFill>
              <a:schemeClr val="accent2">
                <a:lumMod val="60000"/>
                <a:lumOff val="40000"/>
              </a:schemeClr>
            </a:solidFill>
            <a:ln w="19050">
              <a:solidFill>
                <a:schemeClr val="bg2">
                  <a:lumMod val="50000"/>
                  <a:lumOff val="50000"/>
                </a:schemeClr>
              </a:solidFill>
              <a:miter lim="800000"/>
              <a:headEnd/>
              <a:tailEnd/>
            </a:ln>
            <a:effectLst/>
          </p:spPr>
          <p:txBody>
            <a:bodyPr anchor="ctr"/>
            <a:lstStyle/>
            <a:p>
              <a:pPr algn="ctr" eaLnBrk="0" hangingPunct="0">
                <a:spcBef>
                  <a:spcPct val="50000"/>
                </a:spcBef>
                <a:defRPr/>
              </a:pPr>
              <a:r>
                <a:rPr lang="fr-FR" sz="1000" b="1" dirty="0">
                  <a:solidFill>
                    <a:schemeClr val="bg2">
                      <a:lumMod val="50000"/>
                      <a:lumOff val="50000"/>
                    </a:schemeClr>
                  </a:solidFill>
                  <a:latin typeface="Verdana" pitchFamily="34" charset="0"/>
                </a:rPr>
                <a:t>situation </a:t>
              </a:r>
            </a:p>
            <a:p>
              <a:pPr algn="ctr" eaLnBrk="0" hangingPunct="0">
                <a:spcBef>
                  <a:spcPct val="50000"/>
                </a:spcBef>
                <a:defRPr/>
              </a:pPr>
              <a:r>
                <a:rPr lang="fr-FR" sz="1000" b="1" dirty="0">
                  <a:solidFill>
                    <a:schemeClr val="bg2">
                      <a:lumMod val="50000"/>
                      <a:lumOff val="50000"/>
                    </a:schemeClr>
                  </a:solidFill>
                  <a:latin typeface="Verdana" pitchFamily="34" charset="0"/>
                </a:rPr>
                <a:t>dangereuse</a:t>
              </a:r>
            </a:p>
          </p:txBody>
        </p:sp>
        <p:sp>
          <p:nvSpPr>
            <p:cNvPr id="74" name="Line 17"/>
            <p:cNvSpPr>
              <a:spLocks noChangeShapeType="1"/>
            </p:cNvSpPr>
            <p:nvPr/>
          </p:nvSpPr>
          <p:spPr bwMode="auto">
            <a:xfrm flipH="1" flipV="1">
              <a:off x="1751" y="1415"/>
              <a:ext cx="709" cy="638"/>
            </a:xfrm>
            <a:prstGeom prst="line">
              <a:avLst/>
            </a:prstGeom>
            <a:noFill/>
            <a:ln w="28575">
              <a:solidFill>
                <a:schemeClr val="bg2">
                  <a:lumMod val="50000"/>
                  <a:lumOff val="50000"/>
                </a:schemeClr>
              </a:solidFill>
              <a:round/>
              <a:headEnd type="arrow" w="med" len="med"/>
              <a:tailEnd/>
            </a:ln>
            <a:effectLst/>
          </p:spPr>
          <p:txBody>
            <a:bodyPr wrap="none" anchor="ctr"/>
            <a:lstStyle/>
            <a:p>
              <a:pPr algn="ctr">
                <a:defRPr/>
              </a:pPr>
              <a:endParaRPr lang="fr-FR" sz="2400">
                <a:latin typeface="Times New Roman" pitchFamily="18" charset="0"/>
              </a:endParaRPr>
            </a:p>
          </p:txBody>
        </p:sp>
      </p:grpSp>
      <p:sp>
        <p:nvSpPr>
          <p:cNvPr id="75" name="AutoShape 19"/>
          <p:cNvSpPr>
            <a:spLocks noChangeArrowheads="1"/>
          </p:cNvSpPr>
          <p:nvPr/>
        </p:nvSpPr>
        <p:spPr bwMode="auto">
          <a:xfrm>
            <a:off x="6858000" y="2071688"/>
            <a:ext cx="433388" cy="333375"/>
          </a:xfrm>
          <a:prstGeom prst="irregularSeal1">
            <a:avLst/>
          </a:prstGeom>
          <a:solidFill>
            <a:srgbClr val="FFFF00"/>
          </a:solidFill>
          <a:ln w="12700">
            <a:solidFill>
              <a:schemeClr val="bg2"/>
            </a:solidFill>
            <a:miter lim="800000"/>
            <a:headEnd/>
            <a:tailEnd/>
          </a:ln>
        </p:spPr>
        <p:txBody>
          <a:bodyPr wrap="none" anchor="ctr"/>
          <a:lstStyle/>
          <a:p>
            <a:pPr algn="ctr"/>
            <a:endParaRPr lang="fr-FR" sz="2400"/>
          </a:p>
        </p:txBody>
      </p:sp>
      <p:grpSp>
        <p:nvGrpSpPr>
          <p:cNvPr id="11" name="Group 18"/>
          <p:cNvGrpSpPr>
            <a:grpSpLocks/>
          </p:cNvGrpSpPr>
          <p:nvPr/>
        </p:nvGrpSpPr>
        <p:grpSpPr bwMode="auto">
          <a:xfrm>
            <a:off x="7215188" y="1285875"/>
            <a:ext cx="1493837" cy="857250"/>
            <a:chOff x="3338" y="1217"/>
            <a:chExt cx="1314" cy="747"/>
          </a:xfrm>
        </p:grpSpPr>
        <p:sp>
          <p:nvSpPr>
            <p:cNvPr id="68637" name="Line 21"/>
            <p:cNvSpPr>
              <a:spLocks noChangeShapeType="1"/>
            </p:cNvSpPr>
            <p:nvPr/>
          </p:nvSpPr>
          <p:spPr bwMode="auto">
            <a:xfrm flipV="1">
              <a:off x="3338" y="1392"/>
              <a:ext cx="502" cy="572"/>
            </a:xfrm>
            <a:prstGeom prst="line">
              <a:avLst/>
            </a:prstGeom>
            <a:noFill/>
            <a:ln w="28575">
              <a:solidFill>
                <a:schemeClr val="hlink"/>
              </a:solidFill>
              <a:round/>
              <a:headEnd/>
              <a:tailEnd/>
            </a:ln>
          </p:spPr>
          <p:txBody>
            <a:bodyPr wrap="none" anchor="ctr"/>
            <a:lstStyle/>
            <a:p>
              <a:endParaRPr lang="fr-FR"/>
            </a:p>
          </p:txBody>
        </p:sp>
        <p:sp>
          <p:nvSpPr>
            <p:cNvPr id="68638" name="Text Box 20"/>
            <p:cNvSpPr txBox="1">
              <a:spLocks noChangeArrowheads="1"/>
            </p:cNvSpPr>
            <p:nvPr/>
          </p:nvSpPr>
          <p:spPr bwMode="auto">
            <a:xfrm>
              <a:off x="3715" y="1217"/>
              <a:ext cx="937" cy="374"/>
            </a:xfrm>
            <a:prstGeom prst="rect">
              <a:avLst/>
            </a:prstGeom>
            <a:solidFill>
              <a:srgbClr val="FF6600"/>
            </a:solidFill>
            <a:ln w="3175">
              <a:solidFill>
                <a:schemeClr val="bg2"/>
              </a:solidFill>
              <a:miter lim="800000"/>
              <a:headEnd/>
              <a:tailEnd/>
            </a:ln>
          </p:spPr>
          <p:txBody>
            <a:bodyPr anchor="ctr"/>
            <a:lstStyle/>
            <a:p>
              <a:pPr algn="ctr" eaLnBrk="0" hangingPunct="0">
                <a:spcBef>
                  <a:spcPct val="50000"/>
                </a:spcBef>
              </a:pPr>
              <a:r>
                <a:rPr lang="fr-FR" sz="1000" b="1" dirty="0">
                  <a:solidFill>
                    <a:srgbClr val="FEFEEA"/>
                  </a:solidFill>
                  <a:latin typeface="Verdana" pitchFamily="34" charset="0"/>
                </a:rPr>
                <a:t>Événement</a:t>
              </a:r>
            </a:p>
            <a:p>
              <a:pPr algn="ctr" eaLnBrk="0" hangingPunct="0">
                <a:spcBef>
                  <a:spcPct val="50000"/>
                </a:spcBef>
              </a:pPr>
              <a:r>
                <a:rPr lang="fr-FR" sz="1000" b="1" dirty="0">
                  <a:solidFill>
                    <a:srgbClr val="FEFEEA"/>
                  </a:solidFill>
                  <a:latin typeface="Verdana" pitchFamily="34" charset="0"/>
                </a:rPr>
                <a:t> dangereux</a:t>
              </a:r>
            </a:p>
          </p:txBody>
        </p:sp>
      </p:grpSp>
      <p:sp>
        <p:nvSpPr>
          <p:cNvPr id="80" name="AutoShape 21"/>
          <p:cNvSpPr>
            <a:spLocks noChangeArrowheads="1"/>
          </p:cNvSpPr>
          <p:nvPr/>
        </p:nvSpPr>
        <p:spPr bwMode="auto">
          <a:xfrm rot="5783349">
            <a:off x="6893719" y="2515394"/>
            <a:ext cx="276225" cy="1127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3300"/>
            </a:solidFill>
            <a:miter lim="800000"/>
            <a:headEnd/>
            <a:tailEnd/>
          </a:ln>
        </p:spPr>
        <p:txBody>
          <a:bodyPr wrap="none" anchor="ctr"/>
          <a:lstStyle/>
          <a:p>
            <a:endParaRPr lang="fr-FR"/>
          </a:p>
        </p:txBody>
      </p:sp>
      <p:sp>
        <p:nvSpPr>
          <p:cNvPr id="81" name="AutoShape 22"/>
          <p:cNvSpPr>
            <a:spLocks noChangeArrowheads="1"/>
          </p:cNvSpPr>
          <p:nvPr/>
        </p:nvSpPr>
        <p:spPr bwMode="auto">
          <a:xfrm>
            <a:off x="6215063" y="2714625"/>
            <a:ext cx="1619250" cy="357188"/>
          </a:xfrm>
          <a:prstGeom prst="star16">
            <a:avLst>
              <a:gd name="adj" fmla="val 37500"/>
            </a:avLst>
          </a:prstGeom>
          <a:solidFill>
            <a:srgbClr val="FFFF00"/>
          </a:solidFill>
          <a:ln w="38100">
            <a:solidFill>
              <a:srgbClr val="FF0000"/>
            </a:solidFill>
            <a:miter lim="800000"/>
            <a:headEnd/>
            <a:tailEnd/>
          </a:ln>
        </p:spPr>
        <p:txBody>
          <a:bodyPr lIns="0" tIns="0" rIns="0" bIns="0" anchor="ctr" anchorCtr="1"/>
          <a:lstStyle/>
          <a:p>
            <a:pPr algn="ctr" eaLnBrk="0" hangingPunct="0">
              <a:spcBef>
                <a:spcPct val="50000"/>
              </a:spcBef>
            </a:pPr>
            <a:r>
              <a:rPr lang="fr-FR" sz="1000" b="1" dirty="0">
                <a:latin typeface="Verdana" pitchFamily="34" charset="0"/>
              </a:rPr>
              <a:t>dommage</a:t>
            </a:r>
          </a:p>
        </p:txBody>
      </p:sp>
      <p:grpSp>
        <p:nvGrpSpPr>
          <p:cNvPr id="12" name="Group 27"/>
          <p:cNvGrpSpPr>
            <a:grpSpLocks/>
          </p:cNvGrpSpPr>
          <p:nvPr/>
        </p:nvGrpSpPr>
        <p:grpSpPr bwMode="auto">
          <a:xfrm>
            <a:off x="3851276" y="4643438"/>
            <a:ext cx="2592388" cy="1000125"/>
            <a:chOff x="2978" y="2979"/>
            <a:chExt cx="1633" cy="630"/>
          </a:xfrm>
        </p:grpSpPr>
        <p:sp>
          <p:nvSpPr>
            <p:cNvPr id="68634" name="AutoShape 28"/>
            <p:cNvSpPr>
              <a:spLocks noChangeArrowheads="1"/>
            </p:cNvSpPr>
            <p:nvPr/>
          </p:nvSpPr>
          <p:spPr bwMode="auto">
            <a:xfrm>
              <a:off x="2978" y="3384"/>
              <a:ext cx="1633" cy="225"/>
            </a:xfrm>
            <a:prstGeom prst="roundRect">
              <a:avLst>
                <a:gd name="adj" fmla="val 16667"/>
              </a:avLst>
            </a:prstGeom>
            <a:solidFill>
              <a:srgbClr val="F9EE83"/>
            </a:solidFill>
            <a:ln w="25400">
              <a:solidFill>
                <a:srgbClr val="339933"/>
              </a:solidFill>
              <a:round/>
              <a:headEnd/>
              <a:tailEnd/>
            </a:ln>
          </p:spPr>
          <p:txBody>
            <a:bodyPr wrap="none" anchor="ctr"/>
            <a:lstStyle/>
            <a:p>
              <a:pPr algn="ctr"/>
              <a:r>
                <a:rPr lang="fr-FR" sz="1400" b="1" dirty="0" smtClean="0">
                  <a:solidFill>
                    <a:srgbClr val="339933"/>
                  </a:solidFill>
                  <a:latin typeface="Arial" charset="0"/>
                </a:rPr>
                <a:t>Evaluation du risque suivant</a:t>
              </a:r>
              <a:endParaRPr lang="fr-FR" sz="1400" b="1" dirty="0">
                <a:solidFill>
                  <a:srgbClr val="339933"/>
                </a:solidFill>
                <a:latin typeface="Arial" charset="0"/>
              </a:endParaRPr>
            </a:p>
          </p:txBody>
        </p:sp>
        <p:sp>
          <p:nvSpPr>
            <p:cNvPr id="68635" name="AutoShape 29"/>
            <p:cNvSpPr>
              <a:spLocks noChangeArrowheads="1"/>
            </p:cNvSpPr>
            <p:nvPr/>
          </p:nvSpPr>
          <p:spPr bwMode="auto">
            <a:xfrm flipV="1">
              <a:off x="3072" y="2979"/>
              <a:ext cx="900" cy="4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0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9933"/>
            </a:solidFill>
            <a:ln w="9525">
              <a:solidFill>
                <a:schemeClr val="tx1"/>
              </a:solidFill>
              <a:miter lim="800000"/>
              <a:headEnd/>
              <a:tailEnd/>
            </a:ln>
          </p:spPr>
          <p:txBody>
            <a:bodyPr wrap="none" anchor="ctr"/>
            <a:lstStyle/>
            <a:p>
              <a:endParaRPr lang="fr-FR"/>
            </a:p>
          </p:txBody>
        </p:sp>
        <p:sp>
          <p:nvSpPr>
            <p:cNvPr id="68636" name="Text Box 30"/>
            <p:cNvSpPr txBox="1">
              <a:spLocks noChangeArrowheads="1"/>
            </p:cNvSpPr>
            <p:nvPr/>
          </p:nvSpPr>
          <p:spPr bwMode="auto">
            <a:xfrm>
              <a:off x="3297" y="2979"/>
              <a:ext cx="336" cy="165"/>
            </a:xfrm>
            <a:prstGeom prst="rect">
              <a:avLst/>
            </a:prstGeom>
            <a:noFill/>
            <a:ln w="9525">
              <a:noFill/>
              <a:miter lim="800000"/>
              <a:headEnd/>
              <a:tailEnd/>
            </a:ln>
          </p:spPr>
          <p:txBody>
            <a:bodyPr>
              <a:spAutoFit/>
            </a:bodyPr>
            <a:lstStyle/>
            <a:p>
              <a:pPr algn="ctr">
                <a:spcBef>
                  <a:spcPct val="50000"/>
                </a:spcBef>
              </a:pPr>
              <a:r>
                <a:rPr lang="fr-FR" sz="1100" b="1">
                  <a:solidFill>
                    <a:srgbClr val="FEFEEA"/>
                  </a:solidFill>
                  <a:latin typeface="Verdana" pitchFamily="34" charset="0"/>
                </a:rPr>
                <a:t>OUI</a:t>
              </a:r>
            </a:p>
          </p:txBody>
        </p:sp>
      </p:grpSp>
      <p:cxnSp>
        <p:nvCxnSpPr>
          <p:cNvPr id="52" name="Connecteur droit avec flèche 51"/>
          <p:cNvCxnSpPr>
            <a:cxnSpLocks noChangeShapeType="1"/>
          </p:cNvCxnSpPr>
          <p:nvPr/>
        </p:nvCxnSpPr>
        <p:spPr bwMode="auto">
          <a:xfrm>
            <a:off x="3929063" y="3643313"/>
            <a:ext cx="1428750" cy="1587"/>
          </a:xfrm>
          <a:prstGeom prst="straightConnector1">
            <a:avLst/>
          </a:prstGeom>
          <a:noFill/>
          <a:ln w="38100" cap="sq" algn="ctr">
            <a:solidFill>
              <a:srgbClr val="1802BE"/>
            </a:solidFill>
            <a:miter lim="800000"/>
            <a:headEnd type="none" w="sm" len="sm"/>
            <a:tailEnd type="arrow" w="med" len="med"/>
          </a:ln>
        </p:spPr>
      </p:cxnSp>
      <p:sp>
        <p:nvSpPr>
          <p:cNvPr id="68633" name="ZoneTexte 8"/>
          <p:cNvSpPr txBox="1">
            <a:spLocks noChangeArrowheads="1"/>
          </p:cNvSpPr>
          <p:nvPr/>
        </p:nvSpPr>
        <p:spPr bwMode="auto">
          <a:xfrm>
            <a:off x="8316913" y="6429375"/>
            <a:ext cx="612775" cy="244475"/>
          </a:xfrm>
          <a:prstGeom prst="rect">
            <a:avLst/>
          </a:prstGeom>
          <a:noFill/>
          <a:ln w="9525">
            <a:noFill/>
            <a:miter lim="800000"/>
            <a:headEnd/>
            <a:tailEnd/>
          </a:ln>
        </p:spPr>
        <p:txBody>
          <a:bodyPr>
            <a:spAutoFit/>
          </a:bodyPr>
          <a:lstStyle/>
          <a:p>
            <a:pPr algn="ctr"/>
            <a:r>
              <a:rPr lang="fr-FR" sz="1000" i="1">
                <a:solidFill>
                  <a:srgbClr val="FF6600"/>
                </a:solidFill>
              </a:rPr>
              <a:t>46/112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p:cTn id="7" dur="1000" fill="hold"/>
                                        <p:tgtEl>
                                          <p:spTgt spid="66566"/>
                                        </p:tgtEl>
                                        <p:attrNameLst>
                                          <p:attrName>ppt_w</p:attrName>
                                        </p:attrNameLst>
                                      </p:cBhvr>
                                      <p:tavLst>
                                        <p:tav tm="0">
                                          <p:val>
                                            <p:fltVal val="0"/>
                                          </p:val>
                                        </p:tav>
                                        <p:tav tm="100000">
                                          <p:val>
                                            <p:strVal val="#ppt_w"/>
                                          </p:val>
                                        </p:tav>
                                      </p:tavLst>
                                    </p:anim>
                                    <p:anim calcmode="lin" valueType="num">
                                      <p:cBhvr>
                                        <p:cTn id="8" dur="1000" fill="hold"/>
                                        <p:tgtEl>
                                          <p:spTgt spid="66566"/>
                                        </p:tgtEl>
                                        <p:attrNameLst>
                                          <p:attrName>ppt_h</p:attrName>
                                        </p:attrNameLst>
                                      </p:cBhvr>
                                      <p:tavLst>
                                        <p:tav tm="0">
                                          <p:val>
                                            <p:fltVal val="0"/>
                                          </p:val>
                                        </p:tav>
                                        <p:tav tm="100000">
                                          <p:val>
                                            <p:strVal val="#ppt_h"/>
                                          </p:val>
                                        </p:tav>
                                      </p:tavLst>
                                    </p:anim>
                                    <p:animEffect transition="in" filter="fade">
                                      <p:cBhvr>
                                        <p:cTn id="9" dur="1000"/>
                                        <p:tgtEl>
                                          <p:spTgt spid="66566"/>
                                        </p:tgtEl>
                                      </p:cBhvr>
                                    </p:animEffect>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66567"/>
                                        </p:tgtEl>
                                        <p:attrNameLst>
                                          <p:attrName>style.visibility</p:attrName>
                                        </p:attrNameLst>
                                      </p:cBhvr>
                                      <p:to>
                                        <p:strVal val="visible"/>
                                      </p:to>
                                    </p:set>
                                    <p:animEffect transition="in" filter="strips(downRight)">
                                      <p:cBhvr>
                                        <p:cTn id="13" dur="1000"/>
                                        <p:tgtEl>
                                          <p:spTgt spid="66567"/>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66568"/>
                                        </p:tgtEl>
                                        <p:attrNameLst>
                                          <p:attrName>style.visibility</p:attrName>
                                        </p:attrNameLst>
                                      </p:cBhvr>
                                      <p:to>
                                        <p:strVal val="visible"/>
                                      </p:to>
                                    </p:set>
                                    <p:animEffect transition="in" filter="strips(downRight)">
                                      <p:cBhvr>
                                        <p:cTn id="16" dur="1000"/>
                                        <p:tgtEl>
                                          <p:spTgt spid="6656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trips(downRight)">
                                      <p:cBhvr>
                                        <p:cTn id="21" dur="500"/>
                                        <p:tgtEl>
                                          <p:spTgt spid="35"/>
                                        </p:tgtEl>
                                      </p:cBhvr>
                                    </p:animEffect>
                                  </p:childTnLst>
                                </p:cTn>
                              </p:par>
                            </p:childTnLst>
                          </p:cTn>
                        </p:par>
                        <p:par>
                          <p:cTn id="22" fill="hold">
                            <p:stCondLst>
                              <p:cond delay="500"/>
                            </p:stCondLst>
                            <p:childTnLst>
                              <p:par>
                                <p:cTn id="23" presetID="21" presetClass="entr" presetSubtype="4"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heel(4)">
                                      <p:cBhvr>
                                        <p:cTn id="25" dur="10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strips(downRight)">
                                      <p:cBhvr>
                                        <p:cTn id="30" dur="500"/>
                                        <p:tgtEl>
                                          <p:spTgt spid="38"/>
                                        </p:tgtEl>
                                      </p:cBhvr>
                                    </p:animEffect>
                                  </p:childTnLst>
                                </p:cTn>
                              </p:par>
                            </p:childTnLst>
                          </p:cTn>
                        </p:par>
                        <p:par>
                          <p:cTn id="31" fill="hold">
                            <p:stCondLst>
                              <p:cond delay="500"/>
                            </p:stCondLst>
                            <p:childTnLst>
                              <p:par>
                                <p:cTn id="32" presetID="21"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500"/>
                                        <p:tgtEl>
                                          <p:spTgt spid="8"/>
                                        </p:tgtEl>
                                      </p:cBhvr>
                                    </p:animEffect>
                                  </p:childTnLst>
                                </p:cTn>
                              </p:par>
                            </p:childTnLst>
                          </p:cTn>
                        </p:par>
                        <p:par>
                          <p:cTn id="35" fill="hold">
                            <p:stCondLst>
                              <p:cond delay="1000"/>
                            </p:stCondLst>
                            <p:childTnLst>
                              <p:par>
                                <p:cTn id="36" presetID="21" presetClass="entr" presetSubtype="4"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4)">
                                      <p:cBhvr>
                                        <p:cTn id="38" dur="500"/>
                                        <p:tgtEl>
                                          <p:spTgt spid="9"/>
                                        </p:tgtEl>
                                      </p:cBhvr>
                                    </p:animEffect>
                                  </p:childTnLst>
                                </p:cTn>
                              </p:par>
                            </p:childTnLst>
                          </p:cTn>
                        </p:par>
                        <p:par>
                          <p:cTn id="39" fill="hold">
                            <p:stCondLst>
                              <p:cond delay="1500"/>
                            </p:stCondLst>
                            <p:childTnLst>
                              <p:par>
                                <p:cTn id="40" presetID="18" presetClass="entr" presetSubtype="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childTnLst>
                          </p:cTn>
                        </p:par>
                        <p:par>
                          <p:cTn id="43" fill="hold">
                            <p:stCondLst>
                              <p:cond delay="2000"/>
                            </p:stCondLst>
                            <p:childTnLst>
                              <p:par>
                                <p:cTn id="44" presetID="18" presetClass="entr" presetSubtype="12"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Left)">
                                      <p:cBhvr>
                                        <p:cTn id="46" dur="500"/>
                                        <p:tgtEl>
                                          <p:spTgt spid="11"/>
                                        </p:tgtEl>
                                      </p:cBhvr>
                                    </p:animEffect>
                                  </p:childTnLst>
                                </p:cTn>
                              </p:par>
                            </p:childTnLst>
                          </p:cTn>
                        </p:par>
                        <p:par>
                          <p:cTn id="47" fill="hold">
                            <p:stCondLst>
                              <p:cond delay="2500"/>
                            </p:stCondLst>
                            <p:childTnLst>
                              <p:par>
                                <p:cTn id="48" presetID="21" presetClass="entr" presetSubtype="4" fill="hold" grpId="0" nodeType="after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heel(4)">
                                      <p:cBhvr>
                                        <p:cTn id="50" dur="500"/>
                                        <p:tgtEl>
                                          <p:spTgt spid="75"/>
                                        </p:tgtEl>
                                      </p:cBhvr>
                                    </p:animEffect>
                                  </p:childTnLst>
                                </p:cTn>
                              </p:par>
                            </p:childTnLst>
                          </p:cTn>
                        </p:par>
                        <p:par>
                          <p:cTn id="51" fill="hold">
                            <p:stCondLst>
                              <p:cond delay="3000"/>
                            </p:stCondLst>
                            <p:childTnLst>
                              <p:par>
                                <p:cTn id="52" presetID="18" presetClass="entr" presetSubtype="12"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strips(downLeft)">
                                      <p:cBhvr>
                                        <p:cTn id="54" dur="500"/>
                                        <p:tgtEl>
                                          <p:spTgt spid="80"/>
                                        </p:tgtEl>
                                      </p:cBhvr>
                                    </p:animEffect>
                                  </p:childTnLst>
                                </p:cTn>
                              </p:par>
                            </p:childTnLst>
                          </p:cTn>
                        </p:par>
                        <p:par>
                          <p:cTn id="55" fill="hold">
                            <p:stCondLst>
                              <p:cond delay="3500"/>
                            </p:stCondLst>
                            <p:childTnLst>
                              <p:par>
                                <p:cTn id="56" presetID="21" presetClass="entr" presetSubtype="8"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heel(8)">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xit" presetSubtype="0" fill="hold" nodeType="clickEffect">
                                  <p:stCondLst>
                                    <p:cond delay="0"/>
                                  </p:stCondLst>
                                  <p:childTnLst>
                                    <p:anim calcmode="lin" valueType="num">
                                      <p:cBhvr>
                                        <p:cTn id="62" dur="500"/>
                                        <p:tgtEl>
                                          <p:spTgt spid="35"/>
                                        </p:tgtEl>
                                        <p:attrNameLst>
                                          <p:attrName>ppt_w</p:attrName>
                                        </p:attrNameLst>
                                      </p:cBhvr>
                                      <p:tavLst>
                                        <p:tav tm="0">
                                          <p:val>
                                            <p:strVal val="ppt_w"/>
                                          </p:val>
                                        </p:tav>
                                        <p:tav tm="100000">
                                          <p:val>
                                            <p:fltVal val="0"/>
                                          </p:val>
                                        </p:tav>
                                      </p:tavLst>
                                    </p:anim>
                                    <p:anim calcmode="lin" valueType="num">
                                      <p:cBhvr>
                                        <p:cTn id="63" dur="500"/>
                                        <p:tgtEl>
                                          <p:spTgt spid="35"/>
                                        </p:tgtEl>
                                        <p:attrNameLst>
                                          <p:attrName>ppt_h</p:attrName>
                                        </p:attrNameLst>
                                      </p:cBhvr>
                                      <p:tavLst>
                                        <p:tav tm="0">
                                          <p:val>
                                            <p:strVal val="ppt_h"/>
                                          </p:val>
                                        </p:tav>
                                        <p:tav tm="100000">
                                          <p:val>
                                            <p:fltVal val="0"/>
                                          </p:val>
                                        </p:tav>
                                      </p:tavLst>
                                    </p:anim>
                                    <p:animEffect transition="out" filter="fade">
                                      <p:cBhvr>
                                        <p:cTn id="64" dur="500"/>
                                        <p:tgtEl>
                                          <p:spTgt spid="35"/>
                                        </p:tgtEl>
                                      </p:cBhvr>
                                    </p:animEffect>
                                    <p:set>
                                      <p:cBhvr>
                                        <p:cTn id="65" dur="1" fill="hold">
                                          <p:stCondLst>
                                            <p:cond delay="499"/>
                                          </p:stCondLst>
                                        </p:cTn>
                                        <p:tgtEl>
                                          <p:spTgt spid="35"/>
                                        </p:tgtEl>
                                        <p:attrNameLst>
                                          <p:attrName>style.visibility</p:attrName>
                                        </p:attrNameLst>
                                      </p:cBhvr>
                                      <p:to>
                                        <p:strVal val="hidden"/>
                                      </p:to>
                                    </p:set>
                                  </p:childTnLst>
                                </p:cTn>
                              </p:par>
                              <p:par>
                                <p:cTn id="66" presetID="53" presetClass="exit" presetSubtype="0" fill="hold" nodeType="withEffect">
                                  <p:stCondLst>
                                    <p:cond delay="0"/>
                                  </p:stCondLst>
                                  <p:childTnLst>
                                    <p:anim calcmode="lin" valueType="num">
                                      <p:cBhvr>
                                        <p:cTn id="67" dur="500"/>
                                        <p:tgtEl>
                                          <p:spTgt spid="38"/>
                                        </p:tgtEl>
                                        <p:attrNameLst>
                                          <p:attrName>ppt_w</p:attrName>
                                        </p:attrNameLst>
                                      </p:cBhvr>
                                      <p:tavLst>
                                        <p:tav tm="0">
                                          <p:val>
                                            <p:strVal val="ppt_w"/>
                                          </p:val>
                                        </p:tav>
                                        <p:tav tm="100000">
                                          <p:val>
                                            <p:fltVal val="0"/>
                                          </p:val>
                                        </p:tav>
                                      </p:tavLst>
                                    </p:anim>
                                    <p:anim calcmode="lin" valueType="num">
                                      <p:cBhvr>
                                        <p:cTn id="68" dur="500"/>
                                        <p:tgtEl>
                                          <p:spTgt spid="38"/>
                                        </p:tgtEl>
                                        <p:attrNameLst>
                                          <p:attrName>ppt_h</p:attrName>
                                        </p:attrNameLst>
                                      </p:cBhvr>
                                      <p:tavLst>
                                        <p:tav tm="0">
                                          <p:val>
                                            <p:strVal val="ppt_h"/>
                                          </p:val>
                                        </p:tav>
                                        <p:tav tm="100000">
                                          <p:val>
                                            <p:fltVal val="0"/>
                                          </p:val>
                                        </p:tav>
                                      </p:tavLst>
                                    </p:anim>
                                    <p:animEffect transition="out" filter="fade">
                                      <p:cBhvr>
                                        <p:cTn id="69" dur="500"/>
                                        <p:tgtEl>
                                          <p:spTgt spid="38"/>
                                        </p:tgtEl>
                                      </p:cBhvr>
                                    </p:animEffect>
                                    <p:set>
                                      <p:cBhvr>
                                        <p:cTn id="70" dur="1" fill="hold">
                                          <p:stCondLst>
                                            <p:cond delay="499"/>
                                          </p:stCondLst>
                                        </p:cTn>
                                        <p:tgtEl>
                                          <p:spTgt spid="38"/>
                                        </p:tgtEl>
                                        <p:attrNameLst>
                                          <p:attrName>style.visibility</p:attrName>
                                        </p:attrNameLst>
                                      </p:cBhvr>
                                      <p:to>
                                        <p:strVal val="hidden"/>
                                      </p:to>
                                    </p:set>
                                  </p:childTnLst>
                                </p:cTn>
                              </p:par>
                              <p:par>
                                <p:cTn id="71" presetID="53" presetClass="exit" presetSubtype="0" fill="hold" grpId="1" nodeType="withEffect">
                                  <p:stCondLst>
                                    <p:cond delay="0"/>
                                  </p:stCondLst>
                                  <p:childTnLst>
                                    <p:anim calcmode="lin" valueType="num">
                                      <p:cBhvr>
                                        <p:cTn id="72" dur="500"/>
                                        <p:tgtEl>
                                          <p:spTgt spid="61"/>
                                        </p:tgtEl>
                                        <p:attrNameLst>
                                          <p:attrName>ppt_w</p:attrName>
                                        </p:attrNameLst>
                                      </p:cBhvr>
                                      <p:tavLst>
                                        <p:tav tm="0">
                                          <p:val>
                                            <p:strVal val="ppt_w"/>
                                          </p:val>
                                        </p:tav>
                                        <p:tav tm="100000">
                                          <p:val>
                                            <p:fltVal val="0"/>
                                          </p:val>
                                        </p:tav>
                                      </p:tavLst>
                                    </p:anim>
                                    <p:anim calcmode="lin" valueType="num">
                                      <p:cBhvr>
                                        <p:cTn id="73" dur="500"/>
                                        <p:tgtEl>
                                          <p:spTgt spid="61"/>
                                        </p:tgtEl>
                                        <p:attrNameLst>
                                          <p:attrName>ppt_h</p:attrName>
                                        </p:attrNameLst>
                                      </p:cBhvr>
                                      <p:tavLst>
                                        <p:tav tm="0">
                                          <p:val>
                                            <p:strVal val="ppt_h"/>
                                          </p:val>
                                        </p:tav>
                                        <p:tav tm="100000">
                                          <p:val>
                                            <p:fltVal val="0"/>
                                          </p:val>
                                        </p:tav>
                                      </p:tavLst>
                                    </p:anim>
                                    <p:animEffect transition="out" filter="fade">
                                      <p:cBhvr>
                                        <p:cTn id="74" dur="500"/>
                                        <p:tgtEl>
                                          <p:spTgt spid="61"/>
                                        </p:tgtEl>
                                      </p:cBhvr>
                                    </p:animEffect>
                                    <p:set>
                                      <p:cBhvr>
                                        <p:cTn id="75" dur="1" fill="hold">
                                          <p:stCondLst>
                                            <p:cond delay="499"/>
                                          </p:stCondLst>
                                        </p:cTn>
                                        <p:tgtEl>
                                          <p:spTgt spid="61"/>
                                        </p:tgtEl>
                                        <p:attrNameLst>
                                          <p:attrName>style.visibility</p:attrName>
                                        </p:attrNameLst>
                                      </p:cBhvr>
                                      <p:to>
                                        <p:strVal val="hidden"/>
                                      </p:to>
                                    </p:set>
                                  </p:childTnLst>
                                </p:cTn>
                              </p:par>
                              <p:par>
                                <p:cTn id="76" presetID="53" presetClass="exit" presetSubtype="0" fill="hold" nodeType="withEffect">
                                  <p:stCondLst>
                                    <p:cond delay="0"/>
                                  </p:stCondLst>
                                  <p:childTnLst>
                                    <p:anim calcmode="lin" valueType="num">
                                      <p:cBhvr>
                                        <p:cTn id="77" dur="1000"/>
                                        <p:tgtEl>
                                          <p:spTgt spid="8"/>
                                        </p:tgtEl>
                                        <p:attrNameLst>
                                          <p:attrName>ppt_w</p:attrName>
                                        </p:attrNameLst>
                                      </p:cBhvr>
                                      <p:tavLst>
                                        <p:tav tm="0">
                                          <p:val>
                                            <p:strVal val="ppt_w"/>
                                          </p:val>
                                        </p:tav>
                                        <p:tav tm="100000">
                                          <p:val>
                                            <p:fltVal val="0"/>
                                          </p:val>
                                        </p:tav>
                                      </p:tavLst>
                                    </p:anim>
                                    <p:anim calcmode="lin" valueType="num">
                                      <p:cBhvr>
                                        <p:cTn id="78" dur="1000"/>
                                        <p:tgtEl>
                                          <p:spTgt spid="8"/>
                                        </p:tgtEl>
                                        <p:attrNameLst>
                                          <p:attrName>ppt_h</p:attrName>
                                        </p:attrNameLst>
                                      </p:cBhvr>
                                      <p:tavLst>
                                        <p:tav tm="0">
                                          <p:val>
                                            <p:strVal val="ppt_h"/>
                                          </p:val>
                                        </p:tav>
                                        <p:tav tm="100000">
                                          <p:val>
                                            <p:fltVal val="0"/>
                                          </p:val>
                                        </p:tav>
                                      </p:tavLst>
                                    </p:anim>
                                    <p:animEffect transition="out" filter="fade">
                                      <p:cBhvr>
                                        <p:cTn id="79" dur="1000"/>
                                        <p:tgtEl>
                                          <p:spTgt spid="8"/>
                                        </p:tgtEl>
                                      </p:cBhvr>
                                    </p:animEffect>
                                    <p:set>
                                      <p:cBhvr>
                                        <p:cTn id="80" dur="1" fill="hold">
                                          <p:stCondLst>
                                            <p:cond delay="999"/>
                                          </p:stCondLst>
                                        </p:cTn>
                                        <p:tgtEl>
                                          <p:spTgt spid="8"/>
                                        </p:tgtEl>
                                        <p:attrNameLst>
                                          <p:attrName>style.visibility</p:attrName>
                                        </p:attrNameLst>
                                      </p:cBhvr>
                                      <p:to>
                                        <p:strVal val="hidden"/>
                                      </p:to>
                                    </p:set>
                                  </p:childTnLst>
                                </p:cTn>
                              </p:par>
                              <p:par>
                                <p:cTn id="81" presetID="53" presetClass="exit" presetSubtype="0" fill="hold" nodeType="withEffect">
                                  <p:stCondLst>
                                    <p:cond delay="0"/>
                                  </p:stCondLst>
                                  <p:childTnLst>
                                    <p:anim calcmode="lin" valueType="num">
                                      <p:cBhvr>
                                        <p:cTn id="82" dur="2000"/>
                                        <p:tgtEl>
                                          <p:spTgt spid="9"/>
                                        </p:tgtEl>
                                        <p:attrNameLst>
                                          <p:attrName>ppt_w</p:attrName>
                                        </p:attrNameLst>
                                      </p:cBhvr>
                                      <p:tavLst>
                                        <p:tav tm="0">
                                          <p:val>
                                            <p:strVal val="ppt_w"/>
                                          </p:val>
                                        </p:tav>
                                        <p:tav tm="100000">
                                          <p:val>
                                            <p:fltVal val="0"/>
                                          </p:val>
                                        </p:tav>
                                      </p:tavLst>
                                    </p:anim>
                                    <p:anim calcmode="lin" valueType="num">
                                      <p:cBhvr>
                                        <p:cTn id="83" dur="2000"/>
                                        <p:tgtEl>
                                          <p:spTgt spid="9"/>
                                        </p:tgtEl>
                                        <p:attrNameLst>
                                          <p:attrName>ppt_h</p:attrName>
                                        </p:attrNameLst>
                                      </p:cBhvr>
                                      <p:tavLst>
                                        <p:tav tm="0">
                                          <p:val>
                                            <p:strVal val="ppt_h"/>
                                          </p:val>
                                        </p:tav>
                                        <p:tav tm="100000">
                                          <p:val>
                                            <p:fltVal val="0"/>
                                          </p:val>
                                        </p:tav>
                                      </p:tavLst>
                                    </p:anim>
                                    <p:animEffect transition="out" filter="fade">
                                      <p:cBhvr>
                                        <p:cTn id="84" dur="2000"/>
                                        <p:tgtEl>
                                          <p:spTgt spid="9"/>
                                        </p:tgtEl>
                                      </p:cBhvr>
                                    </p:animEffect>
                                    <p:set>
                                      <p:cBhvr>
                                        <p:cTn id="85" dur="1" fill="hold">
                                          <p:stCondLst>
                                            <p:cond delay="1999"/>
                                          </p:stCondLst>
                                        </p:cTn>
                                        <p:tgtEl>
                                          <p:spTgt spid="9"/>
                                        </p:tgtEl>
                                        <p:attrNameLst>
                                          <p:attrName>style.visibility</p:attrName>
                                        </p:attrNameLst>
                                      </p:cBhvr>
                                      <p:to>
                                        <p:strVal val="hidden"/>
                                      </p:to>
                                    </p:set>
                                  </p:childTnLst>
                                </p:cTn>
                              </p:par>
                              <p:par>
                                <p:cTn id="86" presetID="53" presetClass="exit" presetSubtype="0" fill="hold" nodeType="withEffect">
                                  <p:stCondLst>
                                    <p:cond delay="0"/>
                                  </p:stCondLst>
                                  <p:childTnLst>
                                    <p:anim calcmode="lin" valueType="num">
                                      <p:cBhvr>
                                        <p:cTn id="87" dur="2000"/>
                                        <p:tgtEl>
                                          <p:spTgt spid="10"/>
                                        </p:tgtEl>
                                        <p:attrNameLst>
                                          <p:attrName>ppt_w</p:attrName>
                                        </p:attrNameLst>
                                      </p:cBhvr>
                                      <p:tavLst>
                                        <p:tav tm="0">
                                          <p:val>
                                            <p:strVal val="ppt_w"/>
                                          </p:val>
                                        </p:tav>
                                        <p:tav tm="100000">
                                          <p:val>
                                            <p:fltVal val="0"/>
                                          </p:val>
                                        </p:tav>
                                      </p:tavLst>
                                    </p:anim>
                                    <p:anim calcmode="lin" valueType="num">
                                      <p:cBhvr>
                                        <p:cTn id="88" dur="2000"/>
                                        <p:tgtEl>
                                          <p:spTgt spid="10"/>
                                        </p:tgtEl>
                                        <p:attrNameLst>
                                          <p:attrName>ppt_h</p:attrName>
                                        </p:attrNameLst>
                                      </p:cBhvr>
                                      <p:tavLst>
                                        <p:tav tm="0">
                                          <p:val>
                                            <p:strVal val="ppt_h"/>
                                          </p:val>
                                        </p:tav>
                                        <p:tav tm="100000">
                                          <p:val>
                                            <p:fltVal val="0"/>
                                          </p:val>
                                        </p:tav>
                                      </p:tavLst>
                                    </p:anim>
                                    <p:animEffect transition="out" filter="fade">
                                      <p:cBhvr>
                                        <p:cTn id="89" dur="2000"/>
                                        <p:tgtEl>
                                          <p:spTgt spid="10"/>
                                        </p:tgtEl>
                                      </p:cBhvr>
                                    </p:animEffect>
                                    <p:set>
                                      <p:cBhvr>
                                        <p:cTn id="90" dur="1" fill="hold">
                                          <p:stCondLst>
                                            <p:cond delay="1999"/>
                                          </p:stCondLst>
                                        </p:cTn>
                                        <p:tgtEl>
                                          <p:spTgt spid="10"/>
                                        </p:tgtEl>
                                        <p:attrNameLst>
                                          <p:attrName>style.visibility</p:attrName>
                                        </p:attrNameLst>
                                      </p:cBhvr>
                                      <p:to>
                                        <p:strVal val="hidden"/>
                                      </p:to>
                                    </p:set>
                                  </p:childTnLst>
                                </p:cTn>
                              </p:par>
                              <p:par>
                                <p:cTn id="91" presetID="53" presetClass="exit" presetSubtype="0" fill="hold" nodeType="withEffect">
                                  <p:stCondLst>
                                    <p:cond delay="0"/>
                                  </p:stCondLst>
                                  <p:childTnLst>
                                    <p:anim calcmode="lin" valueType="num">
                                      <p:cBhvr>
                                        <p:cTn id="92" dur="2000"/>
                                        <p:tgtEl>
                                          <p:spTgt spid="11"/>
                                        </p:tgtEl>
                                        <p:attrNameLst>
                                          <p:attrName>ppt_w</p:attrName>
                                        </p:attrNameLst>
                                      </p:cBhvr>
                                      <p:tavLst>
                                        <p:tav tm="0">
                                          <p:val>
                                            <p:strVal val="ppt_w"/>
                                          </p:val>
                                        </p:tav>
                                        <p:tav tm="100000">
                                          <p:val>
                                            <p:fltVal val="0"/>
                                          </p:val>
                                        </p:tav>
                                      </p:tavLst>
                                    </p:anim>
                                    <p:anim calcmode="lin" valueType="num">
                                      <p:cBhvr>
                                        <p:cTn id="93" dur="2000"/>
                                        <p:tgtEl>
                                          <p:spTgt spid="11"/>
                                        </p:tgtEl>
                                        <p:attrNameLst>
                                          <p:attrName>ppt_h</p:attrName>
                                        </p:attrNameLst>
                                      </p:cBhvr>
                                      <p:tavLst>
                                        <p:tav tm="0">
                                          <p:val>
                                            <p:strVal val="ppt_h"/>
                                          </p:val>
                                        </p:tav>
                                        <p:tav tm="100000">
                                          <p:val>
                                            <p:fltVal val="0"/>
                                          </p:val>
                                        </p:tav>
                                      </p:tavLst>
                                    </p:anim>
                                    <p:animEffect transition="out" filter="fade">
                                      <p:cBhvr>
                                        <p:cTn id="94" dur="2000"/>
                                        <p:tgtEl>
                                          <p:spTgt spid="11"/>
                                        </p:tgtEl>
                                      </p:cBhvr>
                                    </p:animEffect>
                                    <p:set>
                                      <p:cBhvr>
                                        <p:cTn id="95" dur="1" fill="hold">
                                          <p:stCondLst>
                                            <p:cond delay="1999"/>
                                          </p:stCondLst>
                                        </p:cTn>
                                        <p:tgtEl>
                                          <p:spTgt spid="11"/>
                                        </p:tgtEl>
                                        <p:attrNameLst>
                                          <p:attrName>style.visibility</p:attrName>
                                        </p:attrNameLst>
                                      </p:cBhvr>
                                      <p:to>
                                        <p:strVal val="hidden"/>
                                      </p:to>
                                    </p:set>
                                  </p:childTnLst>
                                </p:cTn>
                              </p:par>
                              <p:par>
                                <p:cTn id="96" presetID="53" presetClass="exit" presetSubtype="0" fill="hold" grpId="1" nodeType="withEffect">
                                  <p:stCondLst>
                                    <p:cond delay="0"/>
                                  </p:stCondLst>
                                  <p:childTnLst>
                                    <p:anim calcmode="lin" valueType="num">
                                      <p:cBhvr>
                                        <p:cTn id="97" dur="2000"/>
                                        <p:tgtEl>
                                          <p:spTgt spid="75"/>
                                        </p:tgtEl>
                                        <p:attrNameLst>
                                          <p:attrName>ppt_w</p:attrName>
                                        </p:attrNameLst>
                                      </p:cBhvr>
                                      <p:tavLst>
                                        <p:tav tm="0">
                                          <p:val>
                                            <p:strVal val="ppt_w"/>
                                          </p:val>
                                        </p:tav>
                                        <p:tav tm="100000">
                                          <p:val>
                                            <p:fltVal val="0"/>
                                          </p:val>
                                        </p:tav>
                                      </p:tavLst>
                                    </p:anim>
                                    <p:anim calcmode="lin" valueType="num">
                                      <p:cBhvr>
                                        <p:cTn id="98" dur="2000"/>
                                        <p:tgtEl>
                                          <p:spTgt spid="75"/>
                                        </p:tgtEl>
                                        <p:attrNameLst>
                                          <p:attrName>ppt_h</p:attrName>
                                        </p:attrNameLst>
                                      </p:cBhvr>
                                      <p:tavLst>
                                        <p:tav tm="0">
                                          <p:val>
                                            <p:strVal val="ppt_h"/>
                                          </p:val>
                                        </p:tav>
                                        <p:tav tm="100000">
                                          <p:val>
                                            <p:fltVal val="0"/>
                                          </p:val>
                                        </p:tav>
                                      </p:tavLst>
                                    </p:anim>
                                    <p:animEffect transition="out" filter="fade">
                                      <p:cBhvr>
                                        <p:cTn id="99" dur="2000"/>
                                        <p:tgtEl>
                                          <p:spTgt spid="75"/>
                                        </p:tgtEl>
                                      </p:cBhvr>
                                    </p:animEffect>
                                    <p:set>
                                      <p:cBhvr>
                                        <p:cTn id="100" dur="1" fill="hold">
                                          <p:stCondLst>
                                            <p:cond delay="1999"/>
                                          </p:stCondLst>
                                        </p:cTn>
                                        <p:tgtEl>
                                          <p:spTgt spid="75"/>
                                        </p:tgtEl>
                                        <p:attrNameLst>
                                          <p:attrName>style.visibility</p:attrName>
                                        </p:attrNameLst>
                                      </p:cBhvr>
                                      <p:to>
                                        <p:strVal val="hidden"/>
                                      </p:to>
                                    </p:set>
                                  </p:childTnLst>
                                </p:cTn>
                              </p:par>
                              <p:par>
                                <p:cTn id="101" presetID="53" presetClass="exit" presetSubtype="0" fill="hold" grpId="1" nodeType="withEffect">
                                  <p:stCondLst>
                                    <p:cond delay="0"/>
                                  </p:stCondLst>
                                  <p:childTnLst>
                                    <p:anim calcmode="lin" valueType="num">
                                      <p:cBhvr>
                                        <p:cTn id="102" dur="2000"/>
                                        <p:tgtEl>
                                          <p:spTgt spid="80"/>
                                        </p:tgtEl>
                                        <p:attrNameLst>
                                          <p:attrName>ppt_w</p:attrName>
                                        </p:attrNameLst>
                                      </p:cBhvr>
                                      <p:tavLst>
                                        <p:tav tm="0">
                                          <p:val>
                                            <p:strVal val="ppt_w"/>
                                          </p:val>
                                        </p:tav>
                                        <p:tav tm="100000">
                                          <p:val>
                                            <p:fltVal val="0"/>
                                          </p:val>
                                        </p:tav>
                                      </p:tavLst>
                                    </p:anim>
                                    <p:anim calcmode="lin" valueType="num">
                                      <p:cBhvr>
                                        <p:cTn id="103" dur="2000"/>
                                        <p:tgtEl>
                                          <p:spTgt spid="80"/>
                                        </p:tgtEl>
                                        <p:attrNameLst>
                                          <p:attrName>ppt_h</p:attrName>
                                        </p:attrNameLst>
                                      </p:cBhvr>
                                      <p:tavLst>
                                        <p:tav tm="0">
                                          <p:val>
                                            <p:strVal val="ppt_h"/>
                                          </p:val>
                                        </p:tav>
                                        <p:tav tm="100000">
                                          <p:val>
                                            <p:fltVal val="0"/>
                                          </p:val>
                                        </p:tav>
                                      </p:tavLst>
                                    </p:anim>
                                    <p:animEffect transition="out" filter="fade">
                                      <p:cBhvr>
                                        <p:cTn id="104" dur="2000"/>
                                        <p:tgtEl>
                                          <p:spTgt spid="80"/>
                                        </p:tgtEl>
                                      </p:cBhvr>
                                    </p:animEffect>
                                    <p:set>
                                      <p:cBhvr>
                                        <p:cTn id="105" dur="1" fill="hold">
                                          <p:stCondLst>
                                            <p:cond delay="1999"/>
                                          </p:stCondLst>
                                        </p:cTn>
                                        <p:tgtEl>
                                          <p:spTgt spid="80"/>
                                        </p:tgtEl>
                                        <p:attrNameLst>
                                          <p:attrName>style.visibility</p:attrName>
                                        </p:attrNameLst>
                                      </p:cBhvr>
                                      <p:to>
                                        <p:strVal val="hidden"/>
                                      </p:to>
                                    </p:set>
                                  </p:childTnLst>
                                </p:cTn>
                              </p:par>
                              <p:par>
                                <p:cTn id="106" presetID="53" presetClass="exit" presetSubtype="0" fill="hold" grpId="1" nodeType="withEffect">
                                  <p:stCondLst>
                                    <p:cond delay="0"/>
                                  </p:stCondLst>
                                  <p:childTnLst>
                                    <p:anim calcmode="lin" valueType="num">
                                      <p:cBhvr>
                                        <p:cTn id="107" dur="2000"/>
                                        <p:tgtEl>
                                          <p:spTgt spid="81"/>
                                        </p:tgtEl>
                                        <p:attrNameLst>
                                          <p:attrName>ppt_w</p:attrName>
                                        </p:attrNameLst>
                                      </p:cBhvr>
                                      <p:tavLst>
                                        <p:tav tm="0">
                                          <p:val>
                                            <p:strVal val="ppt_w"/>
                                          </p:val>
                                        </p:tav>
                                        <p:tav tm="100000">
                                          <p:val>
                                            <p:fltVal val="0"/>
                                          </p:val>
                                        </p:tav>
                                      </p:tavLst>
                                    </p:anim>
                                    <p:anim calcmode="lin" valueType="num">
                                      <p:cBhvr>
                                        <p:cTn id="108" dur="2000"/>
                                        <p:tgtEl>
                                          <p:spTgt spid="81"/>
                                        </p:tgtEl>
                                        <p:attrNameLst>
                                          <p:attrName>ppt_h</p:attrName>
                                        </p:attrNameLst>
                                      </p:cBhvr>
                                      <p:tavLst>
                                        <p:tav tm="0">
                                          <p:val>
                                            <p:strVal val="ppt_h"/>
                                          </p:val>
                                        </p:tav>
                                        <p:tav tm="100000">
                                          <p:val>
                                            <p:fltVal val="0"/>
                                          </p:val>
                                        </p:tav>
                                      </p:tavLst>
                                    </p:anim>
                                    <p:animEffect transition="out" filter="fade">
                                      <p:cBhvr>
                                        <p:cTn id="109" dur="2000"/>
                                        <p:tgtEl>
                                          <p:spTgt spid="81"/>
                                        </p:tgtEl>
                                      </p:cBhvr>
                                    </p:animEffect>
                                    <p:set>
                                      <p:cBhvr>
                                        <p:cTn id="110" dur="1" fill="hold">
                                          <p:stCondLst>
                                            <p:cond delay="1999"/>
                                          </p:stCondLst>
                                        </p:cTn>
                                        <p:tgtEl>
                                          <p:spTgt spid="81"/>
                                        </p:tgtEl>
                                        <p:attrNameLst>
                                          <p:attrName>style.visibility</p:attrName>
                                        </p:attrNameLst>
                                      </p:cBhvr>
                                      <p:to>
                                        <p:strVal val="hidden"/>
                                      </p:to>
                                    </p:set>
                                  </p:childTnLst>
                                </p:cTn>
                              </p:par>
                            </p:childTnLst>
                          </p:cTn>
                        </p:par>
                        <p:par>
                          <p:cTn id="111" fill="hold">
                            <p:stCondLst>
                              <p:cond delay="2000"/>
                            </p:stCondLst>
                            <p:childTnLst>
                              <p:par>
                                <p:cTn id="112" presetID="18" presetClass="entr" presetSubtype="6" fill="hold"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strips(downRight)">
                                      <p:cBhvr>
                                        <p:cTn id="114" dur="1000"/>
                                        <p:tgtEl>
                                          <p:spTgt spid="49"/>
                                        </p:tgtEl>
                                      </p:cBhvr>
                                    </p:animEffect>
                                  </p:childTnLst>
                                </p:cTn>
                              </p:par>
                            </p:childTnLst>
                          </p:cTn>
                        </p:par>
                        <p:par>
                          <p:cTn id="115" fill="hold">
                            <p:stCondLst>
                              <p:cond delay="3000"/>
                            </p:stCondLst>
                            <p:childTnLst>
                              <p:par>
                                <p:cTn id="116" presetID="1" presetClass="entr" presetSubtype="0" fill="hold" nodeType="afterEffect">
                                  <p:stCondLst>
                                    <p:cond delay="0"/>
                                  </p:stCondLst>
                                  <p:childTnLst>
                                    <p:set>
                                      <p:cBhvr>
                                        <p:cTn id="117" dur="1" fill="hold">
                                          <p:stCondLst>
                                            <p:cond delay="0"/>
                                          </p:stCondLst>
                                        </p:cTn>
                                        <p:tgtEl>
                                          <p:spTgt spid="5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53" presetClass="exit" presetSubtype="0" fill="hold" nodeType="clickEffect">
                                  <p:stCondLst>
                                    <p:cond delay="0"/>
                                  </p:stCondLst>
                                  <p:childTnLst>
                                    <p:anim calcmode="lin" valueType="num">
                                      <p:cBhvr>
                                        <p:cTn id="121" dur="500"/>
                                        <p:tgtEl>
                                          <p:spTgt spid="49"/>
                                        </p:tgtEl>
                                        <p:attrNameLst>
                                          <p:attrName>ppt_w</p:attrName>
                                        </p:attrNameLst>
                                      </p:cBhvr>
                                      <p:tavLst>
                                        <p:tav tm="0">
                                          <p:val>
                                            <p:strVal val="ppt_w"/>
                                          </p:val>
                                        </p:tav>
                                        <p:tav tm="100000">
                                          <p:val>
                                            <p:fltVal val="0"/>
                                          </p:val>
                                        </p:tav>
                                      </p:tavLst>
                                    </p:anim>
                                    <p:anim calcmode="lin" valueType="num">
                                      <p:cBhvr>
                                        <p:cTn id="122" dur="500"/>
                                        <p:tgtEl>
                                          <p:spTgt spid="49"/>
                                        </p:tgtEl>
                                        <p:attrNameLst>
                                          <p:attrName>ppt_h</p:attrName>
                                        </p:attrNameLst>
                                      </p:cBhvr>
                                      <p:tavLst>
                                        <p:tav tm="0">
                                          <p:val>
                                            <p:strVal val="ppt_h"/>
                                          </p:val>
                                        </p:tav>
                                        <p:tav tm="100000">
                                          <p:val>
                                            <p:fltVal val="0"/>
                                          </p:val>
                                        </p:tav>
                                      </p:tavLst>
                                    </p:anim>
                                    <p:animEffect transition="out" filter="fade">
                                      <p:cBhvr>
                                        <p:cTn id="123" dur="500"/>
                                        <p:tgtEl>
                                          <p:spTgt spid="49"/>
                                        </p:tgtEl>
                                      </p:cBhvr>
                                    </p:animEffect>
                                    <p:set>
                                      <p:cBhvr>
                                        <p:cTn id="124" dur="1" fill="hold">
                                          <p:stCondLst>
                                            <p:cond delay="499"/>
                                          </p:stCondLst>
                                        </p:cTn>
                                        <p:tgtEl>
                                          <p:spTgt spid="49"/>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53"/>
                                        </p:tgtEl>
                                        <p:attrNameLst>
                                          <p:attrName>style.visibility</p:attrName>
                                        </p:attrNameLst>
                                      </p:cBhvr>
                                      <p:to>
                                        <p:strVal val="hidden"/>
                                      </p:to>
                                    </p:set>
                                  </p:childTnLst>
                                </p:cTn>
                              </p:par>
                            </p:childTnLst>
                          </p:cTn>
                        </p:par>
                        <p:par>
                          <p:cTn id="127" fill="hold">
                            <p:stCondLst>
                              <p:cond delay="500"/>
                            </p:stCondLst>
                            <p:childTnLst>
                              <p:par>
                                <p:cTn id="128" presetID="47" presetClass="entr" presetSubtype="0" fill="hold" nodeType="after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anim calcmode="lin" valueType="num">
                                      <p:cBhvr>
                                        <p:cTn id="131" dur="2000" fill="hold"/>
                                        <p:tgtEl>
                                          <p:spTgt spid="2"/>
                                        </p:tgtEl>
                                        <p:attrNameLst>
                                          <p:attrName>ppt_x</p:attrName>
                                        </p:attrNameLst>
                                      </p:cBhvr>
                                      <p:tavLst>
                                        <p:tav tm="0">
                                          <p:val>
                                            <p:strVal val="#ppt_x"/>
                                          </p:val>
                                        </p:tav>
                                        <p:tav tm="100000">
                                          <p:val>
                                            <p:strVal val="#ppt_x"/>
                                          </p:val>
                                        </p:tav>
                                      </p:tavLst>
                                    </p:anim>
                                    <p:anim calcmode="lin" valueType="num">
                                      <p:cBhvr>
                                        <p:cTn id="132" dur="2000" fill="hold"/>
                                        <p:tgtEl>
                                          <p:spTgt spid="2"/>
                                        </p:tgtEl>
                                        <p:attrNameLst>
                                          <p:attrName>ppt_y</p:attrName>
                                        </p:attrNameLst>
                                      </p:cBhvr>
                                      <p:tavLst>
                                        <p:tav tm="0">
                                          <p:val>
                                            <p:strVal val="#ppt_y-.1"/>
                                          </p:val>
                                        </p:tav>
                                        <p:tav tm="100000">
                                          <p:val>
                                            <p:strVal val="#ppt_y"/>
                                          </p:val>
                                        </p:tav>
                                      </p:tavLst>
                                    </p:anim>
                                  </p:childTnLst>
                                </p:cTn>
                              </p:par>
                            </p:childTnLst>
                          </p:cTn>
                        </p:par>
                        <p:par>
                          <p:cTn id="133" fill="hold">
                            <p:stCondLst>
                              <p:cond delay="2500"/>
                            </p:stCondLst>
                            <p:childTnLst>
                              <p:par>
                                <p:cTn id="134" presetID="18" presetClass="entr" presetSubtype="6" fill="hold" nodeType="after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strips(downRight)">
                                      <p:cBhvr>
                                        <p:cTn id="136" dur="1000"/>
                                        <p:tgtEl>
                                          <p:spTgt spid="52"/>
                                        </p:tgtEl>
                                      </p:cBhvr>
                                    </p:animEffect>
                                  </p:childTnLst>
                                </p:cTn>
                              </p:par>
                            </p:childTnLst>
                          </p:cTn>
                        </p:par>
                        <p:par>
                          <p:cTn id="137" fill="hold">
                            <p:stCondLst>
                              <p:cond delay="3500"/>
                            </p:stCondLst>
                            <p:childTnLst>
                              <p:par>
                                <p:cTn id="138" presetID="1" presetClass="entr" presetSubtype="0" fill="hold" nodeType="afterEffect">
                                  <p:stCondLst>
                                    <p:cond delay="0"/>
                                  </p:stCondLst>
                                  <p:childTnLst>
                                    <p:set>
                                      <p:cBhvr>
                                        <p:cTn id="139" dur="1" fill="hold">
                                          <p:stCondLst>
                                            <p:cond delay="0"/>
                                          </p:stCondLst>
                                        </p:cTn>
                                        <p:tgtEl>
                                          <p:spTgt spid="5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53" presetClass="exit" presetSubtype="0" fill="hold" nodeType="clickEffect">
                                  <p:stCondLst>
                                    <p:cond delay="0"/>
                                  </p:stCondLst>
                                  <p:childTnLst>
                                    <p:anim calcmode="lin" valueType="num">
                                      <p:cBhvr>
                                        <p:cTn id="143" dur="500"/>
                                        <p:tgtEl>
                                          <p:spTgt spid="52"/>
                                        </p:tgtEl>
                                        <p:attrNameLst>
                                          <p:attrName>ppt_w</p:attrName>
                                        </p:attrNameLst>
                                      </p:cBhvr>
                                      <p:tavLst>
                                        <p:tav tm="0">
                                          <p:val>
                                            <p:strVal val="ppt_w"/>
                                          </p:val>
                                        </p:tav>
                                        <p:tav tm="100000">
                                          <p:val>
                                            <p:fltVal val="0"/>
                                          </p:val>
                                        </p:tav>
                                      </p:tavLst>
                                    </p:anim>
                                    <p:anim calcmode="lin" valueType="num">
                                      <p:cBhvr>
                                        <p:cTn id="144" dur="500"/>
                                        <p:tgtEl>
                                          <p:spTgt spid="52"/>
                                        </p:tgtEl>
                                        <p:attrNameLst>
                                          <p:attrName>ppt_h</p:attrName>
                                        </p:attrNameLst>
                                      </p:cBhvr>
                                      <p:tavLst>
                                        <p:tav tm="0">
                                          <p:val>
                                            <p:strVal val="ppt_h"/>
                                          </p:val>
                                        </p:tav>
                                        <p:tav tm="100000">
                                          <p:val>
                                            <p:fltVal val="0"/>
                                          </p:val>
                                        </p:tav>
                                      </p:tavLst>
                                    </p:anim>
                                    <p:animEffect transition="out" filter="fade">
                                      <p:cBhvr>
                                        <p:cTn id="145" dur="500"/>
                                        <p:tgtEl>
                                          <p:spTgt spid="52"/>
                                        </p:tgtEl>
                                      </p:cBhvr>
                                    </p:animEffect>
                                    <p:set>
                                      <p:cBhvr>
                                        <p:cTn id="146" dur="1" fill="hold">
                                          <p:stCondLst>
                                            <p:cond delay="499"/>
                                          </p:stCondLst>
                                        </p:cTn>
                                        <p:tgtEl>
                                          <p:spTgt spid="52"/>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54"/>
                                        </p:tgtEl>
                                        <p:attrNameLst>
                                          <p:attrName>style.visibility</p:attrName>
                                        </p:attrNameLst>
                                      </p:cBhvr>
                                      <p:to>
                                        <p:strVal val="hidden"/>
                                      </p:to>
                                    </p:set>
                                  </p:childTnLst>
                                </p:cTn>
                              </p:par>
                            </p:childTnLst>
                          </p:cTn>
                        </p:par>
                        <p:par>
                          <p:cTn id="149" fill="hold">
                            <p:stCondLst>
                              <p:cond delay="500"/>
                            </p:stCondLst>
                            <p:childTnLst>
                              <p:par>
                                <p:cTn id="150" presetID="47" presetClass="entr" presetSubtype="0" fill="hold" nodeType="afterEffect">
                                  <p:stCondLst>
                                    <p:cond delay="0"/>
                                  </p:stCondLst>
                                  <p:childTnLst>
                                    <p:set>
                                      <p:cBhvr>
                                        <p:cTn id="151" dur="1" fill="hold">
                                          <p:stCondLst>
                                            <p:cond delay="0"/>
                                          </p:stCondLst>
                                        </p:cTn>
                                        <p:tgtEl>
                                          <p:spTgt spid="3"/>
                                        </p:tgtEl>
                                        <p:attrNameLst>
                                          <p:attrName>style.visibility</p:attrName>
                                        </p:attrNameLst>
                                      </p:cBhvr>
                                      <p:to>
                                        <p:strVal val="visible"/>
                                      </p:to>
                                    </p:set>
                                    <p:animEffect transition="in" filter="fade">
                                      <p:cBhvr>
                                        <p:cTn id="152" dur="1000"/>
                                        <p:tgtEl>
                                          <p:spTgt spid="3"/>
                                        </p:tgtEl>
                                      </p:cBhvr>
                                    </p:animEffect>
                                    <p:anim calcmode="lin" valueType="num">
                                      <p:cBhvr>
                                        <p:cTn id="153" dur="1000" fill="hold"/>
                                        <p:tgtEl>
                                          <p:spTgt spid="3"/>
                                        </p:tgtEl>
                                        <p:attrNameLst>
                                          <p:attrName>ppt_x</p:attrName>
                                        </p:attrNameLst>
                                      </p:cBhvr>
                                      <p:tavLst>
                                        <p:tav tm="0">
                                          <p:val>
                                            <p:strVal val="#ppt_x"/>
                                          </p:val>
                                        </p:tav>
                                        <p:tav tm="100000">
                                          <p:val>
                                            <p:strVal val="#ppt_x"/>
                                          </p:val>
                                        </p:tav>
                                      </p:tavLst>
                                    </p:anim>
                                    <p:anim calcmode="lin" valueType="num">
                                      <p:cBhvr>
                                        <p:cTn id="1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8" presetClass="entr" presetSubtype="6" fill="hold" nodeType="clickEffect">
                                  <p:stCondLst>
                                    <p:cond delay="0"/>
                                  </p:stCondLst>
                                  <p:childTnLst>
                                    <p:set>
                                      <p:cBhvr>
                                        <p:cTn id="158" dur="1" fill="hold">
                                          <p:stCondLst>
                                            <p:cond delay="0"/>
                                          </p:stCondLst>
                                        </p:cTn>
                                        <p:tgtEl>
                                          <p:spTgt spid="12"/>
                                        </p:tgtEl>
                                        <p:attrNameLst>
                                          <p:attrName>style.visibility</p:attrName>
                                        </p:attrNameLst>
                                      </p:cBhvr>
                                      <p:to>
                                        <p:strVal val="visible"/>
                                      </p:to>
                                    </p:set>
                                    <p:animEffect transition="in" filter="strips(downRight)">
                                      <p:cBhvr>
                                        <p:cTn id="159" dur="1000"/>
                                        <p:tgtEl>
                                          <p:spTgt spid="12"/>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xit" presetSubtype="0" fill="hold" nodeType="clickEffect">
                                  <p:stCondLst>
                                    <p:cond delay="0"/>
                                  </p:stCondLst>
                                  <p:childTnLst>
                                    <p:anim calcmode="lin" valueType="num">
                                      <p:cBhvr>
                                        <p:cTn id="163" dur="500"/>
                                        <p:tgtEl>
                                          <p:spTgt spid="12"/>
                                        </p:tgtEl>
                                        <p:attrNameLst>
                                          <p:attrName>ppt_w</p:attrName>
                                        </p:attrNameLst>
                                      </p:cBhvr>
                                      <p:tavLst>
                                        <p:tav tm="0">
                                          <p:val>
                                            <p:strVal val="ppt_w"/>
                                          </p:val>
                                        </p:tav>
                                        <p:tav tm="100000">
                                          <p:val>
                                            <p:fltVal val="0"/>
                                          </p:val>
                                        </p:tav>
                                      </p:tavLst>
                                    </p:anim>
                                    <p:anim calcmode="lin" valueType="num">
                                      <p:cBhvr>
                                        <p:cTn id="164" dur="500"/>
                                        <p:tgtEl>
                                          <p:spTgt spid="12"/>
                                        </p:tgtEl>
                                        <p:attrNameLst>
                                          <p:attrName>ppt_h</p:attrName>
                                        </p:attrNameLst>
                                      </p:cBhvr>
                                      <p:tavLst>
                                        <p:tav tm="0">
                                          <p:val>
                                            <p:strVal val="ppt_h"/>
                                          </p:val>
                                        </p:tav>
                                        <p:tav tm="100000">
                                          <p:val>
                                            <p:fltVal val="0"/>
                                          </p:val>
                                        </p:tav>
                                      </p:tavLst>
                                    </p:anim>
                                    <p:animEffect transition="out" filter="fade">
                                      <p:cBhvr>
                                        <p:cTn id="165" dur="500"/>
                                        <p:tgtEl>
                                          <p:spTgt spid="12"/>
                                        </p:tgtEl>
                                      </p:cBhvr>
                                    </p:animEffect>
                                    <p:set>
                                      <p:cBhvr>
                                        <p:cTn id="166" dur="1" fill="hold">
                                          <p:stCondLst>
                                            <p:cond delay="499"/>
                                          </p:stCondLst>
                                        </p:cTn>
                                        <p:tgtEl>
                                          <p:spTgt spid="12"/>
                                        </p:tgtEl>
                                        <p:attrNameLst>
                                          <p:attrName>style.visibility</p:attrName>
                                        </p:attrNameLst>
                                      </p:cBhvr>
                                      <p:to>
                                        <p:strVal val="hidden"/>
                                      </p:to>
                                    </p:set>
                                  </p:childTnLst>
                                </p:cTn>
                              </p:par>
                            </p:childTnLst>
                          </p:cTn>
                        </p:par>
                        <p:par>
                          <p:cTn id="167" fill="hold">
                            <p:stCondLst>
                              <p:cond delay="500"/>
                            </p:stCondLst>
                            <p:childTnLst>
                              <p:par>
                                <p:cTn id="168" presetID="18" presetClass="entr" presetSubtype="3" fill="hold" nodeType="afterEffect">
                                  <p:stCondLst>
                                    <p:cond delay="0"/>
                                  </p:stCondLst>
                                  <p:childTnLst>
                                    <p:set>
                                      <p:cBhvr>
                                        <p:cTn id="169" dur="1" fill="hold">
                                          <p:stCondLst>
                                            <p:cond delay="0"/>
                                          </p:stCondLst>
                                        </p:cTn>
                                        <p:tgtEl>
                                          <p:spTgt spid="4"/>
                                        </p:tgtEl>
                                        <p:attrNameLst>
                                          <p:attrName>style.visibility</p:attrName>
                                        </p:attrNameLst>
                                      </p:cBhvr>
                                      <p:to>
                                        <p:strVal val="visible"/>
                                      </p:to>
                                    </p:set>
                                    <p:animEffect transition="in" filter="strips(upRight)">
                                      <p:cBhvr>
                                        <p:cTn id="17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67" grpId="0" animBg="1"/>
      <p:bldP spid="66568" grpId="0"/>
      <p:bldP spid="61" grpId="0" animBg="1"/>
      <p:bldP spid="61" grpId="1" animBg="1"/>
      <p:bldP spid="75" grpId="0" animBg="1"/>
      <p:bldP spid="75" grpId="1" animBg="1"/>
      <p:bldP spid="80" grpId="0" animBg="1"/>
      <p:bldP spid="80" grpId="1" animBg="1"/>
      <p:bldP spid="81" grpId="0" animBg="1"/>
      <p:bldP spid="8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5536" y="135550"/>
            <a:ext cx="4586833" cy="6461802"/>
          </a:xfrm>
          <a:prstGeom prst="rect">
            <a:avLst/>
          </a:prstGeom>
          <a:noFill/>
          <a:ln w="9525">
            <a:noFill/>
            <a:miter lim="800000"/>
            <a:headEnd/>
            <a:tailEnd/>
          </a:ln>
        </p:spPr>
      </p:pic>
      <p:sp>
        <p:nvSpPr>
          <p:cNvPr id="3" name="ZoneTexte 2"/>
          <p:cNvSpPr txBox="1"/>
          <p:nvPr/>
        </p:nvSpPr>
        <p:spPr>
          <a:xfrm>
            <a:off x="5292080" y="1844824"/>
            <a:ext cx="3600400" cy="2554545"/>
          </a:xfrm>
          <a:prstGeom prst="rect">
            <a:avLst/>
          </a:prstGeom>
          <a:noFill/>
        </p:spPr>
        <p:txBody>
          <a:bodyPr wrap="square" rtlCol="0">
            <a:spAutoFit/>
          </a:bodyPr>
          <a:lstStyle/>
          <a:p>
            <a:r>
              <a:rPr lang="fr-FR" sz="3200" b="1" dirty="0" smtClean="0">
                <a:solidFill>
                  <a:schemeClr val="accent6"/>
                </a:solidFill>
              </a:rPr>
              <a:t>Site 3 RB : </a:t>
            </a:r>
          </a:p>
          <a:p>
            <a:r>
              <a:rPr lang="fr-FR" sz="3200" b="1" dirty="0" smtClean="0">
                <a:solidFill>
                  <a:schemeClr val="accent6"/>
                </a:solidFill>
              </a:rPr>
              <a:t>Démarche de prévention</a:t>
            </a:r>
          </a:p>
          <a:p>
            <a:endParaRPr lang="fr-FR" sz="3200" b="1" smtClean="0">
              <a:solidFill>
                <a:schemeClr val="accent6"/>
              </a:solidFill>
            </a:endParaRPr>
          </a:p>
          <a:p>
            <a:r>
              <a:rPr lang="fr-FR" sz="3200" b="1" smtClean="0">
                <a:solidFill>
                  <a:schemeClr val="accent6"/>
                </a:solidFill>
              </a:rPr>
              <a:t>notions </a:t>
            </a:r>
            <a:r>
              <a:rPr lang="fr-FR" sz="3200" b="1" dirty="0" smtClean="0">
                <a:solidFill>
                  <a:schemeClr val="accent6"/>
                </a:solidFill>
              </a:rPr>
              <a:t>de base</a:t>
            </a:r>
            <a:endParaRPr lang="fr-FR" sz="3200" b="1" dirty="0">
              <a:solidFill>
                <a:schemeClr val="accent6"/>
              </a:solidFill>
            </a:endParaRPr>
          </a:p>
        </p:txBody>
      </p:sp>
      <p:pic>
        <p:nvPicPr>
          <p:cNvPr id="4" name="Image 2" descr="logo.gif"/>
          <p:cNvPicPr>
            <a:picLocks noChangeAspect="1"/>
          </p:cNvPicPr>
          <p:nvPr/>
        </p:nvPicPr>
        <p:blipFill>
          <a:blip r:embed="rId4" cstate="print"/>
          <a:srcRect/>
          <a:stretch>
            <a:fillRect/>
          </a:stretch>
        </p:blipFill>
        <p:spPr bwMode="auto">
          <a:xfrm>
            <a:off x="6804248" y="404664"/>
            <a:ext cx="1171575" cy="714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827584" y="836712"/>
            <a:ext cx="7772400" cy="1500198"/>
          </a:xfrm>
        </p:spPr>
        <p:txBody>
          <a:bodyPr>
            <a:normAutofit fontScale="90000"/>
            <a:sp3d prstMaterial="matte">
              <a:bevelT w="38100" h="38100"/>
              <a:contourClr>
                <a:srgbClr val="FFFFFF"/>
              </a:contourClr>
            </a:sp3d>
          </a:bodyPr>
          <a:lstStyle/>
          <a:p>
            <a:pPr fontAlgn="auto">
              <a:spcBef>
                <a:spcPts val="0"/>
              </a:spcBef>
              <a:spcAft>
                <a:spcPts val="0"/>
              </a:spcAft>
              <a:defRPr/>
            </a:pPr>
            <a:r>
              <a:rPr lang="fr-FR" sz="6000" dirty="0" smtClean="0">
                <a:solidFill>
                  <a:schemeClr val="tx2">
                    <a:shade val="85000"/>
                    <a:satMod val="150000"/>
                  </a:schemeClr>
                </a:solidFill>
              </a:rPr>
              <a:t>Etape 2 : Estimation des risques</a:t>
            </a:r>
            <a:endParaRPr lang="fr-FR" sz="5800" dirty="0">
              <a:ln w="9525">
                <a:noFill/>
              </a:ln>
              <a:solidFill>
                <a:schemeClr val="tx2">
                  <a:shade val="85000"/>
                  <a:satMod val="150000"/>
                </a:schemeClr>
              </a:solidFill>
              <a:effectLst>
                <a:outerShdw blurRad="50800" dist="38100" dir="8220000" algn="tl" rotWithShape="0">
                  <a:srgbClr val="000000">
                    <a:alpha val="40000"/>
                  </a:srgbClr>
                </a:outerShdw>
              </a:effectLst>
            </a:endParaRPr>
          </a:p>
        </p:txBody>
      </p:sp>
      <p:pic>
        <p:nvPicPr>
          <p:cNvPr id="78852" name="Image 3" descr="logo.gif"/>
          <p:cNvPicPr>
            <a:picLocks noChangeAspect="1"/>
          </p:cNvPicPr>
          <p:nvPr/>
        </p:nvPicPr>
        <p:blipFill>
          <a:blip r:embed="rId3" cstate="print"/>
          <a:srcRect/>
          <a:stretch>
            <a:fillRect/>
          </a:stretch>
        </p:blipFill>
        <p:spPr bwMode="auto">
          <a:xfrm>
            <a:off x="7972425" y="0"/>
            <a:ext cx="1171575" cy="714375"/>
          </a:xfrm>
          <a:prstGeom prst="rect">
            <a:avLst/>
          </a:prstGeom>
          <a:noFill/>
          <a:ln w="9525">
            <a:noFill/>
            <a:miter lim="800000"/>
            <a:headEnd/>
            <a:tailEnd/>
          </a:ln>
        </p:spPr>
      </p:pic>
      <p:pic>
        <p:nvPicPr>
          <p:cNvPr id="78853" name="Picture 2"/>
          <p:cNvPicPr>
            <a:picLocks noChangeAspect="1" noChangeArrowheads="1"/>
          </p:cNvPicPr>
          <p:nvPr/>
        </p:nvPicPr>
        <p:blipFill>
          <a:blip r:embed="rId4" cstate="print"/>
          <a:srcRect/>
          <a:stretch>
            <a:fillRect/>
          </a:stretch>
        </p:blipFill>
        <p:spPr bwMode="auto">
          <a:xfrm>
            <a:off x="0" y="142852"/>
            <a:ext cx="1381125" cy="600075"/>
          </a:xfrm>
          <a:prstGeom prst="rect">
            <a:avLst/>
          </a:prstGeom>
          <a:noFill/>
          <a:ln w="9525">
            <a:noFill/>
            <a:miter lim="800000"/>
            <a:headEnd/>
            <a:tailEnd/>
          </a:ln>
        </p:spPr>
      </p:pic>
      <p:sp>
        <p:nvSpPr>
          <p:cNvPr id="7" name="ZoneTexte 6"/>
          <p:cNvSpPr txBox="1"/>
          <p:nvPr/>
        </p:nvSpPr>
        <p:spPr>
          <a:xfrm>
            <a:off x="179512" y="3429000"/>
            <a:ext cx="8786874" cy="738664"/>
          </a:xfrm>
          <a:prstGeom prst="rect">
            <a:avLst/>
          </a:prstGeom>
          <a:solidFill>
            <a:srgbClr val="FFFF00"/>
          </a:solidFill>
        </p:spPr>
        <p:txBody>
          <a:bodyPr wrap="square" lIns="72000" tIns="0" rIns="0" bIns="0" rtlCol="0">
            <a:spAutoFit/>
          </a:bodyPr>
          <a:lstStyle/>
          <a:p>
            <a:r>
              <a:rPr lang="fr-FR" sz="2400" b="1" dirty="0" smtClean="0">
                <a:latin typeface="Candara" pitchFamily="34" charset="0"/>
              </a:rPr>
              <a:t>Estimation des risques </a:t>
            </a:r>
            <a:r>
              <a:rPr lang="fr-FR" sz="2400" dirty="0" smtClean="0">
                <a:latin typeface="Candara" pitchFamily="34" charset="0"/>
              </a:rPr>
              <a:t>: </a:t>
            </a:r>
            <a:r>
              <a:rPr lang="fr-FR" sz="2400" b="1" dirty="0" smtClean="0">
                <a:solidFill>
                  <a:schemeClr val="accent1"/>
                </a:solidFill>
                <a:latin typeface="Candara" pitchFamily="34" charset="0"/>
              </a:rPr>
              <a:t>gravité</a:t>
            </a:r>
            <a:r>
              <a:rPr lang="fr-FR" sz="2400" dirty="0" smtClean="0">
                <a:latin typeface="Candara" pitchFamily="34" charset="0"/>
              </a:rPr>
              <a:t> et </a:t>
            </a:r>
            <a:r>
              <a:rPr lang="fr-FR" sz="2400" b="1" dirty="0" smtClean="0">
                <a:solidFill>
                  <a:schemeClr val="accent1"/>
                </a:solidFill>
                <a:latin typeface="Candara" pitchFamily="34" charset="0"/>
              </a:rPr>
              <a:t>probabilité</a:t>
            </a:r>
            <a:r>
              <a:rPr lang="fr-FR" sz="2400" dirty="0" smtClean="0">
                <a:latin typeface="Candara" pitchFamily="34" charset="0"/>
              </a:rPr>
              <a:t> d’occurrence du </a:t>
            </a:r>
            <a:r>
              <a:rPr lang="fr-FR" sz="2400" b="1" dirty="0" smtClean="0">
                <a:solidFill>
                  <a:schemeClr val="accent1"/>
                </a:solidFill>
                <a:latin typeface="Candara" pitchFamily="34" charset="0"/>
              </a:rPr>
              <a:t>dommage</a:t>
            </a:r>
            <a:endParaRPr lang="fr-FR" b="1" dirty="0" smtClean="0">
              <a:solidFill>
                <a:schemeClr val="accent1"/>
              </a:solidFill>
              <a:latin typeface="Candar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467544" y="0"/>
            <a:ext cx="8229600" cy="1879848"/>
          </a:xfrm>
          <a:noFill/>
        </p:spPr>
        <p:txBody>
          <a:bodyPr vert="horz" wrap="square" lIns="91440" tIns="45720" rIns="91440" bIns="45720" numCol="1" compatLnSpc="1">
            <a:prstTxWarp prst="textNoShape">
              <a:avLst/>
            </a:prstTxWarp>
            <a:noAutofit/>
          </a:bodyPr>
          <a:lstStyle/>
          <a:p>
            <a:r>
              <a:rPr lang="fr-FR" sz="4000" dirty="0" smtClean="0">
                <a:solidFill>
                  <a:srgbClr val="0070C0"/>
                </a:solidFill>
                <a:effectLst/>
              </a:rPr>
              <a:t>Estimation des risques </a:t>
            </a:r>
            <a:r>
              <a:rPr lang="fr-FR" sz="4000" dirty="0" smtClean="0">
                <a:solidFill>
                  <a:srgbClr val="FF0000"/>
                </a:solidFill>
                <a:effectLst/>
              </a:rPr>
              <a:t>biologiques</a:t>
            </a:r>
            <a:r>
              <a:rPr lang="fr-FR" sz="4000" dirty="0" smtClean="0">
                <a:solidFill>
                  <a:srgbClr val="0070C0"/>
                </a:solidFill>
                <a:effectLst/>
              </a:rPr>
              <a:t> :</a:t>
            </a:r>
            <a:r>
              <a:rPr lang="fr-FR" sz="4000" dirty="0" smtClean="0">
                <a:effectLst/>
              </a:rPr>
              <a:t/>
            </a:r>
            <a:br>
              <a:rPr lang="fr-FR" sz="4000" dirty="0" smtClean="0">
                <a:effectLst/>
              </a:rPr>
            </a:br>
            <a:r>
              <a:rPr lang="fr-FR" sz="4000" dirty="0" smtClean="0">
                <a:solidFill>
                  <a:srgbClr val="0070C0"/>
                </a:solidFill>
                <a:effectLst/>
              </a:rPr>
              <a:t>gravité du dommage x probabilité d’occurrence du dommage</a:t>
            </a:r>
            <a:endParaRPr lang="fr-FR" sz="4000" dirty="0">
              <a:solidFill>
                <a:srgbClr val="0070C0"/>
              </a:solidFill>
              <a:effectLst/>
            </a:endParaRPr>
          </a:p>
        </p:txBody>
      </p:sp>
      <p:pic>
        <p:nvPicPr>
          <p:cNvPr id="4" name="Picture 2"/>
          <p:cNvPicPr>
            <a:picLocks noChangeAspect="1" noChangeArrowheads="1"/>
          </p:cNvPicPr>
          <p:nvPr/>
        </p:nvPicPr>
        <p:blipFill>
          <a:blip r:embed="rId3" cstate="print"/>
          <a:srcRect/>
          <a:stretch>
            <a:fillRect/>
          </a:stretch>
        </p:blipFill>
        <p:spPr bwMode="auto">
          <a:xfrm>
            <a:off x="0" y="6237312"/>
            <a:ext cx="1381125" cy="600075"/>
          </a:xfrm>
          <a:prstGeom prst="rect">
            <a:avLst/>
          </a:prstGeom>
          <a:noFill/>
          <a:ln w="9525">
            <a:noFill/>
            <a:miter lim="800000"/>
            <a:headEnd/>
            <a:tailEnd/>
          </a:ln>
        </p:spPr>
      </p:pic>
      <p:pic>
        <p:nvPicPr>
          <p:cNvPr id="5" name="Image 2" descr="logo.gif"/>
          <p:cNvPicPr>
            <a:picLocks noChangeAspect="1"/>
          </p:cNvPicPr>
          <p:nvPr/>
        </p:nvPicPr>
        <p:blipFill>
          <a:blip r:embed="rId4" cstate="print"/>
          <a:srcRect/>
          <a:stretch>
            <a:fillRect/>
          </a:stretch>
        </p:blipFill>
        <p:spPr bwMode="auto">
          <a:xfrm>
            <a:off x="7972425" y="6171009"/>
            <a:ext cx="1171575" cy="714375"/>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srcRect/>
          <a:stretch>
            <a:fillRect/>
          </a:stretch>
        </p:blipFill>
        <p:spPr bwMode="auto">
          <a:xfrm>
            <a:off x="1187624" y="1988840"/>
            <a:ext cx="6924675" cy="4267200"/>
          </a:xfrm>
          <a:prstGeom prst="rect">
            <a:avLst/>
          </a:prstGeom>
          <a:noFill/>
          <a:ln w="9525">
            <a:noFill/>
            <a:miter lim="800000"/>
            <a:headEnd/>
            <a:tailEnd/>
          </a:ln>
        </p:spPr>
      </p:pic>
      <p:sp>
        <p:nvSpPr>
          <p:cNvPr id="6" name="ZoneTexte 5"/>
          <p:cNvSpPr txBox="1"/>
          <p:nvPr/>
        </p:nvSpPr>
        <p:spPr>
          <a:xfrm>
            <a:off x="6228184" y="4005064"/>
            <a:ext cx="2232248" cy="1200329"/>
          </a:xfrm>
          <a:prstGeom prst="rect">
            <a:avLst/>
          </a:prstGeom>
          <a:noFill/>
        </p:spPr>
        <p:txBody>
          <a:bodyPr wrap="square" rtlCol="0">
            <a:spAutoFit/>
          </a:bodyPr>
          <a:lstStyle/>
          <a:p>
            <a:r>
              <a:rPr lang="fr-FR" sz="2400" b="1" dirty="0" smtClean="0">
                <a:solidFill>
                  <a:srgbClr val="003399"/>
                </a:solidFill>
                <a:latin typeface="+mj-lt"/>
                <a:ea typeface="+mj-lt"/>
                <a:cs typeface="+mj-lt"/>
              </a:rPr>
              <a:t>Probabilité d’apparition du dommage</a:t>
            </a:r>
          </a:p>
        </p:txBody>
      </p:sp>
      <p:sp>
        <p:nvSpPr>
          <p:cNvPr id="8" name="ZoneTexte 7"/>
          <p:cNvSpPr txBox="1"/>
          <p:nvPr/>
        </p:nvSpPr>
        <p:spPr>
          <a:xfrm>
            <a:off x="1187624" y="1988840"/>
            <a:ext cx="2232248" cy="830997"/>
          </a:xfrm>
          <a:prstGeom prst="rect">
            <a:avLst/>
          </a:prstGeom>
          <a:noFill/>
        </p:spPr>
        <p:txBody>
          <a:bodyPr wrap="square" rtlCol="0">
            <a:spAutoFit/>
          </a:bodyPr>
          <a:lstStyle/>
          <a:p>
            <a:r>
              <a:rPr lang="fr-FR" sz="2400" b="1" dirty="0" smtClean="0">
                <a:solidFill>
                  <a:srgbClr val="003399"/>
                </a:solidFill>
                <a:latin typeface="+mj-lt"/>
                <a:ea typeface="+mj-lt"/>
                <a:cs typeface="+mj-lt"/>
              </a:rPr>
              <a:t>Gravité du dommage</a:t>
            </a:r>
          </a:p>
        </p:txBody>
      </p:sp>
      <p:cxnSp>
        <p:nvCxnSpPr>
          <p:cNvPr id="10" name="Connecteur droit 9"/>
          <p:cNvCxnSpPr/>
          <p:nvPr/>
        </p:nvCxnSpPr>
        <p:spPr>
          <a:xfrm>
            <a:off x="755576" y="1196752"/>
            <a:ext cx="78488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475656" y="1772816"/>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38547" y="1484784"/>
            <a:ext cx="1381125" cy="600075"/>
          </a:xfrm>
          <a:prstGeom prst="rect">
            <a:avLst/>
          </a:prstGeom>
          <a:noFill/>
          <a:ln w="9525">
            <a:noFill/>
            <a:miter lim="800000"/>
            <a:headEnd/>
            <a:tailEnd/>
          </a:ln>
        </p:spPr>
      </p:pic>
      <p:sp>
        <p:nvSpPr>
          <p:cNvPr id="80898" name="Rectangle 2"/>
          <p:cNvSpPr>
            <a:spLocks noGrp="1"/>
          </p:cNvSpPr>
          <p:nvPr>
            <p:ph type="title"/>
          </p:nvPr>
        </p:nvSpPr>
        <p:spPr bwMode="auto">
          <a:xfrm>
            <a:off x="467544" y="188640"/>
            <a:ext cx="8229600" cy="1612032"/>
          </a:xfrm>
          <a:noFill/>
        </p:spPr>
        <p:txBody>
          <a:bodyPr vert="horz" wrap="square" lIns="91440" tIns="45720" rIns="91440" bIns="45720" numCol="1" compatLnSpc="1">
            <a:prstTxWarp prst="textNoShape">
              <a:avLst/>
            </a:prstTxWarp>
            <a:noAutofit/>
          </a:bodyPr>
          <a:lstStyle/>
          <a:p>
            <a:r>
              <a:rPr lang="fr-FR" sz="3600" dirty="0" smtClean="0">
                <a:solidFill>
                  <a:srgbClr val="0070C0"/>
                </a:solidFill>
                <a:effectLst/>
              </a:rPr>
              <a:t>Estimation des risques </a:t>
            </a:r>
            <a:r>
              <a:rPr lang="fr-FR" sz="3600" dirty="0" smtClean="0">
                <a:solidFill>
                  <a:srgbClr val="FF0000"/>
                </a:solidFill>
                <a:effectLst/>
              </a:rPr>
              <a:t>biologiques</a:t>
            </a:r>
            <a:r>
              <a:rPr lang="fr-FR" sz="3600" dirty="0" smtClean="0">
                <a:solidFill>
                  <a:srgbClr val="0070C0"/>
                </a:solidFill>
                <a:effectLst/>
              </a:rPr>
              <a:t> </a:t>
            </a:r>
            <a:br>
              <a:rPr lang="fr-FR" sz="3600" dirty="0" smtClean="0">
                <a:solidFill>
                  <a:srgbClr val="0070C0"/>
                </a:solidFill>
                <a:effectLst/>
              </a:rPr>
            </a:br>
            <a:r>
              <a:rPr lang="fr-FR" sz="3600" dirty="0" smtClean="0">
                <a:solidFill>
                  <a:srgbClr val="0070C0"/>
                </a:solidFill>
                <a:effectLst/>
              </a:rPr>
              <a:t>Cotation de la </a:t>
            </a:r>
            <a:r>
              <a:rPr lang="fr-FR" sz="3600" dirty="0" smtClean="0">
                <a:solidFill>
                  <a:srgbClr val="C00000"/>
                </a:solidFill>
                <a:effectLst/>
              </a:rPr>
              <a:t>gravité</a:t>
            </a:r>
            <a:r>
              <a:rPr lang="fr-FR" sz="3600" dirty="0" smtClean="0">
                <a:solidFill>
                  <a:srgbClr val="0070C0"/>
                </a:solidFill>
                <a:effectLst/>
              </a:rPr>
              <a:t> du risque : liée à la gravité du dommage</a:t>
            </a:r>
            <a:endParaRPr lang="fr-FR" sz="3600" dirty="0">
              <a:solidFill>
                <a:srgbClr val="0070C0"/>
              </a:solidFill>
              <a:effectLst/>
            </a:endParaRPr>
          </a:p>
        </p:txBody>
      </p:sp>
      <p:pic>
        <p:nvPicPr>
          <p:cNvPr id="2050" name="Picture 2"/>
          <p:cNvPicPr>
            <a:picLocks noChangeAspect="1" noChangeArrowheads="1"/>
          </p:cNvPicPr>
          <p:nvPr/>
        </p:nvPicPr>
        <p:blipFill>
          <a:blip r:embed="rId4" cstate="print"/>
          <a:srcRect/>
          <a:stretch>
            <a:fillRect/>
          </a:stretch>
        </p:blipFill>
        <p:spPr bwMode="auto">
          <a:xfrm>
            <a:off x="142844" y="2287332"/>
            <a:ext cx="8758231" cy="4310020"/>
          </a:xfrm>
          <a:prstGeom prst="rect">
            <a:avLst/>
          </a:prstGeom>
          <a:noFill/>
          <a:ln w="9525">
            <a:noFill/>
            <a:miter lim="800000"/>
            <a:headEnd/>
            <a:tailEnd/>
          </a:ln>
        </p:spPr>
      </p:pic>
      <p:pic>
        <p:nvPicPr>
          <p:cNvPr id="5" name="Image 2" descr="logo.gif"/>
          <p:cNvPicPr>
            <a:picLocks noChangeAspect="1"/>
          </p:cNvPicPr>
          <p:nvPr/>
        </p:nvPicPr>
        <p:blipFill>
          <a:blip r:embed="rId5" cstate="print"/>
          <a:srcRect/>
          <a:stretch>
            <a:fillRect/>
          </a:stretch>
        </p:blipFill>
        <p:spPr bwMode="auto">
          <a:xfrm>
            <a:off x="7812360" y="1412776"/>
            <a:ext cx="1171575" cy="714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457200" y="304800"/>
            <a:ext cx="8229600" cy="1684040"/>
          </a:xfrm>
          <a:noFill/>
        </p:spPr>
        <p:txBody>
          <a:bodyPr vert="horz" wrap="square" lIns="91440" tIns="45720" rIns="91440" bIns="45720" numCol="1" compatLnSpc="1">
            <a:prstTxWarp prst="textNoShape">
              <a:avLst/>
            </a:prstTxWarp>
            <a:noAutofit/>
          </a:bodyPr>
          <a:lstStyle/>
          <a:p>
            <a:r>
              <a:rPr lang="fr-FR" sz="2800" dirty="0" smtClean="0">
                <a:solidFill>
                  <a:srgbClr val="0070C0"/>
                </a:solidFill>
                <a:effectLst/>
              </a:rPr>
              <a:t>Estimation des risques </a:t>
            </a:r>
            <a:r>
              <a:rPr lang="fr-FR" sz="2800" dirty="0" smtClean="0">
                <a:solidFill>
                  <a:srgbClr val="FF0000"/>
                </a:solidFill>
                <a:effectLst/>
              </a:rPr>
              <a:t>biologiques</a:t>
            </a:r>
            <a:r>
              <a:rPr lang="fr-FR" sz="2800" dirty="0" smtClean="0">
                <a:solidFill>
                  <a:srgbClr val="0070C0"/>
                </a:solidFill>
                <a:effectLst/>
              </a:rPr>
              <a:t> </a:t>
            </a:r>
            <a:br>
              <a:rPr lang="fr-FR" sz="2800" dirty="0" smtClean="0">
                <a:solidFill>
                  <a:srgbClr val="0070C0"/>
                </a:solidFill>
                <a:effectLst/>
              </a:rPr>
            </a:br>
            <a:r>
              <a:rPr lang="fr-FR" sz="2800" dirty="0" smtClean="0">
                <a:solidFill>
                  <a:srgbClr val="0070C0"/>
                </a:solidFill>
                <a:effectLst/>
              </a:rPr>
              <a:t>Exemple de cotation de la </a:t>
            </a:r>
            <a:r>
              <a:rPr lang="fr-FR" sz="2800" dirty="0" smtClean="0">
                <a:solidFill>
                  <a:srgbClr val="C00000"/>
                </a:solidFill>
                <a:effectLst/>
              </a:rPr>
              <a:t>probabilité d’</a:t>
            </a:r>
            <a:r>
              <a:rPr lang="fr-FR" sz="2800" dirty="0" err="1" smtClean="0">
                <a:solidFill>
                  <a:srgbClr val="C00000"/>
                </a:solidFill>
                <a:effectLst/>
              </a:rPr>
              <a:t>occurence</a:t>
            </a:r>
            <a:r>
              <a:rPr lang="fr-FR" sz="2800" dirty="0" smtClean="0">
                <a:solidFill>
                  <a:srgbClr val="C00000"/>
                </a:solidFill>
                <a:effectLst/>
              </a:rPr>
              <a:t> dommage</a:t>
            </a:r>
            <a:endParaRPr lang="fr-FR" sz="4400" dirty="0">
              <a:solidFill>
                <a:srgbClr val="C00000"/>
              </a:solidFill>
              <a:effectLst/>
            </a:endParaRPr>
          </a:p>
        </p:txBody>
      </p:sp>
      <p:pic>
        <p:nvPicPr>
          <p:cNvPr id="4" name="Picture 2"/>
          <p:cNvPicPr>
            <a:picLocks noChangeAspect="1" noChangeArrowheads="1"/>
          </p:cNvPicPr>
          <p:nvPr/>
        </p:nvPicPr>
        <p:blipFill>
          <a:blip r:embed="rId3" cstate="print"/>
          <a:srcRect/>
          <a:stretch>
            <a:fillRect/>
          </a:stretch>
        </p:blipFill>
        <p:spPr bwMode="auto">
          <a:xfrm>
            <a:off x="0" y="142852"/>
            <a:ext cx="1381125" cy="600075"/>
          </a:xfrm>
          <a:prstGeom prst="rect">
            <a:avLst/>
          </a:prstGeom>
          <a:noFill/>
          <a:ln w="9525">
            <a:noFill/>
            <a:miter lim="800000"/>
            <a:headEnd/>
            <a:tailEnd/>
          </a:ln>
        </p:spPr>
      </p:pic>
      <p:pic>
        <p:nvPicPr>
          <p:cNvPr id="5" name="Image 2" descr="logo.gif"/>
          <p:cNvPicPr>
            <a:picLocks noChangeAspect="1"/>
          </p:cNvPicPr>
          <p:nvPr/>
        </p:nvPicPr>
        <p:blipFill>
          <a:blip r:embed="rId4" cstate="print"/>
          <a:srcRect/>
          <a:stretch>
            <a:fillRect/>
          </a:stretch>
        </p:blipFill>
        <p:spPr bwMode="auto">
          <a:xfrm>
            <a:off x="7858125" y="285750"/>
            <a:ext cx="1171575" cy="71437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974055" y="2132856"/>
            <a:ext cx="7342361" cy="454996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8944" y="44624"/>
            <a:ext cx="8229600" cy="1304948"/>
          </a:xfrm>
        </p:spPr>
        <p:txBody>
          <a:bodyPr>
            <a:noAutofit/>
          </a:bodyPr>
          <a:lstStyle/>
          <a:p>
            <a:r>
              <a:rPr lang="fr-FR" sz="4000" dirty="0" smtClean="0">
                <a:solidFill>
                  <a:srgbClr val="0070C0"/>
                </a:solidFill>
              </a:rPr>
              <a:t>Estimation des risques : </a:t>
            </a:r>
            <a:br>
              <a:rPr lang="fr-FR" sz="4000" dirty="0" smtClean="0">
                <a:solidFill>
                  <a:srgbClr val="0070C0"/>
                </a:solidFill>
              </a:rPr>
            </a:br>
            <a:r>
              <a:rPr lang="fr-FR" sz="4000" dirty="0" smtClean="0">
                <a:solidFill>
                  <a:srgbClr val="0070C0"/>
                </a:solidFill>
              </a:rPr>
              <a:t>« Prélèvement de </a:t>
            </a:r>
            <a:r>
              <a:rPr lang="fr-FR" sz="4000" i="1" dirty="0" smtClean="0">
                <a:solidFill>
                  <a:srgbClr val="0070C0"/>
                </a:solidFill>
              </a:rPr>
              <a:t>S. </a:t>
            </a:r>
            <a:r>
              <a:rPr lang="fr-FR" sz="4000" i="1" dirty="0" err="1" smtClean="0">
                <a:solidFill>
                  <a:srgbClr val="0070C0"/>
                </a:solidFill>
              </a:rPr>
              <a:t>pneumoniae</a:t>
            </a:r>
            <a:r>
              <a:rPr lang="fr-FR" sz="4000" i="1" dirty="0" smtClean="0">
                <a:solidFill>
                  <a:srgbClr val="0070C0"/>
                </a:solidFill>
              </a:rPr>
              <a:t> »</a:t>
            </a:r>
            <a:endParaRPr lang="fr-FR" sz="4000" i="1" dirty="0">
              <a:solidFill>
                <a:srgbClr val="0070C0"/>
              </a:solidFill>
            </a:endParaRPr>
          </a:p>
        </p:txBody>
      </p:sp>
      <p:pic>
        <p:nvPicPr>
          <p:cNvPr id="4" name="Picture 2"/>
          <p:cNvPicPr>
            <a:picLocks noChangeAspect="1" noChangeArrowheads="1"/>
          </p:cNvPicPr>
          <p:nvPr/>
        </p:nvPicPr>
        <p:blipFill>
          <a:blip r:embed="rId3" cstate="print"/>
          <a:srcRect/>
          <a:stretch>
            <a:fillRect/>
          </a:stretch>
        </p:blipFill>
        <p:spPr bwMode="auto">
          <a:xfrm>
            <a:off x="0" y="668685"/>
            <a:ext cx="1381125" cy="600075"/>
          </a:xfrm>
          <a:prstGeom prst="rect">
            <a:avLst/>
          </a:prstGeom>
          <a:noFill/>
          <a:ln w="9525">
            <a:noFill/>
            <a:miter lim="800000"/>
            <a:headEnd/>
            <a:tailEnd/>
          </a:ln>
        </p:spPr>
      </p:pic>
      <p:pic>
        <p:nvPicPr>
          <p:cNvPr id="5" name="Image 2" descr="logo.gif"/>
          <p:cNvPicPr>
            <a:picLocks noChangeAspect="1"/>
          </p:cNvPicPr>
          <p:nvPr/>
        </p:nvPicPr>
        <p:blipFill>
          <a:blip r:embed="rId4" cstate="print"/>
          <a:srcRect/>
          <a:stretch>
            <a:fillRect/>
          </a:stretch>
        </p:blipFill>
        <p:spPr bwMode="auto">
          <a:xfrm>
            <a:off x="7812360" y="1268760"/>
            <a:ext cx="1171575" cy="714375"/>
          </a:xfrm>
          <a:prstGeom prst="rect">
            <a:avLst/>
          </a:prstGeom>
          <a:noFill/>
          <a:ln w="9525">
            <a:noFill/>
            <a:miter lim="800000"/>
            <a:headEnd/>
            <a:tailEnd/>
          </a:ln>
        </p:spPr>
      </p:pic>
      <p:sp>
        <p:nvSpPr>
          <p:cNvPr id="33" name="Rectangle 4"/>
          <p:cNvSpPr>
            <a:spLocks noChangeArrowheads="1"/>
          </p:cNvSpPr>
          <p:nvPr/>
        </p:nvSpPr>
        <p:spPr bwMode="auto">
          <a:xfrm>
            <a:off x="2267744" y="1916832"/>
            <a:ext cx="1371600" cy="3124200"/>
          </a:xfrm>
          <a:prstGeom prst="rect">
            <a:avLst/>
          </a:prstGeom>
          <a:solidFill>
            <a:srgbClr val="FFCC99"/>
          </a:solidFill>
          <a:ln w="9525">
            <a:noFill/>
            <a:miter lim="800000"/>
            <a:headEnd/>
            <a:tailEnd/>
          </a:ln>
        </p:spPr>
        <p:txBody>
          <a:bodyPr wrap="none" anchor="ctr"/>
          <a:lstStyle/>
          <a:p>
            <a:pPr algn="ctr"/>
            <a:endParaRPr lang="fr-FR" sz="2400"/>
          </a:p>
        </p:txBody>
      </p:sp>
      <p:sp>
        <p:nvSpPr>
          <p:cNvPr id="34" name="Rectangle 5"/>
          <p:cNvSpPr>
            <a:spLocks noChangeArrowheads="1"/>
          </p:cNvSpPr>
          <p:nvPr/>
        </p:nvSpPr>
        <p:spPr bwMode="auto">
          <a:xfrm>
            <a:off x="2195736" y="3429000"/>
            <a:ext cx="5334000" cy="785818"/>
          </a:xfrm>
          <a:prstGeom prst="rect">
            <a:avLst/>
          </a:prstGeom>
          <a:solidFill>
            <a:srgbClr val="FFCC99"/>
          </a:solidFill>
          <a:ln w="9525">
            <a:noFill/>
            <a:miter lim="800000"/>
            <a:headEnd/>
            <a:tailEnd/>
          </a:ln>
        </p:spPr>
        <p:txBody>
          <a:bodyPr wrap="none" anchor="ctr"/>
          <a:lstStyle/>
          <a:p>
            <a:pPr algn="ctr"/>
            <a:endParaRPr lang="fr-FR" sz="2400"/>
          </a:p>
        </p:txBody>
      </p:sp>
      <p:sp>
        <p:nvSpPr>
          <p:cNvPr id="35" name="Line 6"/>
          <p:cNvSpPr>
            <a:spLocks noChangeShapeType="1"/>
          </p:cNvSpPr>
          <p:nvPr/>
        </p:nvSpPr>
        <p:spPr bwMode="auto">
          <a:xfrm>
            <a:off x="2262158" y="1525578"/>
            <a:ext cx="0" cy="3541712"/>
          </a:xfrm>
          <a:prstGeom prst="line">
            <a:avLst/>
          </a:prstGeom>
          <a:noFill/>
          <a:ln w="38100">
            <a:solidFill>
              <a:srgbClr val="008000"/>
            </a:solidFill>
            <a:round/>
            <a:headEnd type="stealth" w="med" len="lg"/>
            <a:tailEnd type="oval" w="med" len="med"/>
          </a:ln>
        </p:spPr>
        <p:txBody>
          <a:bodyPr/>
          <a:lstStyle/>
          <a:p>
            <a:endParaRPr lang="fr-FR"/>
          </a:p>
        </p:txBody>
      </p:sp>
      <p:sp>
        <p:nvSpPr>
          <p:cNvPr id="36" name="Line 7"/>
          <p:cNvSpPr>
            <a:spLocks noChangeShapeType="1"/>
          </p:cNvSpPr>
          <p:nvPr/>
        </p:nvSpPr>
        <p:spPr bwMode="auto">
          <a:xfrm>
            <a:off x="2262158" y="5067290"/>
            <a:ext cx="6248400" cy="0"/>
          </a:xfrm>
          <a:prstGeom prst="line">
            <a:avLst/>
          </a:prstGeom>
          <a:noFill/>
          <a:ln w="38100">
            <a:solidFill>
              <a:srgbClr val="008000"/>
            </a:solidFill>
            <a:round/>
            <a:headEnd type="oval" w="med" len="med"/>
            <a:tailEnd type="stealth" w="med" len="lg"/>
          </a:ln>
        </p:spPr>
        <p:txBody>
          <a:bodyPr/>
          <a:lstStyle/>
          <a:p>
            <a:endParaRPr lang="fr-FR"/>
          </a:p>
        </p:txBody>
      </p:sp>
      <p:sp>
        <p:nvSpPr>
          <p:cNvPr id="38" name="Line 9"/>
          <p:cNvSpPr>
            <a:spLocks noChangeShapeType="1"/>
          </p:cNvSpPr>
          <p:nvPr/>
        </p:nvSpPr>
        <p:spPr bwMode="auto">
          <a:xfrm flipV="1">
            <a:off x="7548546"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39" name="Line 10"/>
          <p:cNvSpPr>
            <a:spLocks noChangeShapeType="1"/>
          </p:cNvSpPr>
          <p:nvPr/>
        </p:nvSpPr>
        <p:spPr bwMode="auto">
          <a:xfrm>
            <a:off x="2214546" y="2663707"/>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0" name="Line 11"/>
          <p:cNvSpPr>
            <a:spLocks noChangeShapeType="1"/>
          </p:cNvSpPr>
          <p:nvPr/>
        </p:nvSpPr>
        <p:spPr bwMode="auto">
          <a:xfrm>
            <a:off x="2214546" y="3471628"/>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1" name="Line 12"/>
          <p:cNvSpPr>
            <a:spLocks noChangeShapeType="1"/>
          </p:cNvSpPr>
          <p:nvPr/>
        </p:nvSpPr>
        <p:spPr bwMode="auto">
          <a:xfrm>
            <a:off x="2214546" y="4205384"/>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2" name="Line 13"/>
          <p:cNvSpPr>
            <a:spLocks noChangeShapeType="1"/>
          </p:cNvSpPr>
          <p:nvPr/>
        </p:nvSpPr>
        <p:spPr bwMode="auto">
          <a:xfrm flipV="1">
            <a:off x="3571868"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3" name="Line 14"/>
          <p:cNvSpPr>
            <a:spLocks noChangeShapeType="1"/>
          </p:cNvSpPr>
          <p:nvPr/>
        </p:nvSpPr>
        <p:spPr bwMode="auto">
          <a:xfrm flipV="1">
            <a:off x="4807463"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4" name="Line 15"/>
          <p:cNvSpPr>
            <a:spLocks noChangeShapeType="1"/>
          </p:cNvSpPr>
          <p:nvPr/>
        </p:nvSpPr>
        <p:spPr bwMode="auto">
          <a:xfrm flipV="1">
            <a:off x="6140963"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5" name="Line 16"/>
          <p:cNvSpPr>
            <a:spLocks noChangeShapeType="1"/>
          </p:cNvSpPr>
          <p:nvPr/>
        </p:nvSpPr>
        <p:spPr bwMode="auto">
          <a:xfrm>
            <a:off x="2214546" y="1857364"/>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grpSp>
        <p:nvGrpSpPr>
          <p:cNvPr id="46" name="Group 17"/>
          <p:cNvGrpSpPr>
            <a:grpSpLocks/>
          </p:cNvGrpSpPr>
          <p:nvPr/>
        </p:nvGrpSpPr>
        <p:grpSpPr bwMode="auto">
          <a:xfrm>
            <a:off x="2071658" y="5505440"/>
            <a:ext cx="6034088" cy="708025"/>
            <a:chOff x="1272" y="3600"/>
            <a:chExt cx="3801" cy="446"/>
          </a:xfrm>
        </p:grpSpPr>
        <p:sp>
          <p:nvSpPr>
            <p:cNvPr id="47" name="Rectangle 18"/>
            <p:cNvSpPr>
              <a:spLocks noChangeArrowheads="1"/>
            </p:cNvSpPr>
            <p:nvPr/>
          </p:nvSpPr>
          <p:spPr bwMode="auto">
            <a:xfrm>
              <a:off x="1272" y="3600"/>
              <a:ext cx="963" cy="446"/>
            </a:xfrm>
            <a:prstGeom prst="rect">
              <a:avLst/>
            </a:prstGeom>
            <a:noFill/>
            <a:ln w="9525">
              <a:noFill/>
              <a:miter lim="800000"/>
              <a:headEnd/>
              <a:tailEnd/>
            </a:ln>
          </p:spPr>
          <p:txBody>
            <a:bodyPr wrap="square" lIns="92075" tIns="46038" rIns="92075" bIns="46038">
              <a:spAutoFit/>
            </a:bodyPr>
            <a:lstStyle/>
            <a:p>
              <a:pPr algn="ctr" defTabSz="762000" eaLnBrk="0" hangingPunct="0"/>
              <a:r>
                <a:rPr lang="fr-FR" sz="2000" dirty="0">
                  <a:solidFill>
                    <a:srgbClr val="183B97"/>
                  </a:solidFill>
                </a:rPr>
                <a:t>très </a:t>
              </a:r>
            </a:p>
            <a:p>
              <a:pPr algn="ctr" defTabSz="762000" eaLnBrk="0" hangingPunct="0"/>
              <a:r>
                <a:rPr lang="fr-FR" sz="2000" dirty="0">
                  <a:solidFill>
                    <a:srgbClr val="183B97"/>
                  </a:solidFill>
                </a:rPr>
                <a:t>improbable</a:t>
              </a:r>
            </a:p>
          </p:txBody>
        </p:sp>
        <p:grpSp>
          <p:nvGrpSpPr>
            <p:cNvPr id="48" name="Group 19"/>
            <p:cNvGrpSpPr>
              <a:grpSpLocks/>
            </p:cNvGrpSpPr>
            <p:nvPr/>
          </p:nvGrpSpPr>
          <p:grpSpPr bwMode="auto">
            <a:xfrm>
              <a:off x="2304" y="3649"/>
              <a:ext cx="2769" cy="250"/>
              <a:chOff x="2304" y="3649"/>
              <a:chExt cx="2769" cy="250"/>
            </a:xfrm>
          </p:grpSpPr>
          <p:sp>
            <p:nvSpPr>
              <p:cNvPr id="49" name="Rectangle 20"/>
              <p:cNvSpPr>
                <a:spLocks noChangeArrowheads="1"/>
              </p:cNvSpPr>
              <p:nvPr/>
            </p:nvSpPr>
            <p:spPr bwMode="auto">
              <a:xfrm>
                <a:off x="2304" y="3649"/>
                <a:ext cx="843"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improbable</a:t>
                </a:r>
              </a:p>
            </p:txBody>
          </p:sp>
          <p:sp>
            <p:nvSpPr>
              <p:cNvPr id="50" name="Rectangle 21"/>
              <p:cNvSpPr>
                <a:spLocks noChangeArrowheads="1"/>
              </p:cNvSpPr>
              <p:nvPr/>
            </p:nvSpPr>
            <p:spPr bwMode="auto">
              <a:xfrm>
                <a:off x="3312" y="3649"/>
                <a:ext cx="675"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probable</a:t>
                </a:r>
              </a:p>
            </p:txBody>
          </p:sp>
          <p:sp>
            <p:nvSpPr>
              <p:cNvPr id="51" name="Rectangle 22"/>
              <p:cNvSpPr>
                <a:spLocks noChangeArrowheads="1"/>
              </p:cNvSpPr>
              <p:nvPr/>
            </p:nvSpPr>
            <p:spPr bwMode="auto">
              <a:xfrm>
                <a:off x="4128" y="3649"/>
                <a:ext cx="945"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dirty="0">
                    <a:solidFill>
                      <a:srgbClr val="183B97"/>
                    </a:solidFill>
                  </a:rPr>
                  <a:t>très probable</a:t>
                </a:r>
              </a:p>
            </p:txBody>
          </p:sp>
        </p:grpSp>
      </p:grpSp>
      <p:grpSp>
        <p:nvGrpSpPr>
          <p:cNvPr id="52" name="Group 23"/>
          <p:cNvGrpSpPr>
            <a:grpSpLocks/>
          </p:cNvGrpSpPr>
          <p:nvPr/>
        </p:nvGrpSpPr>
        <p:grpSpPr bwMode="auto">
          <a:xfrm>
            <a:off x="2643158" y="5124440"/>
            <a:ext cx="4724400" cy="457200"/>
            <a:chOff x="1632" y="3360"/>
            <a:chExt cx="2976" cy="288"/>
          </a:xfrm>
        </p:grpSpPr>
        <p:sp>
          <p:nvSpPr>
            <p:cNvPr id="53" name="Oval 24"/>
            <p:cNvSpPr>
              <a:spLocks noChangeArrowheads="1"/>
            </p:cNvSpPr>
            <p:nvPr/>
          </p:nvSpPr>
          <p:spPr bwMode="auto">
            <a:xfrm>
              <a:off x="1632"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1</a:t>
              </a:r>
            </a:p>
          </p:txBody>
        </p:sp>
        <p:sp>
          <p:nvSpPr>
            <p:cNvPr id="54" name="Oval 25"/>
            <p:cNvSpPr>
              <a:spLocks noChangeArrowheads="1"/>
            </p:cNvSpPr>
            <p:nvPr/>
          </p:nvSpPr>
          <p:spPr bwMode="auto">
            <a:xfrm>
              <a:off x="2496"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2</a:t>
              </a:r>
            </a:p>
          </p:txBody>
        </p:sp>
        <p:sp>
          <p:nvSpPr>
            <p:cNvPr id="55" name="Oval 26"/>
            <p:cNvSpPr>
              <a:spLocks noChangeArrowheads="1"/>
            </p:cNvSpPr>
            <p:nvPr/>
          </p:nvSpPr>
          <p:spPr bwMode="auto">
            <a:xfrm>
              <a:off x="3408"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3</a:t>
              </a:r>
            </a:p>
          </p:txBody>
        </p:sp>
        <p:sp>
          <p:nvSpPr>
            <p:cNvPr id="56" name="Oval 27"/>
            <p:cNvSpPr>
              <a:spLocks noChangeArrowheads="1"/>
            </p:cNvSpPr>
            <p:nvPr/>
          </p:nvSpPr>
          <p:spPr bwMode="auto">
            <a:xfrm>
              <a:off x="4320"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4</a:t>
              </a:r>
            </a:p>
          </p:txBody>
        </p:sp>
      </p:grpSp>
      <p:sp>
        <p:nvSpPr>
          <p:cNvPr id="58" name="Text Box 29"/>
          <p:cNvSpPr txBox="1">
            <a:spLocks noChangeArrowheads="1"/>
          </p:cNvSpPr>
          <p:nvPr/>
        </p:nvSpPr>
        <p:spPr bwMode="auto">
          <a:xfrm>
            <a:off x="2267744" y="3429000"/>
            <a:ext cx="1296144" cy="769441"/>
          </a:xfrm>
          <a:prstGeom prst="rect">
            <a:avLst/>
          </a:prstGeom>
          <a:solidFill>
            <a:schemeClr val="tx2"/>
          </a:solidFill>
          <a:ln w="28575">
            <a:solidFill>
              <a:srgbClr val="000000"/>
            </a:solidFill>
            <a:miter lim="800000"/>
            <a:headEnd/>
            <a:tailEnd/>
          </a:ln>
        </p:spPr>
        <p:txBody>
          <a:bodyPr wrap="square">
            <a:spAutoFit/>
          </a:bodyPr>
          <a:lstStyle/>
          <a:p>
            <a:pPr algn="ctr">
              <a:spcBef>
                <a:spcPct val="100000"/>
              </a:spcBef>
            </a:pPr>
            <a:r>
              <a:rPr lang="fr-FR" sz="4400" b="1" dirty="0">
                <a:latin typeface="Verdana" pitchFamily="34" charset="0"/>
              </a:rPr>
              <a:t>X</a:t>
            </a:r>
          </a:p>
        </p:txBody>
      </p:sp>
      <p:grpSp>
        <p:nvGrpSpPr>
          <p:cNvPr id="59" name="Group 32"/>
          <p:cNvGrpSpPr>
            <a:grpSpLocks/>
          </p:cNvGrpSpPr>
          <p:nvPr/>
        </p:nvGrpSpPr>
        <p:grpSpPr bwMode="auto">
          <a:xfrm>
            <a:off x="357158" y="2000240"/>
            <a:ext cx="1768475" cy="3138488"/>
            <a:chOff x="240" y="1440"/>
            <a:chExt cx="1114" cy="1977"/>
          </a:xfrm>
        </p:grpSpPr>
        <p:sp>
          <p:nvSpPr>
            <p:cNvPr id="60" name="Rectangle 33"/>
            <p:cNvSpPr>
              <a:spLocks noChangeArrowheads="1"/>
            </p:cNvSpPr>
            <p:nvPr/>
          </p:nvSpPr>
          <p:spPr bwMode="auto">
            <a:xfrm>
              <a:off x="1190" y="3129"/>
              <a:ext cx="164" cy="288"/>
            </a:xfrm>
            <a:prstGeom prst="rect">
              <a:avLst/>
            </a:prstGeom>
            <a:noFill/>
            <a:ln w="9525">
              <a:noFill/>
              <a:miter lim="800000"/>
              <a:headEnd/>
              <a:tailEnd/>
            </a:ln>
          </p:spPr>
          <p:txBody>
            <a:bodyPr wrap="none" lIns="92075" tIns="46038" rIns="92075" bIns="46038">
              <a:spAutoFit/>
            </a:bodyPr>
            <a:lstStyle/>
            <a:p>
              <a:pPr defTabSz="762000" eaLnBrk="0" hangingPunct="0"/>
              <a:r>
                <a:rPr lang="fr-FR" sz="2400" b="1"/>
                <a:t> </a:t>
              </a:r>
            </a:p>
          </p:txBody>
        </p:sp>
        <p:sp>
          <p:nvSpPr>
            <p:cNvPr id="61" name="Rectangle 34"/>
            <p:cNvSpPr>
              <a:spLocks noChangeArrowheads="1"/>
            </p:cNvSpPr>
            <p:nvPr/>
          </p:nvSpPr>
          <p:spPr bwMode="auto">
            <a:xfrm>
              <a:off x="240" y="1488"/>
              <a:ext cx="74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très grave</a:t>
              </a:r>
            </a:p>
          </p:txBody>
        </p:sp>
        <p:sp>
          <p:nvSpPr>
            <p:cNvPr id="62" name="Rectangle 35"/>
            <p:cNvSpPr>
              <a:spLocks noChangeArrowheads="1"/>
            </p:cNvSpPr>
            <p:nvPr/>
          </p:nvSpPr>
          <p:spPr bwMode="auto">
            <a:xfrm>
              <a:off x="432" y="1920"/>
              <a:ext cx="47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grave</a:t>
              </a:r>
            </a:p>
          </p:txBody>
        </p:sp>
        <p:sp>
          <p:nvSpPr>
            <p:cNvPr id="63" name="Rectangle 36"/>
            <p:cNvSpPr>
              <a:spLocks noChangeArrowheads="1"/>
            </p:cNvSpPr>
            <p:nvPr/>
          </p:nvSpPr>
          <p:spPr bwMode="auto">
            <a:xfrm>
              <a:off x="384" y="2400"/>
              <a:ext cx="55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moyen</a:t>
              </a:r>
            </a:p>
          </p:txBody>
        </p:sp>
        <p:sp>
          <p:nvSpPr>
            <p:cNvPr id="64" name="Rectangle 37"/>
            <p:cNvSpPr>
              <a:spLocks noChangeArrowheads="1"/>
            </p:cNvSpPr>
            <p:nvPr/>
          </p:nvSpPr>
          <p:spPr bwMode="auto">
            <a:xfrm>
              <a:off x="432" y="2928"/>
              <a:ext cx="479"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faible</a:t>
              </a:r>
            </a:p>
          </p:txBody>
        </p:sp>
        <p:sp>
          <p:nvSpPr>
            <p:cNvPr id="65" name="Oval 38"/>
            <p:cNvSpPr>
              <a:spLocks noChangeArrowheads="1"/>
            </p:cNvSpPr>
            <p:nvPr/>
          </p:nvSpPr>
          <p:spPr bwMode="auto">
            <a:xfrm>
              <a:off x="1056" y="2928"/>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1</a:t>
              </a:r>
            </a:p>
          </p:txBody>
        </p:sp>
        <p:sp>
          <p:nvSpPr>
            <p:cNvPr id="66" name="Oval 39"/>
            <p:cNvSpPr>
              <a:spLocks noChangeArrowheads="1"/>
            </p:cNvSpPr>
            <p:nvPr/>
          </p:nvSpPr>
          <p:spPr bwMode="auto">
            <a:xfrm>
              <a:off x="1056" y="2448"/>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2</a:t>
              </a:r>
            </a:p>
          </p:txBody>
        </p:sp>
        <p:sp>
          <p:nvSpPr>
            <p:cNvPr id="67" name="Oval 40"/>
            <p:cNvSpPr>
              <a:spLocks noChangeArrowheads="1"/>
            </p:cNvSpPr>
            <p:nvPr/>
          </p:nvSpPr>
          <p:spPr bwMode="auto">
            <a:xfrm>
              <a:off x="1056" y="192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3</a:t>
              </a:r>
            </a:p>
          </p:txBody>
        </p:sp>
        <p:sp>
          <p:nvSpPr>
            <p:cNvPr id="68" name="Oval 41"/>
            <p:cNvSpPr>
              <a:spLocks noChangeArrowheads="1"/>
            </p:cNvSpPr>
            <p:nvPr/>
          </p:nvSpPr>
          <p:spPr bwMode="auto">
            <a:xfrm>
              <a:off x="1056" y="144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4</a:t>
              </a:r>
            </a:p>
          </p:txBody>
        </p:sp>
      </p:grpSp>
      <p:sp>
        <p:nvSpPr>
          <p:cNvPr id="70" name="ZoneTexte 8"/>
          <p:cNvSpPr txBox="1">
            <a:spLocks noChangeArrowheads="1"/>
          </p:cNvSpPr>
          <p:nvPr/>
        </p:nvSpPr>
        <p:spPr bwMode="auto">
          <a:xfrm>
            <a:off x="8369271" y="5991215"/>
            <a:ext cx="612775" cy="244475"/>
          </a:xfrm>
          <a:prstGeom prst="rect">
            <a:avLst/>
          </a:prstGeom>
          <a:noFill/>
          <a:ln w="9525">
            <a:noFill/>
            <a:miter lim="800000"/>
            <a:headEnd/>
            <a:tailEnd/>
          </a:ln>
        </p:spPr>
        <p:txBody>
          <a:bodyPr>
            <a:spAutoFit/>
          </a:bodyPr>
          <a:lstStyle/>
          <a:p>
            <a:pPr algn="ctr"/>
            <a:r>
              <a:rPr lang="fr-FR" sz="1000" i="1">
                <a:solidFill>
                  <a:srgbClr val="FF6600"/>
                </a:solidFill>
              </a:rPr>
              <a:t>85/112</a:t>
            </a:r>
          </a:p>
        </p:txBody>
      </p:sp>
      <p:pic>
        <p:nvPicPr>
          <p:cNvPr id="71" name="Picture 2" descr="F:\DCIM\101NIKON\DSCN1773.JPG"/>
          <p:cNvPicPr>
            <a:picLocks noChangeAspect="1" noChangeArrowheads="1"/>
          </p:cNvPicPr>
          <p:nvPr/>
        </p:nvPicPr>
        <p:blipFill>
          <a:blip r:embed="rId5" cstate="print"/>
          <a:srcRect/>
          <a:stretch>
            <a:fillRect/>
          </a:stretch>
        </p:blipFill>
        <p:spPr bwMode="auto">
          <a:xfrm>
            <a:off x="142844" y="4786322"/>
            <a:ext cx="1285884" cy="1896048"/>
          </a:xfrm>
          <a:prstGeom prst="rect">
            <a:avLst/>
          </a:prstGeom>
          <a:noFill/>
        </p:spPr>
      </p:pic>
      <p:sp>
        <p:nvSpPr>
          <p:cNvPr id="69" name="ZoneTexte 68"/>
          <p:cNvSpPr txBox="1"/>
          <p:nvPr/>
        </p:nvSpPr>
        <p:spPr>
          <a:xfrm>
            <a:off x="0" y="1268760"/>
            <a:ext cx="2232248" cy="830997"/>
          </a:xfrm>
          <a:prstGeom prst="rect">
            <a:avLst/>
          </a:prstGeom>
          <a:noFill/>
        </p:spPr>
        <p:txBody>
          <a:bodyPr wrap="square" rtlCol="0">
            <a:spAutoFit/>
          </a:bodyPr>
          <a:lstStyle/>
          <a:p>
            <a:r>
              <a:rPr lang="fr-FR" sz="2400" b="1" dirty="0" smtClean="0">
                <a:solidFill>
                  <a:srgbClr val="003399"/>
                </a:solidFill>
                <a:latin typeface="+mj-lt"/>
                <a:ea typeface="+mj-lt"/>
                <a:cs typeface="+mj-lt"/>
              </a:rPr>
              <a:t>Gravité du dommage</a:t>
            </a:r>
          </a:p>
        </p:txBody>
      </p:sp>
      <p:sp>
        <p:nvSpPr>
          <p:cNvPr id="72" name="ZoneTexte 71"/>
          <p:cNvSpPr txBox="1"/>
          <p:nvPr/>
        </p:nvSpPr>
        <p:spPr>
          <a:xfrm>
            <a:off x="6911752" y="3717032"/>
            <a:ext cx="2232248" cy="1200329"/>
          </a:xfrm>
          <a:prstGeom prst="rect">
            <a:avLst/>
          </a:prstGeom>
          <a:noFill/>
        </p:spPr>
        <p:txBody>
          <a:bodyPr wrap="square" rtlCol="0">
            <a:spAutoFit/>
          </a:bodyPr>
          <a:lstStyle/>
          <a:p>
            <a:r>
              <a:rPr lang="fr-FR" sz="2400" b="1" dirty="0" smtClean="0">
                <a:solidFill>
                  <a:srgbClr val="003399"/>
                </a:solidFill>
                <a:latin typeface="+mj-lt"/>
                <a:ea typeface="+mj-lt"/>
                <a:cs typeface="+mj-lt"/>
              </a:rPr>
              <a:t>Probabilité d’occurrence du dommage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ppt_x</p:attrName>
                                        </p:attrNameLst>
                                      </p:cBhvr>
                                      <p:tavLst>
                                        <p:tav tm="0">
                                          <p:val>
                                            <p:strVal val="#ppt_x-.2"/>
                                          </p:val>
                                        </p:tav>
                                        <p:tav tm="100000">
                                          <p:val>
                                            <p:strVal val="#ppt_x"/>
                                          </p:val>
                                        </p:tav>
                                      </p:tavLst>
                                    </p:anim>
                                    <p:anim calcmode="lin" valueType="num">
                                      <p:cBhvr>
                                        <p:cTn id="8" dur="1000" fill="hold"/>
                                        <p:tgtEl>
                                          <p:spTgt spid="71"/>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ox(out)">
                                      <p:cBhvr>
                                        <p:cTn id="14" dur="1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ox(out)">
                                      <p:cBhvr>
                                        <p:cTn id="19" dur="1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box(out)">
                                      <p:cBhvr>
                                        <p:cTn id="24"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447848"/>
          </a:xfrm>
        </p:spPr>
        <p:txBody>
          <a:bodyPr>
            <a:normAutofit fontScale="90000"/>
          </a:bodyPr>
          <a:lstStyle/>
          <a:p>
            <a:r>
              <a:rPr lang="fr-FR" dirty="0" smtClean="0">
                <a:solidFill>
                  <a:srgbClr val="0070C0"/>
                </a:solidFill>
              </a:rPr>
              <a:t>Evaluation des risques = classement par priorités d’action</a:t>
            </a:r>
            <a:endParaRPr lang="fr-FR" dirty="0">
              <a:solidFill>
                <a:srgbClr val="0070C0"/>
              </a:solidFill>
            </a:endParaRPr>
          </a:p>
        </p:txBody>
      </p:sp>
      <p:pic>
        <p:nvPicPr>
          <p:cNvPr id="48" name="Picture 2"/>
          <p:cNvPicPr>
            <a:picLocks noChangeAspect="1" noChangeArrowheads="1"/>
          </p:cNvPicPr>
          <p:nvPr/>
        </p:nvPicPr>
        <p:blipFill>
          <a:blip r:embed="rId3" cstate="print"/>
          <a:srcRect/>
          <a:stretch>
            <a:fillRect/>
          </a:stretch>
        </p:blipFill>
        <p:spPr bwMode="auto">
          <a:xfrm>
            <a:off x="0" y="142852"/>
            <a:ext cx="1381125" cy="600075"/>
          </a:xfrm>
          <a:prstGeom prst="rect">
            <a:avLst/>
          </a:prstGeom>
          <a:noFill/>
          <a:ln w="9525">
            <a:noFill/>
            <a:miter lim="800000"/>
            <a:headEnd/>
            <a:tailEnd/>
          </a:ln>
        </p:spPr>
      </p:pic>
      <p:pic>
        <p:nvPicPr>
          <p:cNvPr id="49" name="Image 2" descr="logo.gif"/>
          <p:cNvPicPr>
            <a:picLocks noChangeAspect="1"/>
          </p:cNvPicPr>
          <p:nvPr/>
        </p:nvPicPr>
        <p:blipFill>
          <a:blip r:embed="rId4" cstate="print"/>
          <a:srcRect/>
          <a:stretch>
            <a:fillRect/>
          </a:stretch>
        </p:blipFill>
        <p:spPr bwMode="auto">
          <a:xfrm>
            <a:off x="7858125" y="285750"/>
            <a:ext cx="1171575" cy="714375"/>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971600" y="2132856"/>
            <a:ext cx="7679305" cy="4176464"/>
          </a:xfrm>
          <a:prstGeom prst="rect">
            <a:avLst/>
          </a:prstGeom>
          <a:noFill/>
          <a:ln w="9525">
            <a:noFill/>
            <a:miter lim="800000"/>
            <a:headEnd/>
            <a:tailEnd/>
          </a:ln>
        </p:spPr>
      </p:pic>
      <p:sp>
        <p:nvSpPr>
          <p:cNvPr id="7" name="ZoneTexte 6"/>
          <p:cNvSpPr txBox="1"/>
          <p:nvPr/>
        </p:nvSpPr>
        <p:spPr>
          <a:xfrm>
            <a:off x="1475656" y="2132856"/>
            <a:ext cx="2232248" cy="369332"/>
          </a:xfrm>
          <a:prstGeom prst="rect">
            <a:avLst/>
          </a:prstGeom>
          <a:noFill/>
        </p:spPr>
        <p:txBody>
          <a:bodyPr wrap="square" rtlCol="0">
            <a:spAutoFit/>
          </a:bodyPr>
          <a:lstStyle/>
          <a:p>
            <a:r>
              <a:rPr lang="fr-FR" b="1" dirty="0" smtClean="0">
                <a:solidFill>
                  <a:srgbClr val="003399"/>
                </a:solidFill>
                <a:latin typeface="+mj-lt"/>
                <a:ea typeface="+mj-lt"/>
                <a:cs typeface="+mj-lt"/>
              </a:rPr>
              <a:t>Gravité du dommage</a:t>
            </a:r>
          </a:p>
        </p:txBody>
      </p:sp>
      <p:sp>
        <p:nvSpPr>
          <p:cNvPr id="8" name="ZoneTexte 7"/>
          <p:cNvSpPr txBox="1"/>
          <p:nvPr/>
        </p:nvSpPr>
        <p:spPr>
          <a:xfrm>
            <a:off x="6911752" y="4293096"/>
            <a:ext cx="2232248" cy="923330"/>
          </a:xfrm>
          <a:prstGeom prst="rect">
            <a:avLst/>
          </a:prstGeom>
          <a:noFill/>
        </p:spPr>
        <p:txBody>
          <a:bodyPr wrap="square" rtlCol="0">
            <a:spAutoFit/>
          </a:bodyPr>
          <a:lstStyle/>
          <a:p>
            <a:r>
              <a:rPr lang="fr-FR" b="1" dirty="0" smtClean="0">
                <a:solidFill>
                  <a:srgbClr val="003399"/>
                </a:solidFill>
                <a:latin typeface="+mj-lt"/>
                <a:ea typeface="+mj-lt"/>
                <a:cs typeface="+mj-lt"/>
              </a:rPr>
              <a:t>Probabilité d’occurrence du dommage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214290"/>
            <a:ext cx="8229600" cy="1304948"/>
          </a:xfrm>
        </p:spPr>
        <p:txBody>
          <a:bodyPr>
            <a:noAutofit/>
          </a:bodyPr>
          <a:lstStyle/>
          <a:p>
            <a:r>
              <a:rPr lang="fr-FR" dirty="0" smtClean="0">
                <a:solidFill>
                  <a:srgbClr val="0070C0"/>
                </a:solidFill>
              </a:rPr>
              <a:t>Estimation des risques : </a:t>
            </a:r>
            <a:br>
              <a:rPr lang="fr-FR" dirty="0" smtClean="0">
                <a:solidFill>
                  <a:srgbClr val="0070C0"/>
                </a:solidFill>
              </a:rPr>
            </a:br>
            <a:r>
              <a:rPr lang="fr-FR" dirty="0" smtClean="0">
                <a:solidFill>
                  <a:srgbClr val="0070C0"/>
                </a:solidFill>
              </a:rPr>
              <a:t>prélèvement de bactéries</a:t>
            </a:r>
            <a:endParaRPr lang="fr-FR" dirty="0">
              <a:solidFill>
                <a:srgbClr val="0070C0"/>
              </a:solidFill>
            </a:endParaRPr>
          </a:p>
        </p:txBody>
      </p:sp>
      <p:pic>
        <p:nvPicPr>
          <p:cNvPr id="4" name="Picture 2"/>
          <p:cNvPicPr>
            <a:picLocks noChangeAspect="1" noChangeArrowheads="1"/>
          </p:cNvPicPr>
          <p:nvPr/>
        </p:nvPicPr>
        <p:blipFill>
          <a:blip r:embed="rId3" cstate="print"/>
          <a:srcRect/>
          <a:stretch>
            <a:fillRect/>
          </a:stretch>
        </p:blipFill>
        <p:spPr bwMode="auto">
          <a:xfrm>
            <a:off x="0" y="142852"/>
            <a:ext cx="1381125" cy="600075"/>
          </a:xfrm>
          <a:prstGeom prst="rect">
            <a:avLst/>
          </a:prstGeom>
          <a:noFill/>
          <a:ln w="9525">
            <a:noFill/>
            <a:miter lim="800000"/>
            <a:headEnd/>
            <a:tailEnd/>
          </a:ln>
        </p:spPr>
      </p:pic>
      <p:pic>
        <p:nvPicPr>
          <p:cNvPr id="5" name="Image 2" descr="logo.gif"/>
          <p:cNvPicPr>
            <a:picLocks noChangeAspect="1"/>
          </p:cNvPicPr>
          <p:nvPr/>
        </p:nvPicPr>
        <p:blipFill>
          <a:blip r:embed="rId4" cstate="print"/>
          <a:srcRect/>
          <a:stretch>
            <a:fillRect/>
          </a:stretch>
        </p:blipFill>
        <p:spPr bwMode="auto">
          <a:xfrm>
            <a:off x="7972425" y="0"/>
            <a:ext cx="1171575" cy="714375"/>
          </a:xfrm>
          <a:prstGeom prst="rect">
            <a:avLst/>
          </a:prstGeom>
          <a:noFill/>
          <a:ln w="9525">
            <a:noFill/>
            <a:miter lim="800000"/>
            <a:headEnd/>
            <a:tailEnd/>
          </a:ln>
        </p:spPr>
      </p:pic>
      <p:sp>
        <p:nvSpPr>
          <p:cNvPr id="35" name="Line 6"/>
          <p:cNvSpPr>
            <a:spLocks noChangeShapeType="1"/>
          </p:cNvSpPr>
          <p:nvPr/>
        </p:nvSpPr>
        <p:spPr bwMode="auto">
          <a:xfrm>
            <a:off x="2262158" y="1525578"/>
            <a:ext cx="0" cy="3541712"/>
          </a:xfrm>
          <a:prstGeom prst="line">
            <a:avLst/>
          </a:prstGeom>
          <a:noFill/>
          <a:ln w="38100">
            <a:solidFill>
              <a:srgbClr val="008000"/>
            </a:solidFill>
            <a:round/>
            <a:headEnd type="stealth" w="med" len="lg"/>
            <a:tailEnd type="oval" w="med" len="med"/>
          </a:ln>
        </p:spPr>
        <p:txBody>
          <a:bodyPr/>
          <a:lstStyle/>
          <a:p>
            <a:endParaRPr lang="fr-FR"/>
          </a:p>
        </p:txBody>
      </p:sp>
      <p:sp>
        <p:nvSpPr>
          <p:cNvPr id="36" name="Line 7"/>
          <p:cNvSpPr>
            <a:spLocks noChangeShapeType="1"/>
          </p:cNvSpPr>
          <p:nvPr/>
        </p:nvSpPr>
        <p:spPr bwMode="auto">
          <a:xfrm>
            <a:off x="2262158" y="5067290"/>
            <a:ext cx="6248400" cy="0"/>
          </a:xfrm>
          <a:prstGeom prst="line">
            <a:avLst/>
          </a:prstGeom>
          <a:noFill/>
          <a:ln w="38100">
            <a:solidFill>
              <a:srgbClr val="008000"/>
            </a:solidFill>
            <a:round/>
            <a:headEnd type="oval" w="med" len="med"/>
            <a:tailEnd type="stealth" w="med" len="lg"/>
          </a:ln>
        </p:spPr>
        <p:txBody>
          <a:bodyPr/>
          <a:lstStyle/>
          <a:p>
            <a:endParaRPr lang="fr-FR"/>
          </a:p>
        </p:txBody>
      </p:sp>
      <p:grpSp>
        <p:nvGrpSpPr>
          <p:cNvPr id="3" name="Group 17"/>
          <p:cNvGrpSpPr>
            <a:grpSpLocks/>
          </p:cNvGrpSpPr>
          <p:nvPr/>
        </p:nvGrpSpPr>
        <p:grpSpPr bwMode="auto">
          <a:xfrm>
            <a:off x="2071658" y="5505440"/>
            <a:ext cx="6034088" cy="708025"/>
            <a:chOff x="1272" y="3600"/>
            <a:chExt cx="3801" cy="446"/>
          </a:xfrm>
        </p:grpSpPr>
        <p:sp>
          <p:nvSpPr>
            <p:cNvPr id="47" name="Rectangle 18"/>
            <p:cNvSpPr>
              <a:spLocks noChangeArrowheads="1"/>
            </p:cNvSpPr>
            <p:nvPr/>
          </p:nvSpPr>
          <p:spPr bwMode="auto">
            <a:xfrm>
              <a:off x="1272" y="3600"/>
              <a:ext cx="963" cy="446"/>
            </a:xfrm>
            <a:prstGeom prst="rect">
              <a:avLst/>
            </a:prstGeom>
            <a:noFill/>
            <a:ln w="9525">
              <a:noFill/>
              <a:miter lim="800000"/>
              <a:headEnd/>
              <a:tailEnd/>
            </a:ln>
          </p:spPr>
          <p:txBody>
            <a:bodyPr wrap="square" lIns="92075" tIns="46038" rIns="92075" bIns="46038">
              <a:spAutoFit/>
            </a:bodyPr>
            <a:lstStyle/>
            <a:p>
              <a:pPr algn="ctr" defTabSz="762000" eaLnBrk="0" hangingPunct="0"/>
              <a:r>
                <a:rPr lang="fr-FR" sz="2000" dirty="0">
                  <a:solidFill>
                    <a:srgbClr val="183B97"/>
                  </a:solidFill>
                </a:rPr>
                <a:t>très </a:t>
              </a:r>
            </a:p>
            <a:p>
              <a:pPr algn="ctr" defTabSz="762000" eaLnBrk="0" hangingPunct="0"/>
              <a:r>
                <a:rPr lang="fr-FR" sz="2000" dirty="0">
                  <a:solidFill>
                    <a:srgbClr val="183B97"/>
                  </a:solidFill>
                </a:rPr>
                <a:t>improbable</a:t>
              </a:r>
            </a:p>
          </p:txBody>
        </p:sp>
        <p:grpSp>
          <p:nvGrpSpPr>
            <p:cNvPr id="6" name="Group 19"/>
            <p:cNvGrpSpPr>
              <a:grpSpLocks/>
            </p:cNvGrpSpPr>
            <p:nvPr/>
          </p:nvGrpSpPr>
          <p:grpSpPr bwMode="auto">
            <a:xfrm>
              <a:off x="2304" y="3649"/>
              <a:ext cx="2769" cy="250"/>
              <a:chOff x="2304" y="3649"/>
              <a:chExt cx="2769" cy="250"/>
            </a:xfrm>
          </p:grpSpPr>
          <p:sp>
            <p:nvSpPr>
              <p:cNvPr id="49" name="Rectangle 20"/>
              <p:cNvSpPr>
                <a:spLocks noChangeArrowheads="1"/>
              </p:cNvSpPr>
              <p:nvPr/>
            </p:nvSpPr>
            <p:spPr bwMode="auto">
              <a:xfrm>
                <a:off x="2304" y="3649"/>
                <a:ext cx="843"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dirty="0">
                    <a:solidFill>
                      <a:srgbClr val="183B97"/>
                    </a:solidFill>
                  </a:rPr>
                  <a:t>improbable</a:t>
                </a:r>
              </a:p>
            </p:txBody>
          </p:sp>
          <p:sp>
            <p:nvSpPr>
              <p:cNvPr id="50" name="Rectangle 21"/>
              <p:cNvSpPr>
                <a:spLocks noChangeArrowheads="1"/>
              </p:cNvSpPr>
              <p:nvPr/>
            </p:nvSpPr>
            <p:spPr bwMode="auto">
              <a:xfrm>
                <a:off x="3312" y="3649"/>
                <a:ext cx="675"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probable</a:t>
                </a:r>
              </a:p>
            </p:txBody>
          </p:sp>
          <p:sp>
            <p:nvSpPr>
              <p:cNvPr id="51" name="Rectangle 22"/>
              <p:cNvSpPr>
                <a:spLocks noChangeArrowheads="1"/>
              </p:cNvSpPr>
              <p:nvPr/>
            </p:nvSpPr>
            <p:spPr bwMode="auto">
              <a:xfrm>
                <a:off x="4128" y="3649"/>
                <a:ext cx="945"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dirty="0">
                    <a:solidFill>
                      <a:srgbClr val="183B97"/>
                    </a:solidFill>
                  </a:rPr>
                  <a:t>très probable</a:t>
                </a:r>
              </a:p>
            </p:txBody>
          </p:sp>
        </p:grpSp>
      </p:grpSp>
      <p:grpSp>
        <p:nvGrpSpPr>
          <p:cNvPr id="7" name="Group 23"/>
          <p:cNvGrpSpPr>
            <a:grpSpLocks/>
          </p:cNvGrpSpPr>
          <p:nvPr/>
        </p:nvGrpSpPr>
        <p:grpSpPr bwMode="auto">
          <a:xfrm>
            <a:off x="2643158" y="5124440"/>
            <a:ext cx="4724400" cy="457200"/>
            <a:chOff x="1632" y="3360"/>
            <a:chExt cx="2976" cy="288"/>
          </a:xfrm>
        </p:grpSpPr>
        <p:sp>
          <p:nvSpPr>
            <p:cNvPr id="53" name="Oval 24"/>
            <p:cNvSpPr>
              <a:spLocks noChangeArrowheads="1"/>
            </p:cNvSpPr>
            <p:nvPr/>
          </p:nvSpPr>
          <p:spPr bwMode="auto">
            <a:xfrm>
              <a:off x="1632"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1</a:t>
              </a:r>
            </a:p>
          </p:txBody>
        </p:sp>
        <p:sp>
          <p:nvSpPr>
            <p:cNvPr id="54" name="Oval 25"/>
            <p:cNvSpPr>
              <a:spLocks noChangeArrowheads="1"/>
            </p:cNvSpPr>
            <p:nvPr/>
          </p:nvSpPr>
          <p:spPr bwMode="auto">
            <a:xfrm>
              <a:off x="2496"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2</a:t>
              </a:r>
            </a:p>
          </p:txBody>
        </p:sp>
        <p:sp>
          <p:nvSpPr>
            <p:cNvPr id="55" name="Oval 26"/>
            <p:cNvSpPr>
              <a:spLocks noChangeArrowheads="1"/>
            </p:cNvSpPr>
            <p:nvPr/>
          </p:nvSpPr>
          <p:spPr bwMode="auto">
            <a:xfrm>
              <a:off x="3408"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3</a:t>
              </a:r>
            </a:p>
          </p:txBody>
        </p:sp>
        <p:sp>
          <p:nvSpPr>
            <p:cNvPr id="56" name="Oval 27"/>
            <p:cNvSpPr>
              <a:spLocks noChangeArrowheads="1"/>
            </p:cNvSpPr>
            <p:nvPr/>
          </p:nvSpPr>
          <p:spPr bwMode="auto">
            <a:xfrm>
              <a:off x="4320"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4</a:t>
              </a:r>
            </a:p>
          </p:txBody>
        </p:sp>
      </p:grpSp>
      <p:grpSp>
        <p:nvGrpSpPr>
          <p:cNvPr id="8" name="Group 32"/>
          <p:cNvGrpSpPr>
            <a:grpSpLocks/>
          </p:cNvGrpSpPr>
          <p:nvPr/>
        </p:nvGrpSpPr>
        <p:grpSpPr bwMode="auto">
          <a:xfrm>
            <a:off x="357158" y="2000240"/>
            <a:ext cx="1768475" cy="3138488"/>
            <a:chOff x="240" y="1440"/>
            <a:chExt cx="1114" cy="1977"/>
          </a:xfrm>
        </p:grpSpPr>
        <p:sp>
          <p:nvSpPr>
            <p:cNvPr id="60" name="Rectangle 33"/>
            <p:cNvSpPr>
              <a:spLocks noChangeArrowheads="1"/>
            </p:cNvSpPr>
            <p:nvPr/>
          </p:nvSpPr>
          <p:spPr bwMode="auto">
            <a:xfrm>
              <a:off x="1190" y="3129"/>
              <a:ext cx="164" cy="288"/>
            </a:xfrm>
            <a:prstGeom prst="rect">
              <a:avLst/>
            </a:prstGeom>
            <a:noFill/>
            <a:ln w="9525">
              <a:noFill/>
              <a:miter lim="800000"/>
              <a:headEnd/>
              <a:tailEnd/>
            </a:ln>
          </p:spPr>
          <p:txBody>
            <a:bodyPr wrap="none" lIns="92075" tIns="46038" rIns="92075" bIns="46038">
              <a:spAutoFit/>
            </a:bodyPr>
            <a:lstStyle/>
            <a:p>
              <a:pPr defTabSz="762000" eaLnBrk="0" hangingPunct="0"/>
              <a:r>
                <a:rPr lang="fr-FR" sz="2400" b="1"/>
                <a:t> </a:t>
              </a:r>
            </a:p>
          </p:txBody>
        </p:sp>
        <p:sp>
          <p:nvSpPr>
            <p:cNvPr id="61" name="Rectangle 34"/>
            <p:cNvSpPr>
              <a:spLocks noChangeArrowheads="1"/>
            </p:cNvSpPr>
            <p:nvPr/>
          </p:nvSpPr>
          <p:spPr bwMode="auto">
            <a:xfrm>
              <a:off x="240" y="1488"/>
              <a:ext cx="74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très grave</a:t>
              </a:r>
            </a:p>
          </p:txBody>
        </p:sp>
        <p:sp>
          <p:nvSpPr>
            <p:cNvPr id="62" name="Rectangle 35"/>
            <p:cNvSpPr>
              <a:spLocks noChangeArrowheads="1"/>
            </p:cNvSpPr>
            <p:nvPr/>
          </p:nvSpPr>
          <p:spPr bwMode="auto">
            <a:xfrm>
              <a:off x="432" y="1920"/>
              <a:ext cx="47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grave</a:t>
              </a:r>
            </a:p>
          </p:txBody>
        </p:sp>
        <p:sp>
          <p:nvSpPr>
            <p:cNvPr id="63" name="Rectangle 36"/>
            <p:cNvSpPr>
              <a:spLocks noChangeArrowheads="1"/>
            </p:cNvSpPr>
            <p:nvPr/>
          </p:nvSpPr>
          <p:spPr bwMode="auto">
            <a:xfrm>
              <a:off x="384" y="2400"/>
              <a:ext cx="55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moyen</a:t>
              </a:r>
            </a:p>
          </p:txBody>
        </p:sp>
        <p:sp>
          <p:nvSpPr>
            <p:cNvPr id="64" name="Rectangle 37"/>
            <p:cNvSpPr>
              <a:spLocks noChangeArrowheads="1"/>
            </p:cNvSpPr>
            <p:nvPr/>
          </p:nvSpPr>
          <p:spPr bwMode="auto">
            <a:xfrm>
              <a:off x="432" y="2928"/>
              <a:ext cx="479"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faible</a:t>
              </a:r>
            </a:p>
          </p:txBody>
        </p:sp>
        <p:sp>
          <p:nvSpPr>
            <p:cNvPr id="65" name="Oval 38"/>
            <p:cNvSpPr>
              <a:spLocks noChangeArrowheads="1"/>
            </p:cNvSpPr>
            <p:nvPr/>
          </p:nvSpPr>
          <p:spPr bwMode="auto">
            <a:xfrm>
              <a:off x="1056" y="2928"/>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1</a:t>
              </a:r>
            </a:p>
          </p:txBody>
        </p:sp>
        <p:sp>
          <p:nvSpPr>
            <p:cNvPr id="66" name="Oval 39"/>
            <p:cNvSpPr>
              <a:spLocks noChangeArrowheads="1"/>
            </p:cNvSpPr>
            <p:nvPr/>
          </p:nvSpPr>
          <p:spPr bwMode="auto">
            <a:xfrm>
              <a:off x="1056" y="2448"/>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2</a:t>
              </a:r>
            </a:p>
          </p:txBody>
        </p:sp>
        <p:sp>
          <p:nvSpPr>
            <p:cNvPr id="67" name="Oval 40"/>
            <p:cNvSpPr>
              <a:spLocks noChangeArrowheads="1"/>
            </p:cNvSpPr>
            <p:nvPr/>
          </p:nvSpPr>
          <p:spPr bwMode="auto">
            <a:xfrm>
              <a:off x="1056" y="192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3</a:t>
              </a:r>
            </a:p>
          </p:txBody>
        </p:sp>
        <p:sp>
          <p:nvSpPr>
            <p:cNvPr id="68" name="Oval 41"/>
            <p:cNvSpPr>
              <a:spLocks noChangeArrowheads="1"/>
            </p:cNvSpPr>
            <p:nvPr/>
          </p:nvSpPr>
          <p:spPr bwMode="auto">
            <a:xfrm>
              <a:off x="1056" y="144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4</a:t>
              </a:r>
            </a:p>
          </p:txBody>
        </p:sp>
      </p:grpSp>
      <p:sp>
        <p:nvSpPr>
          <p:cNvPr id="70" name="ZoneTexte 8"/>
          <p:cNvSpPr txBox="1">
            <a:spLocks noChangeArrowheads="1"/>
          </p:cNvSpPr>
          <p:nvPr/>
        </p:nvSpPr>
        <p:spPr bwMode="auto">
          <a:xfrm>
            <a:off x="8369271" y="5991215"/>
            <a:ext cx="612775" cy="244475"/>
          </a:xfrm>
          <a:prstGeom prst="rect">
            <a:avLst/>
          </a:prstGeom>
          <a:noFill/>
          <a:ln w="9525">
            <a:noFill/>
            <a:miter lim="800000"/>
            <a:headEnd/>
            <a:tailEnd/>
          </a:ln>
        </p:spPr>
        <p:txBody>
          <a:bodyPr>
            <a:spAutoFit/>
          </a:bodyPr>
          <a:lstStyle/>
          <a:p>
            <a:pPr algn="ctr"/>
            <a:r>
              <a:rPr lang="fr-FR" sz="1000" i="1">
                <a:solidFill>
                  <a:srgbClr val="FF6600"/>
                </a:solidFill>
              </a:rPr>
              <a:t>85/112</a:t>
            </a:r>
          </a:p>
        </p:txBody>
      </p:sp>
      <p:pic>
        <p:nvPicPr>
          <p:cNvPr id="71" name="Picture 2" descr="F:\DCIM\101NIKON\DSCN1773.JPG"/>
          <p:cNvPicPr>
            <a:picLocks noChangeAspect="1" noChangeArrowheads="1"/>
          </p:cNvPicPr>
          <p:nvPr/>
        </p:nvPicPr>
        <p:blipFill>
          <a:blip r:embed="rId5" cstate="print"/>
          <a:srcRect/>
          <a:stretch>
            <a:fillRect/>
          </a:stretch>
        </p:blipFill>
        <p:spPr bwMode="auto">
          <a:xfrm>
            <a:off x="142844" y="4786322"/>
            <a:ext cx="1285884" cy="1896048"/>
          </a:xfrm>
          <a:prstGeom prst="rect">
            <a:avLst/>
          </a:prstGeom>
          <a:noFill/>
        </p:spPr>
      </p:pic>
      <p:sp>
        <p:nvSpPr>
          <p:cNvPr id="33" name="Rectangle 4"/>
          <p:cNvSpPr>
            <a:spLocks noChangeArrowheads="1"/>
          </p:cNvSpPr>
          <p:nvPr/>
        </p:nvSpPr>
        <p:spPr bwMode="auto">
          <a:xfrm>
            <a:off x="2411760" y="1772816"/>
            <a:ext cx="1227584" cy="3240360"/>
          </a:xfrm>
          <a:prstGeom prst="rect">
            <a:avLst/>
          </a:prstGeom>
          <a:solidFill>
            <a:srgbClr val="FFCC99"/>
          </a:solidFill>
          <a:ln w="9525">
            <a:noFill/>
            <a:miter lim="800000"/>
            <a:headEnd/>
            <a:tailEnd/>
          </a:ln>
        </p:spPr>
        <p:txBody>
          <a:bodyPr wrap="none" anchor="ctr"/>
          <a:lstStyle/>
          <a:p>
            <a:pPr algn="ctr"/>
            <a:endParaRPr lang="fr-FR" sz="2400"/>
          </a:p>
        </p:txBody>
      </p:sp>
      <p:sp>
        <p:nvSpPr>
          <p:cNvPr id="34" name="Rectangle 5"/>
          <p:cNvSpPr>
            <a:spLocks noChangeArrowheads="1"/>
          </p:cNvSpPr>
          <p:nvPr/>
        </p:nvSpPr>
        <p:spPr bwMode="auto">
          <a:xfrm>
            <a:off x="2411760" y="3356992"/>
            <a:ext cx="5117976" cy="857826"/>
          </a:xfrm>
          <a:prstGeom prst="rect">
            <a:avLst/>
          </a:prstGeom>
          <a:solidFill>
            <a:srgbClr val="FFCC99"/>
          </a:solidFill>
          <a:ln w="9525">
            <a:noFill/>
            <a:miter lim="800000"/>
            <a:headEnd/>
            <a:tailEnd/>
          </a:ln>
        </p:spPr>
        <p:txBody>
          <a:bodyPr wrap="none" anchor="ctr"/>
          <a:lstStyle/>
          <a:p>
            <a:pPr algn="ctr"/>
            <a:endParaRPr lang="fr-FR" sz="2400"/>
          </a:p>
        </p:txBody>
      </p:sp>
      <p:sp>
        <p:nvSpPr>
          <p:cNvPr id="45" name="Line 16"/>
          <p:cNvSpPr>
            <a:spLocks noChangeShapeType="1"/>
          </p:cNvSpPr>
          <p:nvPr/>
        </p:nvSpPr>
        <p:spPr bwMode="auto">
          <a:xfrm>
            <a:off x="2357422" y="1785926"/>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58" name="Text Box 29"/>
          <p:cNvSpPr txBox="1">
            <a:spLocks noChangeArrowheads="1"/>
          </p:cNvSpPr>
          <p:nvPr/>
        </p:nvSpPr>
        <p:spPr bwMode="auto">
          <a:xfrm>
            <a:off x="2483768" y="3429000"/>
            <a:ext cx="1224136" cy="769441"/>
          </a:xfrm>
          <a:prstGeom prst="rect">
            <a:avLst/>
          </a:prstGeom>
          <a:solidFill>
            <a:schemeClr val="tx2"/>
          </a:solidFill>
          <a:ln w="28575">
            <a:solidFill>
              <a:srgbClr val="000000"/>
            </a:solidFill>
            <a:miter lim="800000"/>
            <a:headEnd/>
            <a:tailEnd/>
          </a:ln>
        </p:spPr>
        <p:txBody>
          <a:bodyPr wrap="square">
            <a:spAutoFit/>
          </a:bodyPr>
          <a:lstStyle/>
          <a:p>
            <a:pPr algn="ctr">
              <a:spcBef>
                <a:spcPct val="100000"/>
              </a:spcBef>
            </a:pPr>
            <a:r>
              <a:rPr lang="fr-FR" sz="4400" b="1" dirty="0">
                <a:latin typeface="Verdana" pitchFamily="34" charset="0"/>
              </a:rPr>
              <a:t>X</a:t>
            </a:r>
          </a:p>
        </p:txBody>
      </p:sp>
      <p:sp>
        <p:nvSpPr>
          <p:cNvPr id="42" name="Line 13"/>
          <p:cNvSpPr>
            <a:spLocks noChangeShapeType="1"/>
          </p:cNvSpPr>
          <p:nvPr/>
        </p:nvSpPr>
        <p:spPr bwMode="auto">
          <a:xfrm flipV="1">
            <a:off x="3714744"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3" name="Line 14"/>
          <p:cNvSpPr>
            <a:spLocks noChangeShapeType="1"/>
          </p:cNvSpPr>
          <p:nvPr/>
        </p:nvSpPr>
        <p:spPr bwMode="auto">
          <a:xfrm flipV="1">
            <a:off x="4950339"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4" name="Line 15"/>
          <p:cNvSpPr>
            <a:spLocks noChangeShapeType="1"/>
          </p:cNvSpPr>
          <p:nvPr/>
        </p:nvSpPr>
        <p:spPr bwMode="auto">
          <a:xfrm flipV="1">
            <a:off x="6283839"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38" name="Line 9"/>
          <p:cNvSpPr>
            <a:spLocks noChangeShapeType="1"/>
          </p:cNvSpPr>
          <p:nvPr/>
        </p:nvSpPr>
        <p:spPr bwMode="auto">
          <a:xfrm flipV="1">
            <a:off x="7691422" y="1785926"/>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39" name="Line 10"/>
          <p:cNvSpPr>
            <a:spLocks noChangeShapeType="1"/>
          </p:cNvSpPr>
          <p:nvPr/>
        </p:nvSpPr>
        <p:spPr bwMode="auto">
          <a:xfrm>
            <a:off x="2357422" y="2592269"/>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1" name="Line 12"/>
          <p:cNvSpPr>
            <a:spLocks noChangeShapeType="1"/>
          </p:cNvSpPr>
          <p:nvPr/>
        </p:nvSpPr>
        <p:spPr bwMode="auto">
          <a:xfrm>
            <a:off x="2411760" y="6093296"/>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0" name="Line 11"/>
          <p:cNvSpPr>
            <a:spLocks noChangeShapeType="1"/>
          </p:cNvSpPr>
          <p:nvPr/>
        </p:nvSpPr>
        <p:spPr bwMode="auto">
          <a:xfrm>
            <a:off x="2357422" y="3400190"/>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73" name="ZoneTexte 72"/>
          <p:cNvSpPr txBox="1"/>
          <p:nvPr/>
        </p:nvSpPr>
        <p:spPr>
          <a:xfrm>
            <a:off x="0" y="1484784"/>
            <a:ext cx="2232248" cy="369332"/>
          </a:xfrm>
          <a:prstGeom prst="rect">
            <a:avLst/>
          </a:prstGeom>
          <a:noFill/>
        </p:spPr>
        <p:txBody>
          <a:bodyPr wrap="square" rtlCol="0">
            <a:spAutoFit/>
          </a:bodyPr>
          <a:lstStyle/>
          <a:p>
            <a:r>
              <a:rPr lang="fr-FR" b="1" dirty="0" smtClean="0">
                <a:solidFill>
                  <a:srgbClr val="003399"/>
                </a:solidFill>
                <a:latin typeface="+mj-lt"/>
                <a:ea typeface="+mj-lt"/>
                <a:cs typeface="+mj-lt"/>
              </a:rPr>
              <a:t>Gravité du dommage</a:t>
            </a:r>
          </a:p>
        </p:txBody>
      </p:sp>
      <p:sp>
        <p:nvSpPr>
          <p:cNvPr id="77" name="ZoneTexte 76"/>
          <p:cNvSpPr txBox="1"/>
          <p:nvPr/>
        </p:nvSpPr>
        <p:spPr>
          <a:xfrm>
            <a:off x="7596336" y="4077072"/>
            <a:ext cx="1729208" cy="923330"/>
          </a:xfrm>
          <a:prstGeom prst="rect">
            <a:avLst/>
          </a:prstGeom>
          <a:noFill/>
        </p:spPr>
        <p:txBody>
          <a:bodyPr wrap="square" rtlCol="0">
            <a:spAutoFit/>
          </a:bodyPr>
          <a:lstStyle/>
          <a:p>
            <a:r>
              <a:rPr lang="fr-FR" b="1" dirty="0" smtClean="0">
                <a:solidFill>
                  <a:srgbClr val="003399"/>
                </a:solidFill>
                <a:latin typeface="+mj-lt"/>
                <a:ea typeface="+mj-lt"/>
                <a:cs typeface="+mj-lt"/>
              </a:rPr>
              <a:t>Probabilité d’occurrence du dommage</a:t>
            </a:r>
          </a:p>
        </p:txBody>
      </p:sp>
      <p:sp>
        <p:nvSpPr>
          <p:cNvPr id="80" name="ZoneTexte 79"/>
          <p:cNvSpPr txBox="1"/>
          <p:nvPr/>
        </p:nvSpPr>
        <p:spPr>
          <a:xfrm>
            <a:off x="2411760" y="3645024"/>
            <a:ext cx="1371942" cy="400110"/>
          </a:xfrm>
          <a:prstGeom prst="rect">
            <a:avLst/>
          </a:prstGeom>
          <a:noFill/>
        </p:spPr>
        <p:txBody>
          <a:bodyPr wrap="square" rtlCol="0">
            <a:spAutoFit/>
          </a:bodyPr>
          <a:lstStyle/>
          <a:p>
            <a:r>
              <a:rPr lang="fr-FR" sz="2000" dirty="0" smtClean="0">
                <a:solidFill>
                  <a:schemeClr val="bg1"/>
                </a:solidFill>
              </a:rPr>
              <a:t> priorité 3</a:t>
            </a:r>
            <a:endParaRPr lang="fr-FR" sz="2000" dirty="0">
              <a:solidFill>
                <a:schemeClr val="bg1"/>
              </a:solidFill>
            </a:endParaRPr>
          </a:p>
        </p:txBody>
      </p:sp>
      <p:sp>
        <p:nvSpPr>
          <p:cNvPr id="84" name="Rectangle 83"/>
          <p:cNvSpPr/>
          <p:nvPr/>
        </p:nvSpPr>
        <p:spPr>
          <a:xfrm>
            <a:off x="2411760" y="3356992"/>
            <a:ext cx="1368152" cy="764704"/>
          </a:xfrm>
          <a:prstGeom prst="rect">
            <a:avLst/>
          </a:prstGeom>
          <a:solidFill>
            <a:schemeClr val="accent1">
              <a:tint val="100000"/>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4928" y="44624"/>
            <a:ext cx="8049072" cy="1304948"/>
          </a:xfrm>
        </p:spPr>
        <p:txBody>
          <a:bodyPr>
            <a:noAutofit/>
          </a:bodyPr>
          <a:lstStyle/>
          <a:p>
            <a:r>
              <a:rPr lang="fr-FR" sz="4000" dirty="0" smtClean="0">
                <a:solidFill>
                  <a:srgbClr val="0070C0"/>
                </a:solidFill>
              </a:rPr>
              <a:t>Estimation des risques : </a:t>
            </a:r>
            <a:br>
              <a:rPr lang="fr-FR" sz="4000" dirty="0" smtClean="0">
                <a:solidFill>
                  <a:srgbClr val="0070C0"/>
                </a:solidFill>
              </a:rPr>
            </a:br>
            <a:r>
              <a:rPr lang="fr-FR" sz="4000" dirty="0" smtClean="0">
                <a:solidFill>
                  <a:srgbClr val="0070C0"/>
                </a:solidFill>
              </a:rPr>
              <a:t>« Etalement d’une goutte de sang »</a:t>
            </a:r>
            <a:endParaRPr lang="fr-FR" sz="4000" i="1" dirty="0">
              <a:solidFill>
                <a:srgbClr val="0070C0"/>
              </a:solidFill>
            </a:endParaRPr>
          </a:p>
        </p:txBody>
      </p:sp>
      <p:pic>
        <p:nvPicPr>
          <p:cNvPr id="4" name="Picture 2"/>
          <p:cNvPicPr>
            <a:picLocks noChangeAspect="1" noChangeArrowheads="1"/>
          </p:cNvPicPr>
          <p:nvPr/>
        </p:nvPicPr>
        <p:blipFill>
          <a:blip r:embed="rId3" cstate="print"/>
          <a:srcRect/>
          <a:stretch>
            <a:fillRect/>
          </a:stretch>
        </p:blipFill>
        <p:spPr bwMode="auto">
          <a:xfrm>
            <a:off x="0" y="668685"/>
            <a:ext cx="1381125" cy="600075"/>
          </a:xfrm>
          <a:prstGeom prst="rect">
            <a:avLst/>
          </a:prstGeom>
          <a:noFill/>
          <a:ln w="9525">
            <a:noFill/>
            <a:miter lim="800000"/>
            <a:headEnd/>
            <a:tailEnd/>
          </a:ln>
        </p:spPr>
      </p:pic>
      <p:pic>
        <p:nvPicPr>
          <p:cNvPr id="5" name="Image 2" descr="logo.gif"/>
          <p:cNvPicPr>
            <a:picLocks noChangeAspect="1"/>
          </p:cNvPicPr>
          <p:nvPr/>
        </p:nvPicPr>
        <p:blipFill>
          <a:blip r:embed="rId4" cstate="print"/>
          <a:srcRect/>
          <a:stretch>
            <a:fillRect/>
          </a:stretch>
        </p:blipFill>
        <p:spPr bwMode="auto">
          <a:xfrm>
            <a:off x="7812360" y="1268760"/>
            <a:ext cx="1171575" cy="714375"/>
          </a:xfrm>
          <a:prstGeom prst="rect">
            <a:avLst/>
          </a:prstGeom>
          <a:noFill/>
          <a:ln w="9525">
            <a:noFill/>
            <a:miter lim="800000"/>
            <a:headEnd/>
            <a:tailEnd/>
          </a:ln>
        </p:spPr>
      </p:pic>
      <p:sp>
        <p:nvSpPr>
          <p:cNvPr id="33" name="Rectangle 4"/>
          <p:cNvSpPr>
            <a:spLocks noChangeArrowheads="1"/>
          </p:cNvSpPr>
          <p:nvPr/>
        </p:nvSpPr>
        <p:spPr bwMode="auto">
          <a:xfrm>
            <a:off x="2267744" y="1916832"/>
            <a:ext cx="1371600" cy="3124200"/>
          </a:xfrm>
          <a:prstGeom prst="rect">
            <a:avLst/>
          </a:prstGeom>
          <a:solidFill>
            <a:srgbClr val="FFCC99"/>
          </a:solidFill>
          <a:ln w="9525">
            <a:noFill/>
            <a:miter lim="800000"/>
            <a:headEnd/>
            <a:tailEnd/>
          </a:ln>
        </p:spPr>
        <p:txBody>
          <a:bodyPr wrap="none" anchor="ctr"/>
          <a:lstStyle/>
          <a:p>
            <a:pPr algn="ctr"/>
            <a:endParaRPr lang="fr-FR" sz="2400"/>
          </a:p>
        </p:txBody>
      </p:sp>
      <p:sp>
        <p:nvSpPr>
          <p:cNvPr id="34" name="Rectangle 5"/>
          <p:cNvSpPr>
            <a:spLocks noChangeArrowheads="1"/>
          </p:cNvSpPr>
          <p:nvPr/>
        </p:nvSpPr>
        <p:spPr bwMode="auto">
          <a:xfrm>
            <a:off x="2195736" y="3429000"/>
            <a:ext cx="5334000" cy="785818"/>
          </a:xfrm>
          <a:prstGeom prst="rect">
            <a:avLst/>
          </a:prstGeom>
          <a:solidFill>
            <a:srgbClr val="FFCC99"/>
          </a:solidFill>
          <a:ln w="9525">
            <a:noFill/>
            <a:miter lim="800000"/>
            <a:headEnd/>
            <a:tailEnd/>
          </a:ln>
        </p:spPr>
        <p:txBody>
          <a:bodyPr wrap="none" anchor="ctr"/>
          <a:lstStyle/>
          <a:p>
            <a:pPr algn="ctr"/>
            <a:endParaRPr lang="fr-FR" sz="2400"/>
          </a:p>
        </p:txBody>
      </p:sp>
      <p:sp>
        <p:nvSpPr>
          <p:cNvPr id="35" name="Line 6"/>
          <p:cNvSpPr>
            <a:spLocks noChangeShapeType="1"/>
          </p:cNvSpPr>
          <p:nvPr/>
        </p:nvSpPr>
        <p:spPr bwMode="auto">
          <a:xfrm>
            <a:off x="2262158" y="1525578"/>
            <a:ext cx="0" cy="3541712"/>
          </a:xfrm>
          <a:prstGeom prst="line">
            <a:avLst/>
          </a:prstGeom>
          <a:noFill/>
          <a:ln w="38100">
            <a:solidFill>
              <a:srgbClr val="008000"/>
            </a:solidFill>
            <a:round/>
            <a:headEnd type="stealth" w="med" len="lg"/>
            <a:tailEnd type="oval" w="med" len="med"/>
          </a:ln>
        </p:spPr>
        <p:txBody>
          <a:bodyPr/>
          <a:lstStyle/>
          <a:p>
            <a:endParaRPr lang="fr-FR"/>
          </a:p>
        </p:txBody>
      </p:sp>
      <p:sp>
        <p:nvSpPr>
          <p:cNvPr id="36" name="Line 7"/>
          <p:cNvSpPr>
            <a:spLocks noChangeShapeType="1"/>
          </p:cNvSpPr>
          <p:nvPr/>
        </p:nvSpPr>
        <p:spPr bwMode="auto">
          <a:xfrm>
            <a:off x="2262158" y="5067290"/>
            <a:ext cx="6248400" cy="0"/>
          </a:xfrm>
          <a:prstGeom prst="line">
            <a:avLst/>
          </a:prstGeom>
          <a:noFill/>
          <a:ln w="38100">
            <a:solidFill>
              <a:srgbClr val="008000"/>
            </a:solidFill>
            <a:round/>
            <a:headEnd type="oval" w="med" len="med"/>
            <a:tailEnd type="stealth" w="med" len="lg"/>
          </a:ln>
        </p:spPr>
        <p:txBody>
          <a:bodyPr/>
          <a:lstStyle/>
          <a:p>
            <a:endParaRPr lang="fr-FR"/>
          </a:p>
        </p:txBody>
      </p:sp>
      <p:sp>
        <p:nvSpPr>
          <p:cNvPr id="38" name="Line 9"/>
          <p:cNvSpPr>
            <a:spLocks noChangeShapeType="1"/>
          </p:cNvSpPr>
          <p:nvPr/>
        </p:nvSpPr>
        <p:spPr bwMode="auto">
          <a:xfrm flipV="1">
            <a:off x="7548546"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39" name="Line 10"/>
          <p:cNvSpPr>
            <a:spLocks noChangeShapeType="1"/>
          </p:cNvSpPr>
          <p:nvPr/>
        </p:nvSpPr>
        <p:spPr bwMode="auto">
          <a:xfrm>
            <a:off x="2214546" y="2663707"/>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0" name="Line 11"/>
          <p:cNvSpPr>
            <a:spLocks noChangeShapeType="1"/>
          </p:cNvSpPr>
          <p:nvPr/>
        </p:nvSpPr>
        <p:spPr bwMode="auto">
          <a:xfrm>
            <a:off x="2214546" y="3471628"/>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1" name="Line 12"/>
          <p:cNvSpPr>
            <a:spLocks noChangeShapeType="1"/>
          </p:cNvSpPr>
          <p:nvPr/>
        </p:nvSpPr>
        <p:spPr bwMode="auto">
          <a:xfrm>
            <a:off x="2214546" y="4205384"/>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2" name="Line 13"/>
          <p:cNvSpPr>
            <a:spLocks noChangeShapeType="1"/>
          </p:cNvSpPr>
          <p:nvPr/>
        </p:nvSpPr>
        <p:spPr bwMode="auto">
          <a:xfrm flipV="1">
            <a:off x="3571868"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3" name="Line 14"/>
          <p:cNvSpPr>
            <a:spLocks noChangeShapeType="1"/>
          </p:cNvSpPr>
          <p:nvPr/>
        </p:nvSpPr>
        <p:spPr bwMode="auto">
          <a:xfrm flipV="1">
            <a:off x="4807463"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4" name="Line 15"/>
          <p:cNvSpPr>
            <a:spLocks noChangeShapeType="1"/>
          </p:cNvSpPr>
          <p:nvPr/>
        </p:nvSpPr>
        <p:spPr bwMode="auto">
          <a:xfrm flipV="1">
            <a:off x="6140963" y="1857364"/>
            <a:ext cx="0" cy="3154363"/>
          </a:xfrm>
          <a:prstGeom prst="line">
            <a:avLst/>
          </a:prstGeom>
          <a:noFill/>
          <a:ln w="12700">
            <a:solidFill>
              <a:srgbClr val="008000"/>
            </a:solidFill>
            <a:prstDash val="lgDash"/>
            <a:round/>
            <a:headEnd type="none" w="sm" len="sm"/>
            <a:tailEnd type="none" w="sm" len="sm"/>
          </a:ln>
        </p:spPr>
        <p:txBody>
          <a:bodyPr/>
          <a:lstStyle/>
          <a:p>
            <a:endParaRPr lang="fr-FR"/>
          </a:p>
        </p:txBody>
      </p:sp>
      <p:sp>
        <p:nvSpPr>
          <p:cNvPr id="45" name="Line 16"/>
          <p:cNvSpPr>
            <a:spLocks noChangeShapeType="1"/>
          </p:cNvSpPr>
          <p:nvPr/>
        </p:nvSpPr>
        <p:spPr bwMode="auto">
          <a:xfrm>
            <a:off x="2214546" y="1857364"/>
            <a:ext cx="5334000" cy="0"/>
          </a:xfrm>
          <a:prstGeom prst="line">
            <a:avLst/>
          </a:prstGeom>
          <a:noFill/>
          <a:ln w="12700">
            <a:solidFill>
              <a:srgbClr val="008000"/>
            </a:solidFill>
            <a:prstDash val="lgDash"/>
            <a:round/>
            <a:headEnd type="none" w="sm" len="sm"/>
            <a:tailEnd type="none" w="sm" len="sm"/>
          </a:ln>
        </p:spPr>
        <p:txBody>
          <a:bodyPr/>
          <a:lstStyle/>
          <a:p>
            <a:endParaRPr lang="fr-FR"/>
          </a:p>
        </p:txBody>
      </p:sp>
      <p:grpSp>
        <p:nvGrpSpPr>
          <p:cNvPr id="3" name="Group 17"/>
          <p:cNvGrpSpPr>
            <a:grpSpLocks/>
          </p:cNvGrpSpPr>
          <p:nvPr/>
        </p:nvGrpSpPr>
        <p:grpSpPr bwMode="auto">
          <a:xfrm>
            <a:off x="2071658" y="5505440"/>
            <a:ext cx="6034088" cy="708025"/>
            <a:chOff x="1272" y="3600"/>
            <a:chExt cx="3801" cy="446"/>
          </a:xfrm>
        </p:grpSpPr>
        <p:sp>
          <p:nvSpPr>
            <p:cNvPr id="47" name="Rectangle 18"/>
            <p:cNvSpPr>
              <a:spLocks noChangeArrowheads="1"/>
            </p:cNvSpPr>
            <p:nvPr/>
          </p:nvSpPr>
          <p:spPr bwMode="auto">
            <a:xfrm>
              <a:off x="1272" y="3600"/>
              <a:ext cx="963" cy="446"/>
            </a:xfrm>
            <a:prstGeom prst="rect">
              <a:avLst/>
            </a:prstGeom>
            <a:noFill/>
            <a:ln w="9525">
              <a:noFill/>
              <a:miter lim="800000"/>
              <a:headEnd/>
              <a:tailEnd/>
            </a:ln>
          </p:spPr>
          <p:txBody>
            <a:bodyPr wrap="square" lIns="92075" tIns="46038" rIns="92075" bIns="46038">
              <a:spAutoFit/>
            </a:bodyPr>
            <a:lstStyle/>
            <a:p>
              <a:pPr algn="ctr" defTabSz="762000" eaLnBrk="0" hangingPunct="0"/>
              <a:r>
                <a:rPr lang="fr-FR" sz="2000" dirty="0">
                  <a:solidFill>
                    <a:srgbClr val="183B97"/>
                  </a:solidFill>
                </a:rPr>
                <a:t>très </a:t>
              </a:r>
            </a:p>
            <a:p>
              <a:pPr algn="ctr" defTabSz="762000" eaLnBrk="0" hangingPunct="0"/>
              <a:r>
                <a:rPr lang="fr-FR" sz="2000" dirty="0">
                  <a:solidFill>
                    <a:srgbClr val="183B97"/>
                  </a:solidFill>
                </a:rPr>
                <a:t>improbable</a:t>
              </a:r>
            </a:p>
          </p:txBody>
        </p:sp>
        <p:grpSp>
          <p:nvGrpSpPr>
            <p:cNvPr id="6" name="Group 19"/>
            <p:cNvGrpSpPr>
              <a:grpSpLocks/>
            </p:cNvGrpSpPr>
            <p:nvPr/>
          </p:nvGrpSpPr>
          <p:grpSpPr bwMode="auto">
            <a:xfrm>
              <a:off x="2304" y="3649"/>
              <a:ext cx="2769" cy="250"/>
              <a:chOff x="2304" y="3649"/>
              <a:chExt cx="2769" cy="250"/>
            </a:xfrm>
          </p:grpSpPr>
          <p:sp>
            <p:nvSpPr>
              <p:cNvPr id="49" name="Rectangle 20"/>
              <p:cNvSpPr>
                <a:spLocks noChangeArrowheads="1"/>
              </p:cNvSpPr>
              <p:nvPr/>
            </p:nvSpPr>
            <p:spPr bwMode="auto">
              <a:xfrm>
                <a:off x="2304" y="3649"/>
                <a:ext cx="843"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improbable</a:t>
                </a:r>
              </a:p>
            </p:txBody>
          </p:sp>
          <p:sp>
            <p:nvSpPr>
              <p:cNvPr id="50" name="Rectangle 21"/>
              <p:cNvSpPr>
                <a:spLocks noChangeArrowheads="1"/>
              </p:cNvSpPr>
              <p:nvPr/>
            </p:nvSpPr>
            <p:spPr bwMode="auto">
              <a:xfrm>
                <a:off x="3312" y="3649"/>
                <a:ext cx="675"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probable</a:t>
                </a:r>
              </a:p>
            </p:txBody>
          </p:sp>
          <p:sp>
            <p:nvSpPr>
              <p:cNvPr id="51" name="Rectangle 22"/>
              <p:cNvSpPr>
                <a:spLocks noChangeArrowheads="1"/>
              </p:cNvSpPr>
              <p:nvPr/>
            </p:nvSpPr>
            <p:spPr bwMode="auto">
              <a:xfrm>
                <a:off x="4128" y="3649"/>
                <a:ext cx="945"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dirty="0">
                    <a:solidFill>
                      <a:srgbClr val="183B97"/>
                    </a:solidFill>
                  </a:rPr>
                  <a:t>très probable</a:t>
                </a:r>
              </a:p>
            </p:txBody>
          </p:sp>
        </p:grpSp>
      </p:grpSp>
      <p:grpSp>
        <p:nvGrpSpPr>
          <p:cNvPr id="7" name="Group 23"/>
          <p:cNvGrpSpPr>
            <a:grpSpLocks/>
          </p:cNvGrpSpPr>
          <p:nvPr/>
        </p:nvGrpSpPr>
        <p:grpSpPr bwMode="auto">
          <a:xfrm>
            <a:off x="2643158" y="5124440"/>
            <a:ext cx="4724400" cy="457200"/>
            <a:chOff x="1632" y="3360"/>
            <a:chExt cx="2976" cy="288"/>
          </a:xfrm>
        </p:grpSpPr>
        <p:sp>
          <p:nvSpPr>
            <p:cNvPr id="53" name="Oval 24"/>
            <p:cNvSpPr>
              <a:spLocks noChangeArrowheads="1"/>
            </p:cNvSpPr>
            <p:nvPr/>
          </p:nvSpPr>
          <p:spPr bwMode="auto">
            <a:xfrm>
              <a:off x="1632"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1</a:t>
              </a:r>
            </a:p>
          </p:txBody>
        </p:sp>
        <p:sp>
          <p:nvSpPr>
            <p:cNvPr id="54" name="Oval 25"/>
            <p:cNvSpPr>
              <a:spLocks noChangeArrowheads="1"/>
            </p:cNvSpPr>
            <p:nvPr/>
          </p:nvSpPr>
          <p:spPr bwMode="auto">
            <a:xfrm>
              <a:off x="2496"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2</a:t>
              </a:r>
            </a:p>
          </p:txBody>
        </p:sp>
        <p:sp>
          <p:nvSpPr>
            <p:cNvPr id="55" name="Oval 26"/>
            <p:cNvSpPr>
              <a:spLocks noChangeArrowheads="1"/>
            </p:cNvSpPr>
            <p:nvPr/>
          </p:nvSpPr>
          <p:spPr bwMode="auto">
            <a:xfrm>
              <a:off x="3408"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3</a:t>
              </a:r>
            </a:p>
          </p:txBody>
        </p:sp>
        <p:sp>
          <p:nvSpPr>
            <p:cNvPr id="56" name="Oval 27"/>
            <p:cNvSpPr>
              <a:spLocks noChangeArrowheads="1"/>
            </p:cNvSpPr>
            <p:nvPr/>
          </p:nvSpPr>
          <p:spPr bwMode="auto">
            <a:xfrm>
              <a:off x="4320" y="336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4</a:t>
              </a:r>
            </a:p>
          </p:txBody>
        </p:sp>
      </p:grpSp>
      <p:sp>
        <p:nvSpPr>
          <p:cNvPr id="58" name="Text Box 29"/>
          <p:cNvSpPr txBox="1">
            <a:spLocks noChangeArrowheads="1"/>
          </p:cNvSpPr>
          <p:nvPr/>
        </p:nvSpPr>
        <p:spPr bwMode="auto">
          <a:xfrm>
            <a:off x="2267744" y="3429000"/>
            <a:ext cx="1296144" cy="769441"/>
          </a:xfrm>
          <a:prstGeom prst="rect">
            <a:avLst/>
          </a:prstGeom>
          <a:solidFill>
            <a:schemeClr val="tx2"/>
          </a:solidFill>
          <a:ln w="28575">
            <a:solidFill>
              <a:srgbClr val="000000"/>
            </a:solidFill>
            <a:miter lim="800000"/>
            <a:headEnd/>
            <a:tailEnd/>
          </a:ln>
        </p:spPr>
        <p:txBody>
          <a:bodyPr wrap="square">
            <a:spAutoFit/>
          </a:bodyPr>
          <a:lstStyle/>
          <a:p>
            <a:pPr algn="ctr">
              <a:spcBef>
                <a:spcPct val="100000"/>
              </a:spcBef>
            </a:pPr>
            <a:r>
              <a:rPr lang="fr-FR" sz="4400" b="1" dirty="0">
                <a:latin typeface="Verdana" pitchFamily="34" charset="0"/>
              </a:rPr>
              <a:t>X</a:t>
            </a:r>
          </a:p>
        </p:txBody>
      </p:sp>
      <p:grpSp>
        <p:nvGrpSpPr>
          <p:cNvPr id="8" name="Group 32"/>
          <p:cNvGrpSpPr>
            <a:grpSpLocks/>
          </p:cNvGrpSpPr>
          <p:nvPr/>
        </p:nvGrpSpPr>
        <p:grpSpPr bwMode="auto">
          <a:xfrm>
            <a:off x="357158" y="2000240"/>
            <a:ext cx="1768475" cy="3138488"/>
            <a:chOff x="240" y="1440"/>
            <a:chExt cx="1114" cy="1977"/>
          </a:xfrm>
        </p:grpSpPr>
        <p:sp>
          <p:nvSpPr>
            <p:cNvPr id="60" name="Rectangle 33"/>
            <p:cNvSpPr>
              <a:spLocks noChangeArrowheads="1"/>
            </p:cNvSpPr>
            <p:nvPr/>
          </p:nvSpPr>
          <p:spPr bwMode="auto">
            <a:xfrm>
              <a:off x="1190" y="3129"/>
              <a:ext cx="164" cy="288"/>
            </a:xfrm>
            <a:prstGeom prst="rect">
              <a:avLst/>
            </a:prstGeom>
            <a:noFill/>
            <a:ln w="9525">
              <a:noFill/>
              <a:miter lim="800000"/>
              <a:headEnd/>
              <a:tailEnd/>
            </a:ln>
          </p:spPr>
          <p:txBody>
            <a:bodyPr wrap="none" lIns="92075" tIns="46038" rIns="92075" bIns="46038">
              <a:spAutoFit/>
            </a:bodyPr>
            <a:lstStyle/>
            <a:p>
              <a:pPr defTabSz="762000" eaLnBrk="0" hangingPunct="0"/>
              <a:r>
                <a:rPr lang="fr-FR" sz="2400" b="1"/>
                <a:t> </a:t>
              </a:r>
            </a:p>
          </p:txBody>
        </p:sp>
        <p:sp>
          <p:nvSpPr>
            <p:cNvPr id="61" name="Rectangle 34"/>
            <p:cNvSpPr>
              <a:spLocks noChangeArrowheads="1"/>
            </p:cNvSpPr>
            <p:nvPr/>
          </p:nvSpPr>
          <p:spPr bwMode="auto">
            <a:xfrm>
              <a:off x="240" y="1488"/>
              <a:ext cx="74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très grave</a:t>
              </a:r>
            </a:p>
          </p:txBody>
        </p:sp>
        <p:sp>
          <p:nvSpPr>
            <p:cNvPr id="62" name="Rectangle 35"/>
            <p:cNvSpPr>
              <a:spLocks noChangeArrowheads="1"/>
            </p:cNvSpPr>
            <p:nvPr/>
          </p:nvSpPr>
          <p:spPr bwMode="auto">
            <a:xfrm>
              <a:off x="432" y="1920"/>
              <a:ext cx="47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grave</a:t>
              </a:r>
            </a:p>
          </p:txBody>
        </p:sp>
        <p:sp>
          <p:nvSpPr>
            <p:cNvPr id="63" name="Rectangle 36"/>
            <p:cNvSpPr>
              <a:spLocks noChangeArrowheads="1"/>
            </p:cNvSpPr>
            <p:nvPr/>
          </p:nvSpPr>
          <p:spPr bwMode="auto">
            <a:xfrm>
              <a:off x="384" y="2400"/>
              <a:ext cx="551"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moyen</a:t>
              </a:r>
            </a:p>
          </p:txBody>
        </p:sp>
        <p:sp>
          <p:nvSpPr>
            <p:cNvPr id="64" name="Rectangle 37"/>
            <p:cNvSpPr>
              <a:spLocks noChangeArrowheads="1"/>
            </p:cNvSpPr>
            <p:nvPr/>
          </p:nvSpPr>
          <p:spPr bwMode="auto">
            <a:xfrm>
              <a:off x="432" y="2928"/>
              <a:ext cx="479" cy="250"/>
            </a:xfrm>
            <a:prstGeom prst="rect">
              <a:avLst/>
            </a:prstGeom>
            <a:noFill/>
            <a:ln w="9525">
              <a:noFill/>
              <a:miter lim="800000"/>
              <a:headEnd/>
              <a:tailEnd/>
            </a:ln>
          </p:spPr>
          <p:txBody>
            <a:bodyPr wrap="none" lIns="92075" tIns="46038" rIns="92075" bIns="46038">
              <a:spAutoFit/>
            </a:bodyPr>
            <a:lstStyle/>
            <a:p>
              <a:pPr defTabSz="762000" eaLnBrk="0" hangingPunct="0"/>
              <a:r>
                <a:rPr lang="fr-FR" sz="2000">
                  <a:solidFill>
                    <a:srgbClr val="183B97"/>
                  </a:solidFill>
                </a:rPr>
                <a:t>faible</a:t>
              </a:r>
            </a:p>
          </p:txBody>
        </p:sp>
        <p:sp>
          <p:nvSpPr>
            <p:cNvPr id="65" name="Oval 38"/>
            <p:cNvSpPr>
              <a:spLocks noChangeArrowheads="1"/>
            </p:cNvSpPr>
            <p:nvPr/>
          </p:nvSpPr>
          <p:spPr bwMode="auto">
            <a:xfrm>
              <a:off x="1056" y="2928"/>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1</a:t>
              </a:r>
            </a:p>
          </p:txBody>
        </p:sp>
        <p:sp>
          <p:nvSpPr>
            <p:cNvPr id="66" name="Oval 39"/>
            <p:cNvSpPr>
              <a:spLocks noChangeArrowheads="1"/>
            </p:cNvSpPr>
            <p:nvPr/>
          </p:nvSpPr>
          <p:spPr bwMode="auto">
            <a:xfrm>
              <a:off x="1056" y="2448"/>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2</a:t>
              </a:r>
            </a:p>
          </p:txBody>
        </p:sp>
        <p:sp>
          <p:nvSpPr>
            <p:cNvPr id="67" name="Oval 40"/>
            <p:cNvSpPr>
              <a:spLocks noChangeArrowheads="1"/>
            </p:cNvSpPr>
            <p:nvPr/>
          </p:nvSpPr>
          <p:spPr bwMode="auto">
            <a:xfrm>
              <a:off x="1056" y="192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3</a:t>
              </a:r>
            </a:p>
          </p:txBody>
        </p:sp>
        <p:sp>
          <p:nvSpPr>
            <p:cNvPr id="68" name="Oval 41"/>
            <p:cNvSpPr>
              <a:spLocks noChangeArrowheads="1"/>
            </p:cNvSpPr>
            <p:nvPr/>
          </p:nvSpPr>
          <p:spPr bwMode="auto">
            <a:xfrm>
              <a:off x="1056" y="1440"/>
              <a:ext cx="288" cy="288"/>
            </a:xfrm>
            <a:prstGeom prst="ellipse">
              <a:avLst/>
            </a:prstGeom>
            <a:solidFill>
              <a:srgbClr val="92D050"/>
            </a:solidFill>
            <a:ln w="9525">
              <a:solidFill>
                <a:schemeClr val="bg2"/>
              </a:solidFill>
              <a:round/>
              <a:headEnd/>
              <a:tailEnd/>
            </a:ln>
          </p:spPr>
          <p:txBody>
            <a:bodyPr wrap="none" anchor="ctr"/>
            <a:lstStyle/>
            <a:p>
              <a:pPr algn="ctr">
                <a:spcBef>
                  <a:spcPct val="100000"/>
                </a:spcBef>
              </a:pPr>
              <a:r>
                <a:rPr lang="fr-FR" sz="2400" b="1" dirty="0">
                  <a:solidFill>
                    <a:srgbClr val="183B97"/>
                  </a:solidFill>
                  <a:latin typeface="Verdana" pitchFamily="34" charset="0"/>
                </a:rPr>
                <a:t>4</a:t>
              </a:r>
            </a:p>
          </p:txBody>
        </p:sp>
      </p:grpSp>
      <p:sp>
        <p:nvSpPr>
          <p:cNvPr id="70" name="ZoneTexte 8"/>
          <p:cNvSpPr txBox="1">
            <a:spLocks noChangeArrowheads="1"/>
          </p:cNvSpPr>
          <p:nvPr/>
        </p:nvSpPr>
        <p:spPr bwMode="auto">
          <a:xfrm>
            <a:off x="8369271" y="5991215"/>
            <a:ext cx="612775" cy="244475"/>
          </a:xfrm>
          <a:prstGeom prst="rect">
            <a:avLst/>
          </a:prstGeom>
          <a:noFill/>
          <a:ln w="9525">
            <a:noFill/>
            <a:miter lim="800000"/>
            <a:headEnd/>
            <a:tailEnd/>
          </a:ln>
        </p:spPr>
        <p:txBody>
          <a:bodyPr>
            <a:spAutoFit/>
          </a:bodyPr>
          <a:lstStyle/>
          <a:p>
            <a:pPr algn="ctr"/>
            <a:r>
              <a:rPr lang="fr-FR" sz="1000" i="1">
                <a:solidFill>
                  <a:srgbClr val="FF6600"/>
                </a:solidFill>
              </a:rPr>
              <a:t>85/112</a:t>
            </a:r>
          </a:p>
        </p:txBody>
      </p:sp>
      <p:sp>
        <p:nvSpPr>
          <p:cNvPr id="69" name="ZoneTexte 68"/>
          <p:cNvSpPr txBox="1"/>
          <p:nvPr/>
        </p:nvSpPr>
        <p:spPr>
          <a:xfrm>
            <a:off x="0" y="1268760"/>
            <a:ext cx="2232248" cy="830997"/>
          </a:xfrm>
          <a:prstGeom prst="rect">
            <a:avLst/>
          </a:prstGeom>
          <a:noFill/>
        </p:spPr>
        <p:txBody>
          <a:bodyPr wrap="square" rtlCol="0">
            <a:spAutoFit/>
          </a:bodyPr>
          <a:lstStyle/>
          <a:p>
            <a:r>
              <a:rPr lang="fr-FR" sz="2400" b="1" dirty="0" smtClean="0">
                <a:solidFill>
                  <a:srgbClr val="003399"/>
                </a:solidFill>
                <a:latin typeface="+mj-lt"/>
                <a:ea typeface="+mj-lt"/>
                <a:cs typeface="+mj-lt"/>
              </a:rPr>
              <a:t>Gravité du dommage</a:t>
            </a:r>
          </a:p>
        </p:txBody>
      </p:sp>
      <p:sp>
        <p:nvSpPr>
          <p:cNvPr id="72" name="ZoneTexte 71"/>
          <p:cNvSpPr txBox="1"/>
          <p:nvPr/>
        </p:nvSpPr>
        <p:spPr>
          <a:xfrm>
            <a:off x="6911752" y="3717032"/>
            <a:ext cx="2232248" cy="1200329"/>
          </a:xfrm>
          <a:prstGeom prst="rect">
            <a:avLst/>
          </a:prstGeom>
          <a:noFill/>
        </p:spPr>
        <p:txBody>
          <a:bodyPr wrap="square" rtlCol="0">
            <a:spAutoFit/>
          </a:bodyPr>
          <a:lstStyle/>
          <a:p>
            <a:r>
              <a:rPr lang="fr-FR" sz="2400" b="1" dirty="0" smtClean="0">
                <a:solidFill>
                  <a:srgbClr val="003399"/>
                </a:solidFill>
                <a:latin typeface="+mj-lt"/>
                <a:ea typeface="+mj-lt"/>
                <a:cs typeface="+mj-lt"/>
              </a:rPr>
              <a:t>Probabilité d’occurrence du dommage</a:t>
            </a:r>
          </a:p>
        </p:txBody>
      </p:sp>
      <p:pic>
        <p:nvPicPr>
          <p:cNvPr id="46" name="Picture 2"/>
          <p:cNvPicPr>
            <a:picLocks noChangeAspect="1" noChangeArrowheads="1"/>
          </p:cNvPicPr>
          <p:nvPr/>
        </p:nvPicPr>
        <p:blipFill>
          <a:blip r:embed="rId5" cstate="print"/>
          <a:srcRect/>
          <a:stretch>
            <a:fillRect/>
          </a:stretch>
        </p:blipFill>
        <p:spPr bwMode="auto">
          <a:xfrm>
            <a:off x="0" y="5517232"/>
            <a:ext cx="2037042" cy="1073280"/>
          </a:xfrm>
          <a:prstGeom prst="rect">
            <a:avLst/>
          </a:prstGeom>
          <a:noFill/>
          <a:ln w="9525">
            <a:noFill/>
            <a:miter lim="800000"/>
            <a:headEnd/>
            <a:tailEnd/>
          </a:ln>
        </p:spPr>
      </p:pic>
      <p:sp>
        <p:nvSpPr>
          <p:cNvPr id="48" name="ZoneTexte 47"/>
          <p:cNvSpPr txBox="1"/>
          <p:nvPr/>
        </p:nvSpPr>
        <p:spPr>
          <a:xfrm>
            <a:off x="2699792" y="6237312"/>
            <a:ext cx="3168352" cy="369332"/>
          </a:xfrm>
          <a:prstGeom prst="rect">
            <a:avLst/>
          </a:prstGeom>
          <a:noFill/>
        </p:spPr>
        <p:txBody>
          <a:bodyPr wrap="square" rtlCol="0">
            <a:spAutoFit/>
          </a:bodyPr>
          <a:lstStyle/>
          <a:p>
            <a:r>
              <a:rPr lang="fr-FR" dirty="0" smtClean="0"/>
              <a:t>Sang testé (VIH, …) </a:t>
            </a:r>
            <a:endParaRPr lang="fr-FR" dirty="0"/>
          </a:p>
        </p:txBody>
      </p:sp>
      <p:sp>
        <p:nvSpPr>
          <p:cNvPr id="52" name="ZoneTexte 51"/>
          <p:cNvSpPr txBox="1"/>
          <p:nvPr/>
        </p:nvSpPr>
        <p:spPr>
          <a:xfrm>
            <a:off x="6156176" y="6237312"/>
            <a:ext cx="2088232" cy="369332"/>
          </a:xfrm>
          <a:prstGeom prst="rect">
            <a:avLst/>
          </a:prstGeom>
          <a:noFill/>
        </p:spPr>
        <p:txBody>
          <a:bodyPr wrap="square" rtlCol="0">
            <a:spAutoFit/>
          </a:bodyPr>
          <a:lstStyle/>
          <a:p>
            <a:r>
              <a:rPr lang="fr-FR" b="1" dirty="0" smtClean="0">
                <a:solidFill>
                  <a:srgbClr val="00B050"/>
                </a:solidFill>
              </a:rPr>
              <a:t>= priorité 3</a:t>
            </a:r>
            <a:endParaRPr lang="fr-FR" b="1" dirty="0">
              <a:solidFill>
                <a:srgbClr val="00B05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heckerboard(across)">
                                      <p:cBhvr>
                                        <p:cTn id="7" dur="500"/>
                                        <p:tgtEl>
                                          <p:spTgt spid="4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checkerboard(across)">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out)">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10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box(out)">
                                      <p:cBhvr>
                                        <p:cTn id="25" dur="10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heckerboard(across)">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58" grpId="0" animBg="1" autoUpdateAnimBg="0"/>
      <p:bldP spid="48" grpId="0"/>
      <p:bldP spid="52" grpId="0"/>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Humain</Template>
  <TotalTime>463</TotalTime>
  <Words>945</Words>
  <Application>Microsoft Macintosh PowerPoint</Application>
  <PresentationFormat>Présentation à l'écran (4:3)</PresentationFormat>
  <Paragraphs>169</Paragraphs>
  <Slides>15</Slides>
  <Notes>12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Human</vt:lpstr>
      <vt:lpstr>ANALYSE ET EVALUATION  A PRIORI DES RISQUES BIOLOGIQUES ET DES RISQUES CHIMIQUES</vt:lpstr>
      <vt:lpstr>Etape 2 : Estimation des risques</vt:lpstr>
      <vt:lpstr>Estimation des risques biologiques : gravité du dommage x probabilité d’occurrence du dommage</vt:lpstr>
      <vt:lpstr>Estimation des risques biologiques  Cotation de la gravité du risque : liée à la gravité du dommage</vt:lpstr>
      <vt:lpstr>Estimation des risques biologiques  Exemple de cotation de la probabilité d’occurence dommage</vt:lpstr>
      <vt:lpstr>Estimation des risques :  « Prélèvement de S. pneumoniae »</vt:lpstr>
      <vt:lpstr>Evaluation des risques = classement par priorités d’action</vt:lpstr>
      <vt:lpstr>Estimation des risques :  prélèvement de bactéries</vt:lpstr>
      <vt:lpstr>Estimation des risques :  « Etalement d’une goutte de sang »</vt:lpstr>
      <vt:lpstr>Le danger dépend de l’aptitude du manipulateur.</vt:lpstr>
      <vt:lpstr>Le danger est plus grand en manipulant une souche de Mycobacterium tuberculosis qu’une souche de Candida albicans</vt:lpstr>
      <vt:lpstr>Le risque est plus grand en manipulant une souche de Mycobacterium tuberculosis qu’une souche de Candida albicans</vt:lpstr>
      <vt:lpstr>Une personne travaillant régulièrement en présence d’agents biologiques pathogènes transmissibles par voie aéroportée</vt:lpstr>
      <vt:lpstr>les phases de la démarche</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L’ANALYSE DES RISQUES</dc:title>
  <dc:creator>Mamounette</dc:creator>
  <cp:lastModifiedBy>MARC GENSSE</cp:lastModifiedBy>
  <cp:revision>882</cp:revision>
  <dcterms:created xsi:type="dcterms:W3CDTF">2009-07-02T12:28:33Z</dcterms:created>
  <dcterms:modified xsi:type="dcterms:W3CDTF">2015-09-04T07:36:54Z</dcterms:modified>
</cp:coreProperties>
</file>