
<file path=[Content_Types].xml><?xml version="1.0" encoding="utf-8"?>
<Types xmlns="http://schemas.openxmlformats.org/package/2006/content-types">
  <Default Extension="xml" ContentType="application/xml"/>
  <Default Extension="wmf" ContentType="image/x-wmf"/>
  <Default Extension="doc" ContentType="application/msword"/>
  <Default Extension="jpg" ContentType="image/jpeg"/>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3.bin" ContentType="application/vnd.openxmlformats-officedocument.oleObject"/>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2"/>
  </p:notesMasterIdLst>
  <p:handoutMasterIdLst>
    <p:handoutMasterId r:id="rId93"/>
  </p:handoutMasterIdLst>
  <p:sldIdLst>
    <p:sldId id="305" r:id="rId2"/>
    <p:sldId id="341" r:id="rId3"/>
    <p:sldId id="454" r:id="rId4"/>
    <p:sldId id="310" r:id="rId5"/>
    <p:sldId id="354" r:id="rId6"/>
    <p:sldId id="312" r:id="rId7"/>
    <p:sldId id="313" r:id="rId8"/>
    <p:sldId id="380" r:id="rId9"/>
    <p:sldId id="323" r:id="rId10"/>
    <p:sldId id="324" r:id="rId11"/>
    <p:sldId id="325" r:id="rId12"/>
    <p:sldId id="309" r:id="rId13"/>
    <p:sldId id="353" r:id="rId14"/>
    <p:sldId id="381" r:id="rId15"/>
    <p:sldId id="396" r:id="rId16"/>
    <p:sldId id="326" r:id="rId17"/>
    <p:sldId id="344" r:id="rId18"/>
    <p:sldId id="345" r:id="rId19"/>
    <p:sldId id="346" r:id="rId20"/>
    <p:sldId id="347" r:id="rId21"/>
    <p:sldId id="348" r:id="rId22"/>
    <p:sldId id="349" r:id="rId23"/>
    <p:sldId id="355" r:id="rId24"/>
    <p:sldId id="327" r:id="rId25"/>
    <p:sldId id="363" r:id="rId26"/>
    <p:sldId id="356" r:id="rId27"/>
    <p:sldId id="387" r:id="rId28"/>
    <p:sldId id="388" r:id="rId29"/>
    <p:sldId id="357" r:id="rId30"/>
    <p:sldId id="358" r:id="rId31"/>
    <p:sldId id="425" r:id="rId32"/>
    <p:sldId id="364" r:id="rId33"/>
    <p:sldId id="362" r:id="rId34"/>
    <p:sldId id="359" r:id="rId35"/>
    <p:sldId id="379" r:id="rId36"/>
    <p:sldId id="415" r:id="rId37"/>
    <p:sldId id="360" r:id="rId38"/>
    <p:sldId id="361" r:id="rId39"/>
    <p:sldId id="389" r:id="rId40"/>
    <p:sldId id="390" r:id="rId41"/>
    <p:sldId id="416" r:id="rId42"/>
    <p:sldId id="417" r:id="rId43"/>
    <p:sldId id="418" r:id="rId44"/>
    <p:sldId id="419" r:id="rId45"/>
    <p:sldId id="420" r:id="rId46"/>
    <p:sldId id="421" r:id="rId47"/>
    <p:sldId id="384" r:id="rId48"/>
    <p:sldId id="426" r:id="rId49"/>
    <p:sldId id="427" r:id="rId50"/>
    <p:sldId id="428" r:id="rId51"/>
    <p:sldId id="429" r:id="rId52"/>
    <p:sldId id="430" r:id="rId53"/>
    <p:sldId id="431" r:id="rId54"/>
    <p:sldId id="432" r:id="rId55"/>
    <p:sldId id="433" r:id="rId56"/>
    <p:sldId id="434" r:id="rId57"/>
    <p:sldId id="435" r:id="rId58"/>
    <p:sldId id="436" r:id="rId59"/>
    <p:sldId id="437" r:id="rId60"/>
    <p:sldId id="438" r:id="rId61"/>
    <p:sldId id="439" r:id="rId62"/>
    <p:sldId id="440" r:id="rId63"/>
    <p:sldId id="441" r:id="rId64"/>
    <p:sldId id="442" r:id="rId65"/>
    <p:sldId id="443" r:id="rId66"/>
    <p:sldId id="444" r:id="rId67"/>
    <p:sldId id="445" r:id="rId68"/>
    <p:sldId id="446" r:id="rId69"/>
    <p:sldId id="447" r:id="rId70"/>
    <p:sldId id="448" r:id="rId71"/>
    <p:sldId id="449" r:id="rId72"/>
    <p:sldId id="450" r:id="rId73"/>
    <p:sldId id="451" r:id="rId74"/>
    <p:sldId id="452" r:id="rId75"/>
    <p:sldId id="453" r:id="rId76"/>
    <p:sldId id="422" r:id="rId77"/>
    <p:sldId id="423" r:id="rId78"/>
    <p:sldId id="424" r:id="rId79"/>
    <p:sldId id="314" r:id="rId80"/>
    <p:sldId id="365" r:id="rId81"/>
    <p:sldId id="382" r:id="rId82"/>
    <p:sldId id="383" r:id="rId83"/>
    <p:sldId id="400" r:id="rId84"/>
    <p:sldId id="401" r:id="rId85"/>
    <p:sldId id="402" r:id="rId86"/>
    <p:sldId id="403" r:id="rId87"/>
    <p:sldId id="404" r:id="rId88"/>
    <p:sldId id="394" r:id="rId89"/>
    <p:sldId id="395" r:id="rId90"/>
    <p:sldId id="397" r:id="rId91"/>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99"/>
    <a:srgbClr val="009900"/>
    <a:srgbClr val="0000CC"/>
    <a:srgbClr val="FFCCFF"/>
    <a:srgbClr val="FFFFFF"/>
    <a:srgbClr val="FF6600"/>
    <a:srgbClr val="FF9933"/>
    <a:srgbClr val="7F7D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9" autoAdjust="0"/>
    <p:restoredTop sz="89524" autoAdjust="0"/>
  </p:normalViewPr>
  <p:slideViewPr>
    <p:cSldViewPr>
      <p:cViewPr varScale="1">
        <p:scale>
          <a:sx n="140" d="100"/>
          <a:sy n="140" d="100"/>
        </p:scale>
        <p:origin x="-592" y="-104"/>
      </p:cViewPr>
      <p:guideLst>
        <p:guide orient="horz" pos="2160"/>
        <p:guide pos="2880"/>
      </p:guideLst>
    </p:cSldViewPr>
  </p:slideViewPr>
  <p:outlineViewPr>
    <p:cViewPr>
      <p:scale>
        <a:sx n="33" d="100"/>
        <a:sy n="33" d="100"/>
      </p:scale>
      <p:origin x="0" y="2528"/>
    </p:cViewPr>
  </p:outlineViewPr>
  <p:notesTextViewPr>
    <p:cViewPr>
      <p:scale>
        <a:sx n="100" d="100"/>
        <a:sy n="100" d="100"/>
      </p:scale>
      <p:origin x="0" y="0"/>
    </p:cViewPr>
  </p:notesTextViewPr>
  <p:notesViewPr>
    <p:cSldViewPr>
      <p:cViewPr varScale="1">
        <p:scale>
          <a:sx n="93" d="100"/>
          <a:sy n="93" d="100"/>
        </p:scale>
        <p:origin x="-178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notesMaster" Target="notesMasters/notesMaster1.xml"/><Relationship Id="rId93" Type="http://schemas.openxmlformats.org/officeDocument/2006/relationships/handoutMaster" Target="handoutMasters/handoutMaster1.xml"/><Relationship Id="rId94" Type="http://schemas.openxmlformats.org/officeDocument/2006/relationships/printerSettings" Target="printerSettings/printerSettings1.bin"/><Relationship Id="rId95" Type="http://schemas.openxmlformats.org/officeDocument/2006/relationships/presProps" Target="presProps.xml"/><Relationship Id="rId96" Type="http://schemas.openxmlformats.org/officeDocument/2006/relationships/viewProps" Target="viewProps.xml"/><Relationship Id="rId97" Type="http://schemas.openxmlformats.org/officeDocument/2006/relationships/theme" Target="theme/theme1.xml"/><Relationship Id="rId9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7573220-2A3B-4F8B-9F78-C1CE60061D5B}" type="datetimeFigureOut">
              <a:rPr lang="fr-FR"/>
              <a:pPr>
                <a:defRPr/>
              </a:pPr>
              <a:t>04/09/15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03274EC-B520-4A71-8528-14DF55093B2A}" type="slidenum">
              <a:rPr lang="fr-FR"/>
              <a:pPr>
                <a:defRPr/>
              </a:pPr>
              <a:t>‹#›</a:t>
            </a:fld>
            <a:endParaRPr lang="fr-FR"/>
          </a:p>
        </p:txBody>
      </p:sp>
    </p:spTree>
    <p:extLst>
      <p:ext uri="{BB962C8B-B14F-4D97-AF65-F5344CB8AC3E}">
        <p14:creationId xmlns:p14="http://schemas.microsoft.com/office/powerpoint/2010/main" val="685067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AE59105-9B4F-4645-90C1-944623510DB2}" type="datetimeFigureOut">
              <a:rPr lang="fr-FR"/>
              <a:pPr>
                <a:defRPr/>
              </a:pPr>
              <a:t>04/09/15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CCA8030-2D6F-46ED-A9E4-768A12062157}" type="slidenum">
              <a:rPr lang="fr-FR"/>
              <a:pPr>
                <a:defRPr/>
              </a:pPr>
              <a:t>‹#›</a:t>
            </a:fld>
            <a:endParaRPr lang="fr-FR"/>
          </a:p>
        </p:txBody>
      </p:sp>
    </p:spTree>
    <p:extLst>
      <p:ext uri="{BB962C8B-B14F-4D97-AF65-F5344CB8AC3E}">
        <p14:creationId xmlns:p14="http://schemas.microsoft.com/office/powerpoint/2010/main" val="27902473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638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dirty="0" smtClean="0"/>
          </a:p>
        </p:txBody>
      </p:sp>
      <p:sp>
        <p:nvSpPr>
          <p:cNvPr id="1638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D9B199-50D0-41DB-B691-E87C4F44707A}" type="slidenum">
              <a:rPr lang="fr-FR"/>
              <a:pPr fontAlgn="base">
                <a:spcBef>
                  <a:spcPct val="0"/>
                </a:spcBef>
                <a:spcAft>
                  <a:spcPct val="0"/>
                </a:spcAft>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915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dirty="0" smtClean="0"/>
          </a:p>
        </p:txBody>
      </p:sp>
      <p:sp>
        <p:nvSpPr>
          <p:cNvPr id="4915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77E16F-8475-4C87-9BE4-A811B48BDB51}" type="slidenum">
              <a:rPr lang="fr-FR"/>
              <a:pPr fontAlgn="base">
                <a:spcBef>
                  <a:spcPct val="0"/>
                </a:spcBef>
                <a:spcAft>
                  <a:spcPct val="0"/>
                </a:spcAft>
              </a:pPr>
              <a:t>13</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915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dirty="0" smtClean="0"/>
              <a:t>- ex organisation</a:t>
            </a:r>
            <a:r>
              <a:rPr lang="fr-FR" baseline="0" dirty="0" smtClean="0"/>
              <a:t> de plusieurs manipulation dans le temps et par élève au sein d’une même séance : gestion du temps et de l’espace</a:t>
            </a:r>
          </a:p>
          <a:p>
            <a:pPr>
              <a:spcBef>
                <a:spcPct val="0"/>
              </a:spcBef>
            </a:pPr>
            <a:r>
              <a:rPr lang="fr-FR" baseline="0" dirty="0" smtClean="0"/>
              <a:t>- Traçabilité : tubes de sang correspondant à chaque élève</a:t>
            </a:r>
            <a:endParaRPr lang="fr-FR" dirty="0" smtClean="0"/>
          </a:p>
        </p:txBody>
      </p:sp>
      <p:sp>
        <p:nvSpPr>
          <p:cNvPr id="4915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77E16F-8475-4C87-9BE4-A811B48BDB51}" type="slidenum">
              <a:rPr lang="fr-FR"/>
              <a:pPr fontAlgn="base">
                <a:spcBef>
                  <a:spcPct val="0"/>
                </a:spcBef>
                <a:spcAft>
                  <a:spcPct val="0"/>
                </a:spcAft>
              </a:pPr>
              <a:t>16</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915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dirty="0" smtClean="0"/>
              <a:t>- ex organisation</a:t>
            </a:r>
            <a:r>
              <a:rPr lang="fr-FR" baseline="0" dirty="0" smtClean="0"/>
              <a:t> de plusieurs manipulation dans le temps et par élève au sein d’une même séance : gestion du temps et de l’espace</a:t>
            </a:r>
          </a:p>
          <a:p>
            <a:pPr>
              <a:spcBef>
                <a:spcPct val="0"/>
              </a:spcBef>
            </a:pPr>
            <a:r>
              <a:rPr lang="fr-FR" baseline="0" dirty="0" smtClean="0"/>
              <a:t>- Traçabilité : tubes de sang correspondant à chaque élève</a:t>
            </a:r>
            <a:endParaRPr lang="fr-FR" dirty="0" smtClean="0"/>
          </a:p>
        </p:txBody>
      </p:sp>
      <p:sp>
        <p:nvSpPr>
          <p:cNvPr id="4915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77E16F-8475-4C87-9BE4-A811B48BDB51}" type="slidenum">
              <a:rPr lang="fr-FR"/>
              <a:pPr fontAlgn="base">
                <a:spcBef>
                  <a:spcPct val="0"/>
                </a:spcBef>
                <a:spcAft>
                  <a:spcPct val="0"/>
                </a:spcAft>
              </a:pPr>
              <a:t>24</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915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dirty="0" smtClean="0"/>
              <a:t>PSM </a:t>
            </a:r>
          </a:p>
        </p:txBody>
      </p:sp>
      <p:sp>
        <p:nvSpPr>
          <p:cNvPr id="4915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77E16F-8475-4C87-9BE4-A811B48BDB51}" type="slidenum">
              <a:rPr lang="fr-FR"/>
              <a:pPr fontAlgn="base">
                <a:spcBef>
                  <a:spcPct val="0"/>
                </a:spcBef>
                <a:spcAft>
                  <a:spcPct val="0"/>
                </a:spcAft>
              </a:pPr>
              <a:t>25</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CCA8030-2D6F-46ED-A9E4-768A12062157}" type="slidenum">
              <a:rPr lang="fr-FR" smtClean="0"/>
              <a:pPr>
                <a:defRPr/>
              </a:pPr>
              <a:t>30</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96E416A-FF61-AF4D-BDFE-D5F257E15D35}" type="slidenum">
              <a:rPr lang="fr-FR" sz="1200"/>
              <a:pPr/>
              <a:t>31</a:t>
            </a:fld>
            <a:endParaRPr lang="fr-FR" sz="12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Times"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915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dirty="0" smtClean="0"/>
              <a:t>EPI</a:t>
            </a:r>
            <a:r>
              <a:rPr lang="fr-FR" baseline="0" dirty="0" smtClean="0"/>
              <a:t> = écran de protection, projection toujours aussi probable mais protégé donc moins grave. </a:t>
            </a:r>
            <a:endParaRPr lang="fr-FR" dirty="0" smtClean="0"/>
          </a:p>
        </p:txBody>
      </p:sp>
      <p:sp>
        <p:nvSpPr>
          <p:cNvPr id="4915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77E16F-8475-4C87-9BE4-A811B48BDB51}" type="slidenum">
              <a:rPr lang="fr-FR"/>
              <a:pPr fontAlgn="base">
                <a:spcBef>
                  <a:spcPct val="0"/>
                </a:spcBef>
                <a:spcAft>
                  <a:spcPct val="0"/>
                </a:spcAft>
              </a:pPr>
              <a:t>32</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Animation INRS sur la mise en place des masques</a:t>
            </a:r>
          </a:p>
          <a:p>
            <a:r>
              <a:rPr lang="fr-FR" dirty="0" smtClean="0"/>
              <a:t>Marquage</a:t>
            </a:r>
            <a:r>
              <a:rPr lang="fr-FR" baseline="0" dirty="0" smtClean="0"/>
              <a:t> obligatoire CE</a:t>
            </a:r>
          </a:p>
          <a:p>
            <a:r>
              <a:rPr lang="fr-FR" baseline="0" dirty="0" smtClean="0"/>
              <a:t>Masque chirurgical = dispositif médical pas EPI </a:t>
            </a:r>
            <a:endParaRPr lang="fr-FR" dirty="0"/>
          </a:p>
        </p:txBody>
      </p:sp>
      <p:sp>
        <p:nvSpPr>
          <p:cNvPr id="4" name="Espace réservé du numéro de diapositive 3"/>
          <p:cNvSpPr>
            <a:spLocks noGrp="1"/>
          </p:cNvSpPr>
          <p:nvPr>
            <p:ph type="sldNum" sz="quarter" idx="10"/>
          </p:nvPr>
        </p:nvSpPr>
        <p:spPr/>
        <p:txBody>
          <a:bodyPr/>
          <a:lstStyle/>
          <a:p>
            <a:fld id="{1DE41FCC-5C72-4E67-9C24-19F42C356FA0}" type="slidenum">
              <a:rPr lang="fr-FR" smtClean="0"/>
              <a:pPr/>
              <a:t>34</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19640D9-4E66-034C-9D0C-19311F7474DC}" type="slidenum">
              <a:rPr lang="fr-FR" sz="1200"/>
              <a:pPr/>
              <a:t>41</a:t>
            </a:fld>
            <a:endParaRPr lang="fr-FR" sz="120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Times"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78D3BD5-E8B6-3843-B0A5-EB96209B9123}" type="slidenum">
              <a:rPr lang="fr-FR" sz="1200"/>
              <a:pPr/>
              <a:t>43</a:t>
            </a:fld>
            <a:endParaRPr lang="fr-FR" sz="120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Time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915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dirty="0" smtClean="0">
                <a:solidFill>
                  <a:srgbClr val="FF0000"/>
                </a:solidFill>
              </a:rPr>
              <a:t>Remplacement par un film</a:t>
            </a:r>
            <a:r>
              <a:rPr lang="fr-FR" baseline="0" dirty="0" smtClean="0">
                <a:solidFill>
                  <a:srgbClr val="FF0000"/>
                </a:solidFill>
              </a:rPr>
              <a:t> : ne garder que la personne</a:t>
            </a:r>
            <a:endParaRPr lang="fr-FR" dirty="0" smtClean="0">
              <a:solidFill>
                <a:srgbClr val="FF0000"/>
              </a:solidFill>
            </a:endParaRPr>
          </a:p>
        </p:txBody>
      </p:sp>
      <p:sp>
        <p:nvSpPr>
          <p:cNvPr id="4915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77E16F-8475-4C87-9BE4-A811B48BDB51}" type="slidenum">
              <a:rPr lang="fr-FR"/>
              <a:pPr fontAlgn="base">
                <a:spcBef>
                  <a:spcPct val="0"/>
                </a:spcBef>
                <a:spcAft>
                  <a:spcPct val="0"/>
                </a:spcAft>
              </a:pPr>
              <a:t>4</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28DB4F9-87F5-C245-B069-077CDB5D3042}" type="slidenum">
              <a:rPr lang="fr-FR" sz="1200"/>
              <a:pPr/>
              <a:t>44</a:t>
            </a:fld>
            <a:endParaRPr lang="fr-FR" sz="120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Times"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65712689-3340-104B-BEB7-9F839DDA0AF7}" type="slidenum">
              <a:rPr lang="fr-FR" sz="1200"/>
              <a:pPr/>
              <a:t>45</a:t>
            </a:fld>
            <a:endParaRPr lang="fr-FR" sz="120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Times"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648326D-66BB-054A-9C4F-15323A8A54B9}" type="slidenum">
              <a:rPr lang="fr-FR" sz="1200"/>
              <a:pPr/>
              <a:t>49</a:t>
            </a:fld>
            <a:endParaRPr lang="fr-FR"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Times"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53C21F6-163C-5C47-B027-87FA4CC28057}" type="slidenum">
              <a:rPr lang="fr-FR" sz="1200"/>
              <a:pPr/>
              <a:t>50</a:t>
            </a:fld>
            <a:endParaRPr lang="fr-FR"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Times"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7CF8F40-8382-6A47-A04E-7638D869E8E1}" type="slidenum">
              <a:rPr lang="fr-FR" sz="1200"/>
              <a:pPr/>
              <a:t>51</a:t>
            </a:fld>
            <a:endParaRPr lang="fr-FR"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Times"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97B1DFB-0C4C-8A4F-B042-61DD3F0BB4B5}" type="slidenum">
              <a:rPr lang="fr-FR" sz="1200"/>
              <a:pPr/>
              <a:t>52</a:t>
            </a:fld>
            <a:endParaRPr lang="fr-FR"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Times"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51FB528-31B0-3846-B2E8-FF56BC7BB183}" type="slidenum">
              <a:rPr lang="fr-FR" sz="1200"/>
              <a:pPr/>
              <a:t>53</a:t>
            </a:fld>
            <a:endParaRPr lang="fr-FR"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Times"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CD6831A-EAD8-DA4F-AF1C-B7BF80EFB8A6}" type="slidenum">
              <a:rPr lang="fr-FR" sz="1200"/>
              <a:pPr/>
              <a:t>54</a:t>
            </a:fld>
            <a:endParaRPr lang="fr-FR"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Times"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6CD71EB3-9BF4-D248-B298-7A6BB6F5AD8A}" type="slidenum">
              <a:rPr lang="fr-FR" sz="1200"/>
              <a:pPr/>
              <a:t>56</a:t>
            </a:fld>
            <a:endParaRPr lang="fr-FR"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Times"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E53E4E6-2A0A-3145-8574-7D56AAE11423}" type="slidenum">
              <a:rPr lang="fr-FR" sz="1200"/>
              <a:pPr/>
              <a:t>57</a:t>
            </a:fld>
            <a:endParaRPr lang="fr-FR"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Times"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915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dirty="0" smtClean="0"/>
              <a:t>Ex: rotation des individus sur un même poste : évite les maladies professionnelles</a:t>
            </a:r>
            <a:r>
              <a:rPr lang="fr-FR" baseline="0" dirty="0" smtClean="0"/>
              <a:t> et diminue la probabilité du dommage car la personne est du coup moins exposé.</a:t>
            </a:r>
            <a:endParaRPr lang="fr-FR" dirty="0" smtClean="0"/>
          </a:p>
        </p:txBody>
      </p:sp>
      <p:sp>
        <p:nvSpPr>
          <p:cNvPr id="4915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77E16F-8475-4C87-9BE4-A811B48BDB51}" type="slidenum">
              <a:rPr lang="fr-FR"/>
              <a:pPr fontAlgn="base">
                <a:spcBef>
                  <a:spcPct val="0"/>
                </a:spcBef>
                <a:spcAft>
                  <a:spcPct val="0"/>
                </a:spcAft>
              </a:pPr>
              <a:t>5</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E2D7434-B18D-0341-8D73-B3C2D65D419D}" type="slidenum">
              <a:rPr lang="fr-FR" sz="1200"/>
              <a:pPr/>
              <a:t>58</a:t>
            </a:fld>
            <a:endParaRPr lang="fr-FR"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Times"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B657FC7-9F10-9542-97D0-FFE755702B3D}" type="slidenum">
              <a:rPr lang="fr-FR" sz="1200"/>
              <a:pPr/>
              <a:t>59</a:t>
            </a:fld>
            <a:endParaRPr lang="fr-FR"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Times"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A56F1D2-D65E-514A-A276-A1CA5FD43CFF}" type="slidenum">
              <a:rPr lang="fr-FR" sz="1200"/>
              <a:pPr/>
              <a:t>60</a:t>
            </a:fld>
            <a:endParaRPr lang="fr-FR"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Times"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B2A2E07-FB95-1646-B1C9-D7FD4ADD8187}" type="slidenum">
              <a:rPr lang="fr-FR" sz="1200"/>
              <a:pPr/>
              <a:t>61</a:t>
            </a:fld>
            <a:endParaRPr lang="fr-FR"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Times"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46FCB8F-1BDC-A747-8405-C837D7C5061C}" type="slidenum">
              <a:rPr lang="fr-FR" sz="1200"/>
              <a:pPr/>
              <a:t>62</a:t>
            </a:fld>
            <a:endParaRPr lang="fr-FR"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Times"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EB72566-EB2B-A94B-89B7-6C390D036DA9}" type="slidenum">
              <a:rPr lang="fr-FR" sz="1200"/>
              <a:pPr/>
              <a:t>63</a:t>
            </a:fld>
            <a:endParaRPr lang="fr-FR"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Times"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4530FE7-346A-BF47-B482-39B84C6B0D89}" type="slidenum">
              <a:rPr lang="fr-FR" sz="1200"/>
              <a:pPr/>
              <a:t>65</a:t>
            </a:fld>
            <a:endParaRPr lang="fr-FR"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Times"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B26D28B-DDD8-734E-A145-11F6A01ADF11}" type="slidenum">
              <a:rPr lang="fr-FR" sz="1200"/>
              <a:pPr/>
              <a:t>66</a:t>
            </a:fld>
            <a:endParaRPr lang="fr-FR"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Times"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31038F7-C7B4-3B4F-A221-B44D6F862660}" type="slidenum">
              <a:rPr lang="fr-FR" sz="1200"/>
              <a:pPr/>
              <a:t>71</a:t>
            </a:fld>
            <a:endParaRPr lang="fr-FR"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Times"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7BBA047-24C3-6F46-A694-63A8ACEE34E7}" type="slidenum">
              <a:rPr lang="fr-FR" sz="1200"/>
              <a:pPr/>
              <a:t>72</a:t>
            </a:fld>
            <a:endParaRPr lang="fr-FR"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Times"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915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dirty="0" smtClean="0"/>
              <a:t>Intégrer diapo</a:t>
            </a:r>
            <a:r>
              <a:rPr lang="fr-FR" baseline="0" dirty="0" smtClean="0"/>
              <a:t> d’analyse</a:t>
            </a:r>
          </a:p>
          <a:p>
            <a:pPr>
              <a:spcBef>
                <a:spcPct val="0"/>
              </a:spcBef>
            </a:pPr>
            <a:r>
              <a:rPr lang="fr-FR" baseline="0" dirty="0" smtClean="0"/>
              <a:t>Puis diapo générale</a:t>
            </a:r>
          </a:p>
          <a:p>
            <a:pPr>
              <a:spcBef>
                <a:spcPct val="0"/>
              </a:spcBef>
            </a:pPr>
            <a:r>
              <a:rPr lang="fr-FR" baseline="0" dirty="0" smtClean="0"/>
              <a:t>Exemple d’évaluation sur le frottis sanguin</a:t>
            </a:r>
            <a:endParaRPr lang="fr-FR" dirty="0" smtClean="0"/>
          </a:p>
        </p:txBody>
      </p:sp>
      <p:sp>
        <p:nvSpPr>
          <p:cNvPr id="4915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77E16F-8475-4C87-9BE4-A811B48BDB51}" type="slidenum">
              <a:rPr lang="fr-FR"/>
              <a:pPr fontAlgn="base">
                <a:spcBef>
                  <a:spcPct val="0"/>
                </a:spcBef>
                <a:spcAft>
                  <a:spcPct val="0"/>
                </a:spcAft>
              </a:pPr>
              <a:t>6</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48B3EC06-A08F-314E-9457-4C0A2B895E7A}" type="slidenum">
              <a:rPr lang="fr-FR" sz="1200"/>
              <a:pPr/>
              <a:t>73</a:t>
            </a:fld>
            <a:endParaRPr lang="fr-FR"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Times"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EE4B468-4EFE-5F4B-80E5-EDC253F5299A}" type="slidenum">
              <a:rPr lang="fr-FR" sz="1200"/>
              <a:pPr/>
              <a:t>74</a:t>
            </a:fld>
            <a:endParaRPr lang="fr-FR"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Times"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66B5D1B-AB45-4E4E-8228-59DC0CE15F9D}" type="slidenum">
              <a:rPr lang="fr-FR" sz="1200"/>
              <a:pPr/>
              <a:t>75</a:t>
            </a:fld>
            <a:endParaRPr lang="fr-FR"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Times"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63CADCA8-FAB1-D14F-B2F9-C4C6575270C8}" type="slidenum">
              <a:rPr lang="fr-FR" sz="1200"/>
              <a:pPr/>
              <a:t>76</a:t>
            </a:fld>
            <a:endParaRPr lang="fr-FR" sz="120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Times" charset="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528929B-E8EC-0149-B775-B80803FE525E}" type="slidenum">
              <a:rPr lang="fr-FR" sz="1200"/>
              <a:pPr/>
              <a:t>77</a:t>
            </a:fld>
            <a:endParaRPr lang="fr-FR" sz="120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Times" charset="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EA8D41E-2CCB-4441-BA88-3622C56659B8}" type="slidenum">
              <a:rPr lang="fr-FR" sz="1200"/>
              <a:pPr/>
              <a:t>78</a:t>
            </a:fld>
            <a:endParaRPr lang="fr-FR" sz="120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Times" charset="0"/>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915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dirty="0" smtClean="0"/>
              <a:t>Formation en début d’année</a:t>
            </a:r>
          </a:p>
          <a:p>
            <a:pPr>
              <a:spcBef>
                <a:spcPct val="0"/>
              </a:spcBef>
            </a:pPr>
            <a:r>
              <a:rPr lang="fr-FR" dirty="0" smtClean="0"/>
              <a:t>Informations en début de </a:t>
            </a:r>
            <a:r>
              <a:rPr lang="fr-FR" dirty="0" err="1" smtClean="0"/>
              <a:t>chq</a:t>
            </a:r>
            <a:r>
              <a:rPr lang="fr-FR" dirty="0" smtClean="0"/>
              <a:t> séance</a:t>
            </a:r>
          </a:p>
        </p:txBody>
      </p:sp>
      <p:sp>
        <p:nvSpPr>
          <p:cNvPr id="4915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77E16F-8475-4C87-9BE4-A811B48BDB51}" type="slidenum">
              <a:rPr lang="fr-FR"/>
              <a:pPr fontAlgn="base">
                <a:spcBef>
                  <a:spcPct val="0"/>
                </a:spcBef>
                <a:spcAft>
                  <a:spcPct val="0"/>
                </a:spcAft>
              </a:pPr>
              <a:t>79</a:t>
            </a:fld>
            <a:endParaRPr lang="fr-F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915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dirty="0" smtClean="0"/>
              <a:t>Ex: rotation des individus sur un même poste : évite les maladies professionnelles</a:t>
            </a:r>
            <a:r>
              <a:rPr lang="fr-FR" baseline="0" dirty="0" smtClean="0"/>
              <a:t> et diminue la probabilité du dommage car la personne est du coup moins exposé.</a:t>
            </a:r>
            <a:endParaRPr lang="fr-FR" dirty="0" smtClean="0"/>
          </a:p>
        </p:txBody>
      </p:sp>
      <p:sp>
        <p:nvSpPr>
          <p:cNvPr id="4915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77E16F-8475-4C87-9BE4-A811B48BDB51}" type="slidenum">
              <a:rPr lang="fr-FR"/>
              <a:pPr fontAlgn="base">
                <a:spcBef>
                  <a:spcPct val="0"/>
                </a:spcBef>
                <a:spcAft>
                  <a:spcPct val="0"/>
                </a:spcAft>
              </a:pPr>
              <a:t>80</a:t>
            </a:fld>
            <a:endParaRPr lang="fr-F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Bien au point mais pensé il y a </a:t>
            </a:r>
            <a:r>
              <a:rPr lang="fr-FR" dirty="0" err="1" smtClean="0"/>
              <a:t>qqs</a:t>
            </a:r>
            <a:r>
              <a:rPr lang="fr-FR" dirty="0" smtClean="0"/>
              <a:t> années</a:t>
            </a:r>
            <a:endParaRPr lang="fr-FR" dirty="0"/>
          </a:p>
        </p:txBody>
      </p:sp>
      <p:sp>
        <p:nvSpPr>
          <p:cNvPr id="4" name="Espace réservé du numéro de diapositive 3"/>
          <p:cNvSpPr>
            <a:spLocks noGrp="1"/>
          </p:cNvSpPr>
          <p:nvPr>
            <p:ph type="sldNum" sz="quarter" idx="10"/>
          </p:nvPr>
        </p:nvSpPr>
        <p:spPr/>
        <p:txBody>
          <a:bodyPr/>
          <a:lstStyle/>
          <a:p>
            <a:pPr>
              <a:defRPr/>
            </a:pPr>
            <a:fld id="{0CCA8030-2D6F-46ED-A9E4-768A12062157}" type="slidenum">
              <a:rPr lang="fr-FR" smtClean="0"/>
              <a:pPr>
                <a:defRPr/>
              </a:pPr>
              <a:t>84</a:t>
            </a:fld>
            <a:endParaRPr lang="fr-F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 privilégier : point faible</a:t>
            </a:r>
          </a:p>
          <a:p>
            <a:r>
              <a:rPr lang="fr-FR" dirty="0" smtClean="0"/>
              <a:t>Discussion sur le bec bunsen!</a:t>
            </a:r>
            <a:endParaRPr lang="fr-FR" dirty="0"/>
          </a:p>
        </p:txBody>
      </p:sp>
      <p:sp>
        <p:nvSpPr>
          <p:cNvPr id="4" name="Espace réservé du numéro de diapositive 3"/>
          <p:cNvSpPr>
            <a:spLocks noGrp="1"/>
          </p:cNvSpPr>
          <p:nvPr>
            <p:ph type="sldNum" sz="quarter" idx="10"/>
          </p:nvPr>
        </p:nvSpPr>
        <p:spPr/>
        <p:txBody>
          <a:bodyPr/>
          <a:lstStyle/>
          <a:p>
            <a:pPr>
              <a:defRPr/>
            </a:pPr>
            <a:fld id="{0CCA8030-2D6F-46ED-A9E4-768A12062157}" type="slidenum">
              <a:rPr lang="fr-FR" smtClean="0"/>
              <a:pPr>
                <a:defRPr/>
              </a:pPr>
              <a:t>85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915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dirty="0" smtClean="0"/>
              <a:t>Réduction</a:t>
            </a:r>
            <a:r>
              <a:rPr lang="fr-FR" baseline="0" dirty="0" smtClean="0"/>
              <a:t> du danger</a:t>
            </a:r>
          </a:p>
          <a:p>
            <a:pPr>
              <a:spcBef>
                <a:spcPct val="0"/>
              </a:spcBef>
            </a:pPr>
            <a:r>
              <a:rPr lang="fr-FR" baseline="0" dirty="0" smtClean="0"/>
              <a:t>Réduire la présence des personnes</a:t>
            </a:r>
          </a:p>
          <a:p>
            <a:pPr>
              <a:spcBef>
                <a:spcPct val="0"/>
              </a:spcBef>
            </a:pPr>
            <a:endParaRPr lang="fr-FR" baseline="0" dirty="0" smtClean="0"/>
          </a:p>
          <a:p>
            <a:pPr>
              <a:spcBef>
                <a:spcPct val="0"/>
              </a:spcBef>
            </a:pPr>
            <a:r>
              <a:rPr lang="fr-FR" baseline="0" dirty="0" smtClean="0"/>
              <a:t>Comment : c, d e f et g page 8</a:t>
            </a:r>
            <a:endParaRPr lang="fr-FR" dirty="0" smtClean="0"/>
          </a:p>
        </p:txBody>
      </p:sp>
      <p:sp>
        <p:nvSpPr>
          <p:cNvPr id="4915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77E16F-8475-4C87-9BE4-A811B48BDB51}" type="slidenum">
              <a:rPr lang="fr-FR"/>
              <a:pPr fontAlgn="base">
                <a:spcBef>
                  <a:spcPct val="0"/>
                </a:spcBef>
                <a:spcAft>
                  <a:spcPct val="0"/>
                </a:spcAft>
              </a:pPr>
              <a:t>7</a:t>
            </a:fld>
            <a:endParaRPr lang="fr-F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Je ra</a:t>
            </a:r>
            <a:endParaRPr lang="fr-FR"/>
          </a:p>
        </p:txBody>
      </p:sp>
      <p:sp>
        <p:nvSpPr>
          <p:cNvPr id="4" name="Espace réservé du numéro de diapositive 3"/>
          <p:cNvSpPr>
            <a:spLocks noGrp="1"/>
          </p:cNvSpPr>
          <p:nvPr>
            <p:ph type="sldNum" sz="quarter" idx="10"/>
          </p:nvPr>
        </p:nvSpPr>
        <p:spPr/>
        <p:txBody>
          <a:bodyPr/>
          <a:lstStyle/>
          <a:p>
            <a:pPr>
              <a:defRPr/>
            </a:pPr>
            <a:fld id="{0CCA8030-2D6F-46ED-A9E4-768A12062157}" type="slidenum">
              <a:rPr lang="fr-FR" smtClean="0"/>
              <a:pPr>
                <a:defRPr/>
              </a:pPr>
              <a:t>86</a:t>
            </a:fld>
            <a:endParaRPr lang="fr-F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Pour info:</a:t>
            </a:r>
            <a:r>
              <a:rPr lang="fr-FR" baseline="0" dirty="0" smtClean="0"/>
              <a:t> elles sont données dans l’arrêté du 16 juillet 2007</a:t>
            </a:r>
            <a:endParaRPr lang="fr-FR" dirty="0"/>
          </a:p>
        </p:txBody>
      </p:sp>
      <p:sp>
        <p:nvSpPr>
          <p:cNvPr id="4" name="Espace réservé du numéro de diapositive 3"/>
          <p:cNvSpPr>
            <a:spLocks noGrp="1"/>
          </p:cNvSpPr>
          <p:nvPr>
            <p:ph type="sldNum" sz="quarter" idx="10"/>
          </p:nvPr>
        </p:nvSpPr>
        <p:spPr/>
        <p:txBody>
          <a:bodyPr/>
          <a:lstStyle/>
          <a:p>
            <a:pPr>
              <a:defRPr/>
            </a:pPr>
            <a:fld id="{0CCA8030-2D6F-46ED-A9E4-768A12062157}" type="slidenum">
              <a:rPr lang="fr-FR" smtClean="0"/>
              <a:pPr>
                <a:defRPr/>
              </a:pPr>
              <a:t>87</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915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dirty="0" smtClean="0"/>
              <a:t>Adapter la travail en fonction des compétences : élève,</a:t>
            </a:r>
            <a:r>
              <a:rPr lang="fr-FR" baseline="0" dirty="0" smtClean="0"/>
              <a:t> étudiant, technicien …</a:t>
            </a:r>
            <a:endParaRPr lang="fr-FR" dirty="0" smtClean="0"/>
          </a:p>
        </p:txBody>
      </p:sp>
      <p:sp>
        <p:nvSpPr>
          <p:cNvPr id="4915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77E16F-8475-4C87-9BE4-A811B48BDB51}" type="slidenum">
              <a:rPr lang="fr-FR"/>
              <a:pPr fontAlgn="base">
                <a:spcBef>
                  <a:spcPct val="0"/>
                </a:spcBef>
                <a:spcAft>
                  <a:spcPct val="0"/>
                </a:spcAft>
              </a:pPr>
              <a:t>9</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915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dirty="0" smtClean="0"/>
              <a:t>Réduction</a:t>
            </a:r>
            <a:r>
              <a:rPr lang="fr-FR" baseline="0" dirty="0" smtClean="0"/>
              <a:t> du danger</a:t>
            </a:r>
          </a:p>
          <a:p>
            <a:pPr>
              <a:spcBef>
                <a:spcPct val="0"/>
              </a:spcBef>
            </a:pPr>
            <a:r>
              <a:rPr lang="fr-FR" baseline="0" dirty="0" smtClean="0"/>
              <a:t>Réduire la présence des personnes</a:t>
            </a:r>
          </a:p>
          <a:p>
            <a:pPr>
              <a:spcBef>
                <a:spcPct val="0"/>
              </a:spcBef>
            </a:pPr>
            <a:endParaRPr lang="fr-FR" baseline="0" dirty="0" smtClean="0"/>
          </a:p>
          <a:p>
            <a:pPr>
              <a:spcBef>
                <a:spcPct val="0"/>
              </a:spcBef>
            </a:pPr>
            <a:r>
              <a:rPr lang="fr-FR" baseline="0" dirty="0" smtClean="0"/>
              <a:t>Comment : c, d e f et g page 8</a:t>
            </a:r>
            <a:endParaRPr lang="fr-FR" dirty="0" smtClean="0"/>
          </a:p>
        </p:txBody>
      </p:sp>
      <p:sp>
        <p:nvSpPr>
          <p:cNvPr id="4915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77E16F-8475-4C87-9BE4-A811B48BDB51}" type="slidenum">
              <a:rPr lang="fr-FR"/>
              <a:pPr fontAlgn="base">
                <a:spcBef>
                  <a:spcPct val="0"/>
                </a:spcBef>
                <a:spcAft>
                  <a:spcPct val="0"/>
                </a:spcAft>
              </a:pPr>
              <a:t>10</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915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dirty="0" smtClean="0"/>
              <a:t>ex moisissure plus allergisante que infectieuse</a:t>
            </a:r>
          </a:p>
        </p:txBody>
      </p:sp>
      <p:sp>
        <p:nvSpPr>
          <p:cNvPr id="4915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77E16F-8475-4C87-9BE4-A811B48BDB51}" type="slidenum">
              <a:rPr lang="fr-FR"/>
              <a:pPr fontAlgn="base">
                <a:spcBef>
                  <a:spcPct val="0"/>
                </a:spcBef>
                <a:spcAft>
                  <a:spcPct val="0"/>
                </a:spcAft>
              </a:pPr>
              <a:t>11</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915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dirty="0" err="1" smtClean="0"/>
              <a:t>Strptococcus</a:t>
            </a:r>
            <a:r>
              <a:rPr lang="fr-FR" dirty="0" smtClean="0"/>
              <a:t> </a:t>
            </a:r>
            <a:r>
              <a:rPr lang="fr-FR" dirty="0" err="1" smtClean="0"/>
              <a:t>pneumoniae</a:t>
            </a:r>
            <a:r>
              <a:rPr lang="fr-FR" baseline="0" dirty="0" smtClean="0"/>
              <a:t> classe 2 : </a:t>
            </a:r>
            <a:r>
              <a:rPr lang="fr-FR" baseline="0" dirty="0" err="1" smtClean="0"/>
              <a:t>s.ubiris</a:t>
            </a:r>
            <a:r>
              <a:rPr lang="fr-FR" baseline="0" dirty="0" smtClean="0"/>
              <a:t> est classe 1</a:t>
            </a:r>
            <a:endParaRPr lang="fr-FR" dirty="0" smtClean="0"/>
          </a:p>
        </p:txBody>
      </p:sp>
      <p:sp>
        <p:nvSpPr>
          <p:cNvPr id="4915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77E16F-8475-4C87-9BE4-A811B48BDB51}" type="slidenum">
              <a:rPr lang="fr-FR"/>
              <a:pPr fontAlgn="base">
                <a:spcBef>
                  <a:spcPct val="0"/>
                </a:spcBef>
                <a:spcAft>
                  <a:spcPct val="0"/>
                </a:spcAft>
              </a:pPr>
              <a:t>12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oAutofit/>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fr-FR" smtClean="0"/>
              <a:t>Cliquez pour modifier le style du titre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dirty="0"/>
          </a:p>
        </p:txBody>
      </p:sp>
      <p:sp>
        <p:nvSpPr>
          <p:cNvPr id="4" name="Rectangle 22"/>
          <p:cNvSpPr>
            <a:spLocks noGrp="1"/>
          </p:cNvSpPr>
          <p:nvPr>
            <p:ph type="dt" sz="half" idx="10"/>
          </p:nvPr>
        </p:nvSpPr>
        <p:spPr/>
        <p:txBody>
          <a:bodyPr/>
          <a:lstStyle>
            <a:lvl1pPr>
              <a:defRPr/>
            </a:lvl1pPr>
          </a:lstStyle>
          <a:p>
            <a:pPr>
              <a:defRPr/>
            </a:pPr>
            <a:fld id="{8990CA22-342F-4CC9-A965-6CD03A2C8889}" type="datetimeFigureOut">
              <a:rPr lang="fr-FR"/>
              <a:pPr>
                <a:defRPr/>
              </a:pPr>
              <a:t>04/09/15</a:t>
            </a:fld>
            <a:endParaRPr lang="fr-FR"/>
          </a:p>
        </p:txBody>
      </p:sp>
      <p:sp>
        <p:nvSpPr>
          <p:cNvPr id="5" name="Rectangle 18"/>
          <p:cNvSpPr>
            <a:spLocks noGrp="1"/>
          </p:cNvSpPr>
          <p:nvPr>
            <p:ph type="ftr" sz="quarter" idx="11"/>
          </p:nvPr>
        </p:nvSpPr>
        <p:spPr/>
        <p:txBody>
          <a:bodyPr/>
          <a:lstStyle>
            <a:lvl1pPr>
              <a:defRPr/>
            </a:lvl1pPr>
          </a:lstStyle>
          <a:p>
            <a:pPr>
              <a:defRPr/>
            </a:pPr>
            <a:endParaRPr lang="fr-FR"/>
          </a:p>
        </p:txBody>
      </p:sp>
      <p:sp>
        <p:nvSpPr>
          <p:cNvPr id="6" name="Rectangle 15"/>
          <p:cNvSpPr>
            <a:spLocks noGrp="1"/>
          </p:cNvSpPr>
          <p:nvPr>
            <p:ph type="sldNum" sz="quarter" idx="12"/>
          </p:nvPr>
        </p:nvSpPr>
        <p:spPr/>
        <p:txBody>
          <a:bodyPr/>
          <a:lstStyle>
            <a:lvl1pPr>
              <a:defRPr/>
            </a:lvl1pPr>
          </a:lstStyle>
          <a:p>
            <a:pPr>
              <a:defRPr/>
            </a:pPr>
            <a:fld id="{DD7351A2-F2B6-48FD-9428-FB11F8E16C5D}"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22"/>
          <p:cNvSpPr>
            <a:spLocks noGrp="1"/>
          </p:cNvSpPr>
          <p:nvPr>
            <p:ph type="dt" sz="half" idx="10"/>
          </p:nvPr>
        </p:nvSpPr>
        <p:spPr/>
        <p:txBody>
          <a:bodyPr/>
          <a:lstStyle>
            <a:lvl1pPr>
              <a:defRPr/>
            </a:lvl1pPr>
          </a:lstStyle>
          <a:p>
            <a:pPr>
              <a:defRPr/>
            </a:pPr>
            <a:fld id="{425D4CB3-9476-43C2-A6D2-6128F9C89993}" type="datetimeFigureOut">
              <a:rPr lang="fr-FR"/>
              <a:pPr>
                <a:defRPr/>
              </a:pPr>
              <a:t>04/09/15</a:t>
            </a:fld>
            <a:endParaRPr lang="fr-FR"/>
          </a:p>
        </p:txBody>
      </p:sp>
      <p:sp>
        <p:nvSpPr>
          <p:cNvPr id="5" name="Rectangle 18"/>
          <p:cNvSpPr>
            <a:spLocks noGrp="1"/>
          </p:cNvSpPr>
          <p:nvPr>
            <p:ph type="ftr" sz="quarter" idx="11"/>
          </p:nvPr>
        </p:nvSpPr>
        <p:spPr/>
        <p:txBody>
          <a:bodyPr/>
          <a:lstStyle>
            <a:lvl1pPr>
              <a:defRPr/>
            </a:lvl1pPr>
          </a:lstStyle>
          <a:p>
            <a:pPr>
              <a:defRPr/>
            </a:pPr>
            <a:endParaRPr lang="fr-FR"/>
          </a:p>
        </p:txBody>
      </p:sp>
      <p:sp>
        <p:nvSpPr>
          <p:cNvPr id="6" name="Rectangle 15"/>
          <p:cNvSpPr>
            <a:spLocks noGrp="1"/>
          </p:cNvSpPr>
          <p:nvPr>
            <p:ph type="sldNum" sz="quarter" idx="12"/>
          </p:nvPr>
        </p:nvSpPr>
        <p:spPr/>
        <p:txBody>
          <a:bodyPr/>
          <a:lstStyle>
            <a:lvl1pPr>
              <a:defRPr/>
            </a:lvl1pPr>
          </a:lstStyle>
          <a:p>
            <a:pPr>
              <a:defRPr/>
            </a:pPr>
            <a:fld id="{7E773CCC-5B5B-478D-941E-E7209FB526A7}"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22"/>
          <p:cNvSpPr>
            <a:spLocks noGrp="1"/>
          </p:cNvSpPr>
          <p:nvPr>
            <p:ph type="dt" sz="half" idx="10"/>
          </p:nvPr>
        </p:nvSpPr>
        <p:spPr/>
        <p:txBody>
          <a:bodyPr/>
          <a:lstStyle>
            <a:lvl1pPr>
              <a:defRPr/>
            </a:lvl1pPr>
          </a:lstStyle>
          <a:p>
            <a:pPr>
              <a:defRPr/>
            </a:pPr>
            <a:fld id="{0B1E779C-46F7-4E39-B797-D8164B95192D}" type="datetimeFigureOut">
              <a:rPr lang="fr-FR"/>
              <a:pPr>
                <a:defRPr/>
              </a:pPr>
              <a:t>04/09/15</a:t>
            </a:fld>
            <a:endParaRPr lang="fr-FR"/>
          </a:p>
        </p:txBody>
      </p:sp>
      <p:sp>
        <p:nvSpPr>
          <p:cNvPr id="5" name="Rectangle 18"/>
          <p:cNvSpPr>
            <a:spLocks noGrp="1"/>
          </p:cNvSpPr>
          <p:nvPr>
            <p:ph type="ftr" sz="quarter" idx="11"/>
          </p:nvPr>
        </p:nvSpPr>
        <p:spPr/>
        <p:txBody>
          <a:bodyPr/>
          <a:lstStyle>
            <a:lvl1pPr>
              <a:defRPr/>
            </a:lvl1pPr>
          </a:lstStyle>
          <a:p>
            <a:pPr>
              <a:defRPr/>
            </a:pPr>
            <a:endParaRPr lang="fr-FR"/>
          </a:p>
        </p:txBody>
      </p:sp>
      <p:sp>
        <p:nvSpPr>
          <p:cNvPr id="6" name="Rectangle 15"/>
          <p:cNvSpPr>
            <a:spLocks noGrp="1"/>
          </p:cNvSpPr>
          <p:nvPr>
            <p:ph type="sldNum" sz="quarter" idx="12"/>
          </p:nvPr>
        </p:nvSpPr>
        <p:spPr/>
        <p:txBody>
          <a:bodyPr/>
          <a:lstStyle>
            <a:lvl1pPr>
              <a:defRPr/>
            </a:lvl1pPr>
          </a:lstStyle>
          <a:p>
            <a:pPr>
              <a:defRPr/>
            </a:pPr>
            <a:fld id="{C374E149-6026-4535-8E04-C15B30177C6A}"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fr-FR" smtClean="0"/>
              <a:t>Cliquez pour modifier le style du titre</a:t>
            </a:r>
            <a:endParaRPr lang="en-US"/>
          </a:p>
        </p:txBody>
      </p:sp>
      <p:sp>
        <p:nvSpPr>
          <p:cNvPr id="3" name="Rectangle 3"/>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Rectangle 22"/>
          <p:cNvSpPr>
            <a:spLocks noGrp="1"/>
          </p:cNvSpPr>
          <p:nvPr>
            <p:ph type="dt" sz="half" idx="10"/>
          </p:nvPr>
        </p:nvSpPr>
        <p:spPr/>
        <p:txBody>
          <a:bodyPr/>
          <a:lstStyle>
            <a:lvl1pPr>
              <a:defRPr/>
            </a:lvl1pPr>
          </a:lstStyle>
          <a:p>
            <a:pPr>
              <a:defRPr/>
            </a:pPr>
            <a:fld id="{2ECA9B4D-DC1F-4416-8BA3-E37D7D15719A}" type="datetimeFigureOut">
              <a:rPr lang="fr-FR"/>
              <a:pPr>
                <a:defRPr/>
              </a:pPr>
              <a:t>04/09/15</a:t>
            </a:fld>
            <a:endParaRPr lang="fr-FR"/>
          </a:p>
        </p:txBody>
      </p:sp>
      <p:sp>
        <p:nvSpPr>
          <p:cNvPr id="5" name="Rectangle 18"/>
          <p:cNvSpPr>
            <a:spLocks noGrp="1"/>
          </p:cNvSpPr>
          <p:nvPr>
            <p:ph type="ftr" sz="quarter" idx="11"/>
          </p:nvPr>
        </p:nvSpPr>
        <p:spPr/>
        <p:txBody>
          <a:bodyPr/>
          <a:lstStyle>
            <a:lvl1pPr>
              <a:defRPr/>
            </a:lvl1pPr>
          </a:lstStyle>
          <a:p>
            <a:pPr>
              <a:defRPr/>
            </a:pPr>
            <a:endParaRPr lang="fr-FR"/>
          </a:p>
        </p:txBody>
      </p:sp>
      <p:sp>
        <p:nvSpPr>
          <p:cNvPr id="6" name="Rectangle 15"/>
          <p:cNvSpPr>
            <a:spLocks noGrp="1"/>
          </p:cNvSpPr>
          <p:nvPr>
            <p:ph type="sldNum" sz="quarter" idx="12"/>
          </p:nvPr>
        </p:nvSpPr>
        <p:spPr/>
        <p:txBody>
          <a:bodyPr/>
          <a:lstStyle>
            <a:lvl1pPr>
              <a:defRPr/>
            </a:lvl1pPr>
          </a:lstStyle>
          <a:p>
            <a:pPr>
              <a:defRPr/>
            </a:pPr>
            <a:fld id="{04F7CD7F-DED2-4738-88A8-4E3987551ED6}"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lstStyle>
            <a:lvl1pPr algn="ctr">
              <a:buNone/>
              <a:defRPr lang="en-US" sz="6000" b="1" dirty="0">
                <a:solidFill>
                  <a:schemeClr val="tx2">
                    <a:shade val="85000"/>
                    <a:satMod val="150000"/>
                  </a:schemeClr>
                </a:solidFill>
              </a:defRPr>
            </a:lvl1pPr>
          </a:lstStyle>
          <a:p>
            <a:r>
              <a:rPr lang="fr-FR" smtClean="0"/>
              <a:t>Cliquez pour modifier le style du titre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4" name="Rectangle 22"/>
          <p:cNvSpPr>
            <a:spLocks noGrp="1"/>
          </p:cNvSpPr>
          <p:nvPr>
            <p:ph type="dt" sz="half" idx="10"/>
          </p:nvPr>
        </p:nvSpPr>
        <p:spPr/>
        <p:txBody>
          <a:bodyPr/>
          <a:lstStyle>
            <a:lvl1pPr>
              <a:defRPr/>
            </a:lvl1pPr>
          </a:lstStyle>
          <a:p>
            <a:pPr>
              <a:defRPr/>
            </a:pPr>
            <a:fld id="{C77A68B6-D33E-4988-A4F5-3CA31716BA44}" type="datetimeFigureOut">
              <a:rPr lang="fr-FR"/>
              <a:pPr>
                <a:defRPr/>
              </a:pPr>
              <a:t>04/09/15</a:t>
            </a:fld>
            <a:endParaRPr lang="fr-FR"/>
          </a:p>
        </p:txBody>
      </p:sp>
      <p:sp>
        <p:nvSpPr>
          <p:cNvPr id="5" name="Rectangle 18"/>
          <p:cNvSpPr>
            <a:spLocks noGrp="1"/>
          </p:cNvSpPr>
          <p:nvPr>
            <p:ph type="ftr" sz="quarter" idx="11"/>
          </p:nvPr>
        </p:nvSpPr>
        <p:spPr/>
        <p:txBody>
          <a:bodyPr/>
          <a:lstStyle>
            <a:lvl1pPr>
              <a:defRPr/>
            </a:lvl1pPr>
          </a:lstStyle>
          <a:p>
            <a:pPr>
              <a:defRPr/>
            </a:pPr>
            <a:endParaRPr lang="fr-FR"/>
          </a:p>
        </p:txBody>
      </p:sp>
      <p:sp>
        <p:nvSpPr>
          <p:cNvPr id="6" name="Rectangle 15"/>
          <p:cNvSpPr>
            <a:spLocks noGrp="1"/>
          </p:cNvSpPr>
          <p:nvPr>
            <p:ph type="sldNum" sz="quarter" idx="12"/>
          </p:nvPr>
        </p:nvSpPr>
        <p:spPr/>
        <p:txBody>
          <a:bodyPr/>
          <a:lstStyle>
            <a:lvl1pPr>
              <a:defRPr/>
            </a:lvl1pPr>
          </a:lstStyle>
          <a:p>
            <a:pPr>
              <a:defRPr/>
            </a:pPr>
            <a:fld id="{FA314A40-F553-4346-AE35-8C23B25252F9}"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fr-FR" smtClean="0"/>
              <a:t>Cliquez pour modifier le style du titre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22"/>
          <p:cNvSpPr>
            <a:spLocks noGrp="1"/>
          </p:cNvSpPr>
          <p:nvPr>
            <p:ph type="dt" sz="half" idx="10"/>
          </p:nvPr>
        </p:nvSpPr>
        <p:spPr/>
        <p:txBody>
          <a:bodyPr/>
          <a:lstStyle>
            <a:lvl1pPr>
              <a:defRPr/>
            </a:lvl1pPr>
          </a:lstStyle>
          <a:p>
            <a:pPr>
              <a:defRPr/>
            </a:pPr>
            <a:fld id="{50BC5222-AEF9-4EAD-BD86-7231CCCD0D20}" type="datetimeFigureOut">
              <a:rPr lang="fr-FR"/>
              <a:pPr>
                <a:defRPr/>
              </a:pPr>
              <a:t>04/09/15</a:t>
            </a:fld>
            <a:endParaRPr lang="fr-FR"/>
          </a:p>
        </p:txBody>
      </p:sp>
      <p:sp>
        <p:nvSpPr>
          <p:cNvPr id="6" name="Rectangle 18"/>
          <p:cNvSpPr>
            <a:spLocks noGrp="1"/>
          </p:cNvSpPr>
          <p:nvPr>
            <p:ph type="ftr" sz="quarter" idx="11"/>
          </p:nvPr>
        </p:nvSpPr>
        <p:spPr/>
        <p:txBody>
          <a:bodyPr/>
          <a:lstStyle>
            <a:lvl1pPr>
              <a:defRPr/>
            </a:lvl1pPr>
          </a:lstStyle>
          <a:p>
            <a:pPr>
              <a:defRPr/>
            </a:pPr>
            <a:endParaRPr lang="fr-FR"/>
          </a:p>
        </p:txBody>
      </p:sp>
      <p:sp>
        <p:nvSpPr>
          <p:cNvPr id="7" name="Rectangle 15"/>
          <p:cNvSpPr>
            <a:spLocks noGrp="1"/>
          </p:cNvSpPr>
          <p:nvPr>
            <p:ph type="sldNum" sz="quarter" idx="12"/>
          </p:nvPr>
        </p:nvSpPr>
        <p:spPr/>
        <p:txBody>
          <a:bodyPr/>
          <a:lstStyle>
            <a:lvl1pPr>
              <a:defRPr/>
            </a:lvl1pPr>
          </a:lstStyle>
          <a:p>
            <a:pPr>
              <a:defRPr/>
            </a:pPr>
            <a:fld id="{9905661B-8127-4C41-830C-E78EDC7062F6}"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fr-FR" smtClean="0"/>
              <a:t>Cliquez pour modifier le style du titre</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22"/>
          <p:cNvSpPr>
            <a:spLocks noGrp="1"/>
          </p:cNvSpPr>
          <p:nvPr>
            <p:ph type="dt" sz="half" idx="10"/>
          </p:nvPr>
        </p:nvSpPr>
        <p:spPr/>
        <p:txBody>
          <a:bodyPr/>
          <a:lstStyle>
            <a:lvl1pPr>
              <a:defRPr/>
            </a:lvl1pPr>
          </a:lstStyle>
          <a:p>
            <a:pPr>
              <a:defRPr/>
            </a:pPr>
            <a:fld id="{F9F751EE-159C-428C-BCD0-B10D4012BA92}" type="datetimeFigureOut">
              <a:rPr lang="fr-FR"/>
              <a:pPr>
                <a:defRPr/>
              </a:pPr>
              <a:t>04/09/15</a:t>
            </a:fld>
            <a:endParaRPr lang="fr-FR"/>
          </a:p>
        </p:txBody>
      </p:sp>
      <p:sp>
        <p:nvSpPr>
          <p:cNvPr id="8" name="Rectangle 18"/>
          <p:cNvSpPr>
            <a:spLocks noGrp="1"/>
          </p:cNvSpPr>
          <p:nvPr>
            <p:ph type="ftr" sz="quarter" idx="11"/>
          </p:nvPr>
        </p:nvSpPr>
        <p:spPr/>
        <p:txBody>
          <a:bodyPr/>
          <a:lstStyle>
            <a:lvl1pPr>
              <a:defRPr/>
            </a:lvl1pPr>
          </a:lstStyle>
          <a:p>
            <a:pPr>
              <a:defRPr/>
            </a:pPr>
            <a:endParaRPr lang="fr-FR"/>
          </a:p>
        </p:txBody>
      </p:sp>
      <p:sp>
        <p:nvSpPr>
          <p:cNvPr id="9" name="Rectangle 15"/>
          <p:cNvSpPr>
            <a:spLocks noGrp="1"/>
          </p:cNvSpPr>
          <p:nvPr>
            <p:ph type="sldNum" sz="quarter" idx="12"/>
          </p:nvPr>
        </p:nvSpPr>
        <p:spPr/>
        <p:txBody>
          <a:bodyPr/>
          <a:lstStyle>
            <a:lvl1pPr>
              <a:defRPr/>
            </a:lvl1pPr>
          </a:lstStyle>
          <a:p>
            <a:pPr>
              <a:defRPr/>
            </a:pPr>
            <a:fld id="{36DBF81A-0429-4CC9-BE1D-14E6C3D0CD33}"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fr-FR" smtClean="0"/>
              <a:t>Cliquez pour modifier le style du titre</a:t>
            </a:r>
            <a:endParaRPr lang="en-US"/>
          </a:p>
        </p:txBody>
      </p:sp>
      <p:sp>
        <p:nvSpPr>
          <p:cNvPr id="3" name="Rectangle 22"/>
          <p:cNvSpPr>
            <a:spLocks noGrp="1"/>
          </p:cNvSpPr>
          <p:nvPr>
            <p:ph type="dt" sz="half" idx="10"/>
          </p:nvPr>
        </p:nvSpPr>
        <p:spPr/>
        <p:txBody>
          <a:bodyPr/>
          <a:lstStyle>
            <a:lvl1pPr>
              <a:defRPr/>
            </a:lvl1pPr>
          </a:lstStyle>
          <a:p>
            <a:pPr>
              <a:defRPr/>
            </a:pPr>
            <a:fld id="{7CC33EE7-7585-454C-976D-22454E8FC0A0}" type="datetimeFigureOut">
              <a:rPr lang="fr-FR"/>
              <a:pPr>
                <a:defRPr/>
              </a:pPr>
              <a:t>04/09/15</a:t>
            </a:fld>
            <a:endParaRPr lang="fr-FR"/>
          </a:p>
        </p:txBody>
      </p:sp>
      <p:sp>
        <p:nvSpPr>
          <p:cNvPr id="4" name="Rectangle 18"/>
          <p:cNvSpPr>
            <a:spLocks noGrp="1"/>
          </p:cNvSpPr>
          <p:nvPr>
            <p:ph type="ftr" sz="quarter" idx="11"/>
          </p:nvPr>
        </p:nvSpPr>
        <p:spPr/>
        <p:txBody>
          <a:bodyPr/>
          <a:lstStyle>
            <a:lvl1pPr>
              <a:defRPr/>
            </a:lvl1pPr>
          </a:lstStyle>
          <a:p>
            <a:pPr>
              <a:defRPr/>
            </a:pPr>
            <a:endParaRPr lang="fr-FR"/>
          </a:p>
        </p:txBody>
      </p:sp>
      <p:sp>
        <p:nvSpPr>
          <p:cNvPr id="5" name="Rectangle 15"/>
          <p:cNvSpPr>
            <a:spLocks noGrp="1"/>
          </p:cNvSpPr>
          <p:nvPr>
            <p:ph type="sldNum" sz="quarter" idx="12"/>
          </p:nvPr>
        </p:nvSpPr>
        <p:spPr/>
        <p:txBody>
          <a:bodyPr/>
          <a:lstStyle>
            <a:lvl1pPr>
              <a:defRPr/>
            </a:lvl1pPr>
          </a:lstStyle>
          <a:p>
            <a:pPr>
              <a:defRPr/>
            </a:pPr>
            <a:fld id="{EF505C48-8D6E-4FC5-B9CE-E4A74E6ECE7B}"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2"/>
          <p:cNvSpPr>
            <a:spLocks noGrp="1"/>
          </p:cNvSpPr>
          <p:nvPr>
            <p:ph type="dt" sz="half" idx="10"/>
          </p:nvPr>
        </p:nvSpPr>
        <p:spPr/>
        <p:txBody>
          <a:bodyPr/>
          <a:lstStyle>
            <a:lvl1pPr>
              <a:defRPr/>
            </a:lvl1pPr>
          </a:lstStyle>
          <a:p>
            <a:pPr>
              <a:defRPr/>
            </a:pPr>
            <a:fld id="{F7EA3E4D-92B9-4D06-994A-57472EEC44B1}" type="datetimeFigureOut">
              <a:rPr lang="fr-FR"/>
              <a:pPr>
                <a:defRPr/>
              </a:pPr>
              <a:t>04/09/15</a:t>
            </a:fld>
            <a:endParaRPr lang="fr-FR"/>
          </a:p>
        </p:txBody>
      </p:sp>
      <p:sp>
        <p:nvSpPr>
          <p:cNvPr id="3" name="Rectangle 18"/>
          <p:cNvSpPr>
            <a:spLocks noGrp="1"/>
          </p:cNvSpPr>
          <p:nvPr>
            <p:ph type="ftr" sz="quarter" idx="11"/>
          </p:nvPr>
        </p:nvSpPr>
        <p:spPr/>
        <p:txBody>
          <a:bodyPr/>
          <a:lstStyle>
            <a:lvl1pPr>
              <a:defRPr/>
            </a:lvl1pPr>
          </a:lstStyle>
          <a:p>
            <a:pPr>
              <a:defRPr/>
            </a:pPr>
            <a:endParaRPr lang="fr-FR"/>
          </a:p>
        </p:txBody>
      </p:sp>
      <p:sp>
        <p:nvSpPr>
          <p:cNvPr id="4" name="Rectangle 15"/>
          <p:cNvSpPr>
            <a:spLocks noGrp="1"/>
          </p:cNvSpPr>
          <p:nvPr>
            <p:ph type="sldNum" sz="quarter" idx="12"/>
          </p:nvPr>
        </p:nvSpPr>
        <p:spPr/>
        <p:txBody>
          <a:bodyPr/>
          <a:lstStyle>
            <a:lvl1pPr>
              <a:defRPr/>
            </a:lvl1pPr>
          </a:lstStyle>
          <a:p>
            <a:pPr>
              <a:defRPr/>
            </a:pPr>
            <a:fld id="{B407B316-30BA-4551-84F1-E3377D90F266}"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lstStyle>
            <a:lvl1pPr algn="ctr">
              <a:defRPr sz="2400" b="1">
                <a:solidFill>
                  <a:schemeClr val="tx2"/>
                </a:solidFill>
                <a:effectLst>
                  <a:outerShdw blurRad="38100" dist="25400" dir="8220000" algn="tr" rotWithShape="0">
                    <a:prstClr val="black">
                      <a:alpha val="35000"/>
                    </a:prstClr>
                  </a:outerShdw>
                </a:effectLst>
              </a:defRPr>
            </a:lvl1pPr>
          </a:lstStyle>
          <a:p>
            <a:r>
              <a:rPr lang="fr-FR" smtClean="0"/>
              <a:t>Cliquez pour modifier le style du titre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2"/>
          <p:cNvSpPr>
            <a:spLocks noGrp="1"/>
          </p:cNvSpPr>
          <p:nvPr>
            <p:ph type="dt" sz="half" idx="10"/>
          </p:nvPr>
        </p:nvSpPr>
        <p:spPr/>
        <p:txBody>
          <a:bodyPr/>
          <a:lstStyle>
            <a:lvl1pPr>
              <a:defRPr/>
            </a:lvl1pPr>
          </a:lstStyle>
          <a:p>
            <a:pPr>
              <a:defRPr/>
            </a:pPr>
            <a:fld id="{4BB976A7-CABF-4587-9E2F-BF58B9607C1F}" type="datetimeFigureOut">
              <a:rPr lang="fr-FR"/>
              <a:pPr>
                <a:defRPr/>
              </a:pPr>
              <a:t>04/09/15</a:t>
            </a:fld>
            <a:endParaRPr lang="fr-FR"/>
          </a:p>
        </p:txBody>
      </p:sp>
      <p:sp>
        <p:nvSpPr>
          <p:cNvPr id="6" name="Rectangle 18"/>
          <p:cNvSpPr>
            <a:spLocks noGrp="1"/>
          </p:cNvSpPr>
          <p:nvPr>
            <p:ph type="ftr" sz="quarter" idx="11"/>
          </p:nvPr>
        </p:nvSpPr>
        <p:spPr/>
        <p:txBody>
          <a:bodyPr/>
          <a:lstStyle>
            <a:lvl1pPr>
              <a:defRPr/>
            </a:lvl1pPr>
          </a:lstStyle>
          <a:p>
            <a:pPr>
              <a:defRPr/>
            </a:pPr>
            <a:endParaRPr lang="fr-FR"/>
          </a:p>
        </p:txBody>
      </p:sp>
      <p:sp>
        <p:nvSpPr>
          <p:cNvPr id="7" name="Rectangle 15"/>
          <p:cNvSpPr>
            <a:spLocks noGrp="1"/>
          </p:cNvSpPr>
          <p:nvPr>
            <p:ph type="sldNum" sz="quarter" idx="12"/>
          </p:nvPr>
        </p:nvSpPr>
        <p:spPr/>
        <p:txBody>
          <a:bodyPr/>
          <a:lstStyle>
            <a:lvl1pPr>
              <a:defRPr/>
            </a:lvl1pPr>
          </a:lstStyle>
          <a:p>
            <a:pPr>
              <a:defRPr/>
            </a:pPr>
            <a:fld id="{371B2468-2F97-4E68-8F80-0F8E7B19D8F6}"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Rectangle 7"/>
          <p:cNvSpPr/>
          <p:nvPr/>
        </p:nvSpPr>
        <p:spPr>
          <a:xfrm>
            <a:off x="727075" y="1062038"/>
            <a:ext cx="4600575" cy="3978275"/>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anchor="ctr">
            <a:normAutofit/>
          </a:bodyPr>
          <a:lstStyle/>
          <a:p>
            <a:pPr indent="-274320" fontAlgn="auto">
              <a:spcBef>
                <a:spcPts val="0"/>
              </a:spcBef>
              <a:spcAft>
                <a:spcPts val="0"/>
              </a:spcAft>
              <a:buClr>
                <a:schemeClr val="accent1"/>
              </a:buClr>
              <a:buSzPct val="80000"/>
              <a:buFont typeface="Wingdings 2" pitchFamily="18" charset="2"/>
              <a:buNone/>
              <a:defRPr/>
            </a:pPr>
            <a:endParaRPr lang="en-US" sz="2000"/>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fr-FR" smtClean="0"/>
              <a:t>Cliquez pour modifier le style du titre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normAutofit/>
          </a:bodyPr>
          <a:lstStyle>
            <a:lvl1pPr>
              <a:buNone/>
              <a:defRPr sz="3200"/>
            </a:lvl1pPr>
          </a:lstStyle>
          <a:p>
            <a:pPr lvl="0"/>
            <a:r>
              <a:rPr lang="fr-FR" noProof="0" smtClean="0"/>
              <a:t>Cliquez sur l'icône pour ajouter une image</a:t>
            </a:r>
            <a:endParaRPr lang="en-US" noProof="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fr-FR" smtClean="0"/>
              <a:t>Cliquez pour modifier les styles du texte du masque</a:t>
            </a:r>
          </a:p>
        </p:txBody>
      </p:sp>
      <p:sp>
        <p:nvSpPr>
          <p:cNvPr id="6" name="Rectangle 5"/>
          <p:cNvSpPr>
            <a:spLocks noGrp="1"/>
          </p:cNvSpPr>
          <p:nvPr>
            <p:ph type="dt" sz="half" idx="10"/>
          </p:nvPr>
        </p:nvSpPr>
        <p:spPr/>
        <p:txBody>
          <a:bodyPr/>
          <a:lstStyle>
            <a:lvl1pPr>
              <a:defRPr/>
            </a:lvl1pPr>
          </a:lstStyle>
          <a:p>
            <a:pPr>
              <a:defRPr/>
            </a:pPr>
            <a:fld id="{A0DF7A7F-E7DF-4E8D-B397-94B32D00BF7C}" type="datetimeFigureOut">
              <a:rPr lang="fr-FR"/>
              <a:pPr>
                <a:defRPr/>
              </a:pPr>
              <a:t>04/09/15</a:t>
            </a:fld>
            <a:endParaRPr lang="fr-FR"/>
          </a:p>
        </p:txBody>
      </p:sp>
      <p:sp>
        <p:nvSpPr>
          <p:cNvPr id="7" name="Rectangle 6"/>
          <p:cNvSpPr>
            <a:spLocks noGrp="1"/>
          </p:cNvSpPr>
          <p:nvPr>
            <p:ph type="ftr" sz="quarter" idx="11"/>
          </p:nvPr>
        </p:nvSpPr>
        <p:spPr/>
        <p:txBody>
          <a:bodyPr/>
          <a:lstStyle>
            <a:lvl1pPr>
              <a:defRPr/>
            </a:lvl1pPr>
          </a:lstStyle>
          <a:p>
            <a:pPr>
              <a:defRPr/>
            </a:pPr>
            <a:endParaRPr lang="fr-FR"/>
          </a:p>
        </p:txBody>
      </p:sp>
      <p:sp>
        <p:nvSpPr>
          <p:cNvPr id="8" name="Rectangle 7"/>
          <p:cNvSpPr>
            <a:spLocks noGrp="1"/>
          </p:cNvSpPr>
          <p:nvPr>
            <p:ph type="sldNum" sz="quarter" idx="12"/>
          </p:nvPr>
        </p:nvSpPr>
        <p:spPr/>
        <p:txBody>
          <a:bodyPr/>
          <a:lstStyle>
            <a:lvl1pPr>
              <a:defRPr/>
            </a:lvl1pPr>
          </a:lstStyle>
          <a:p>
            <a:pPr>
              <a:defRPr/>
            </a:pPr>
            <a:fld id="{23E9444D-5F25-4743-9FD9-793267255727}"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FFCC"/>
            </a:gs>
            <a:gs pos="10000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fr-FR" smtClean="0"/>
              <a:t>Cliquez pour modifier le style du titre</a:t>
            </a:r>
            <a:endParaRPr lang="en-US" dirty="0"/>
          </a:p>
        </p:txBody>
      </p:sp>
      <p:sp>
        <p:nvSpPr>
          <p:cNvPr id="1027" name="Rectangle 11"/>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fontAlgn="auto">
              <a:spcBef>
                <a:spcPts val="0"/>
              </a:spcBef>
              <a:spcAft>
                <a:spcPts val="0"/>
              </a:spcAft>
              <a:defRPr lang="en-US" sz="1200" smtClean="0">
                <a:solidFill>
                  <a:schemeClr val="tx2"/>
                </a:solidFill>
                <a:latin typeface="+mn-lt"/>
                <a:ea typeface="+mn-lt"/>
                <a:cs typeface="+mn-lt"/>
              </a:defRPr>
            </a:lvl1pPr>
          </a:lstStyle>
          <a:p>
            <a:pPr>
              <a:defRPr/>
            </a:pPr>
            <a:fld id="{83F89F2D-532B-4B17-AF5C-74E60536A92E}" type="datetimeFigureOut">
              <a:rPr lang="fr-FR"/>
              <a:pPr>
                <a:defRPr/>
              </a:pPr>
              <a:t>04/09/15</a:t>
            </a:fld>
            <a:endParaRPr lang="fr-FR"/>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fontAlgn="auto">
              <a:spcBef>
                <a:spcPts val="0"/>
              </a:spcBef>
              <a:spcAft>
                <a:spcPts val="0"/>
              </a:spcAft>
              <a:defRPr lang="en-US" sz="1200">
                <a:solidFill>
                  <a:schemeClr val="tx2"/>
                </a:solidFill>
                <a:latin typeface="+mn-lt"/>
                <a:ea typeface="+mn-lt"/>
                <a:cs typeface="+mn-lt"/>
              </a:defRPr>
            </a:lvl1pPr>
          </a:lstStyle>
          <a:p>
            <a:pPr>
              <a:defRPr/>
            </a:pPr>
            <a:endParaRPr lang="fr-FR"/>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fontAlgn="auto">
              <a:spcBef>
                <a:spcPts val="0"/>
              </a:spcBef>
              <a:spcAft>
                <a:spcPts val="0"/>
              </a:spcAft>
              <a:defRPr lang="en-US" sz="1200" smtClean="0">
                <a:solidFill>
                  <a:schemeClr val="tx2"/>
                </a:solidFill>
                <a:latin typeface="+mn-lt"/>
                <a:ea typeface="+mn-lt"/>
                <a:cs typeface="+mn-lt"/>
              </a:defRPr>
            </a:lvl1pPr>
          </a:lstStyle>
          <a:p>
            <a:pPr>
              <a:defRPr/>
            </a:pPr>
            <a:fld id="{C0A8FE8A-D0A6-4591-831F-8551595B9360}"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72" r:id="rId9"/>
    <p:sldLayoutId id="2147483663" r:id="rId10"/>
    <p:sldLayoutId id="2147483662" r:id="rId11"/>
  </p:sldLayoutIdLst>
  <p:txStyles>
    <p:titleStyle>
      <a:defPPr>
        <a:defRPr sz="4400">
          <a:solidFill>
            <a:schemeClr val="tx2">
              <a:shade val="85000"/>
              <a:satMod val="150000"/>
            </a:schemeClr>
          </a:solidFill>
          <a:latin typeface="+mj-lt"/>
          <a:ea typeface="+mj-ea"/>
          <a:cs typeface="+mj-cs"/>
        </a:defRPr>
      </a:defPPr>
      <a:lvl1pPr algn="ctr" rtl="0" fontAlgn="base">
        <a:spcBef>
          <a:spcPct val="0"/>
        </a:spcBef>
        <a:spcAft>
          <a:spcPct val="0"/>
        </a:spcAft>
        <a:defRPr lang="en-US" sz="4800" b="1" kern="1200" dirty="0">
          <a:solidFill>
            <a:srgbClr val="7F4A25"/>
          </a:solidFill>
          <a:effectLst>
            <a:outerShdw blurRad="63500" dist="38100" dir="8220000" algn="tl" rotWithShape="0">
              <a:srgbClr val="000000">
                <a:alpha val="30000"/>
              </a:srgbClr>
            </a:outerShdw>
          </a:effectLst>
          <a:latin typeface="+mj-lt"/>
          <a:ea typeface="+mj-lt"/>
          <a:cs typeface="+mj-lt"/>
        </a:defRPr>
      </a:lvl1pPr>
      <a:lvl2pPr algn="ctr" rtl="0" fontAlgn="base">
        <a:spcBef>
          <a:spcPct val="0"/>
        </a:spcBef>
        <a:spcAft>
          <a:spcPct val="0"/>
        </a:spcAft>
        <a:defRPr sz="4800" b="1">
          <a:solidFill>
            <a:srgbClr val="7F4A25"/>
          </a:solidFill>
          <a:latin typeface="Candara" pitchFamily="34" charset="0"/>
        </a:defRPr>
      </a:lvl2pPr>
      <a:lvl3pPr algn="ctr" rtl="0" fontAlgn="base">
        <a:spcBef>
          <a:spcPct val="0"/>
        </a:spcBef>
        <a:spcAft>
          <a:spcPct val="0"/>
        </a:spcAft>
        <a:defRPr sz="4800" b="1">
          <a:solidFill>
            <a:srgbClr val="7F4A25"/>
          </a:solidFill>
          <a:latin typeface="Candara" pitchFamily="34" charset="0"/>
        </a:defRPr>
      </a:lvl3pPr>
      <a:lvl4pPr algn="ctr" rtl="0" fontAlgn="base">
        <a:spcBef>
          <a:spcPct val="0"/>
        </a:spcBef>
        <a:spcAft>
          <a:spcPct val="0"/>
        </a:spcAft>
        <a:defRPr sz="4800" b="1">
          <a:solidFill>
            <a:srgbClr val="7F4A25"/>
          </a:solidFill>
          <a:latin typeface="Candara" pitchFamily="34" charset="0"/>
        </a:defRPr>
      </a:lvl4pPr>
      <a:lvl5pPr algn="ctr" rtl="0" fontAlgn="base">
        <a:spcBef>
          <a:spcPct val="0"/>
        </a:spcBef>
        <a:spcAft>
          <a:spcPct val="0"/>
        </a:spcAft>
        <a:defRPr sz="4800" b="1">
          <a:solidFill>
            <a:srgbClr val="7F4A25"/>
          </a:solidFill>
          <a:latin typeface="Candara" pitchFamily="34" charset="0"/>
        </a:defRPr>
      </a:lvl5pPr>
      <a:lvl6pPr marL="457200" algn="ctr" rtl="0" fontAlgn="base">
        <a:spcBef>
          <a:spcPct val="0"/>
        </a:spcBef>
        <a:spcAft>
          <a:spcPct val="0"/>
        </a:spcAft>
        <a:defRPr sz="4800" b="1">
          <a:solidFill>
            <a:srgbClr val="7F4A25"/>
          </a:solidFill>
          <a:latin typeface="Candara" pitchFamily="34" charset="0"/>
        </a:defRPr>
      </a:lvl6pPr>
      <a:lvl7pPr marL="914400" algn="ctr" rtl="0" fontAlgn="base">
        <a:spcBef>
          <a:spcPct val="0"/>
        </a:spcBef>
        <a:spcAft>
          <a:spcPct val="0"/>
        </a:spcAft>
        <a:defRPr sz="4800" b="1">
          <a:solidFill>
            <a:srgbClr val="7F4A25"/>
          </a:solidFill>
          <a:latin typeface="Candara" pitchFamily="34" charset="0"/>
        </a:defRPr>
      </a:lvl7pPr>
      <a:lvl8pPr marL="1371600" algn="ctr" rtl="0" fontAlgn="base">
        <a:spcBef>
          <a:spcPct val="0"/>
        </a:spcBef>
        <a:spcAft>
          <a:spcPct val="0"/>
        </a:spcAft>
        <a:defRPr sz="4800" b="1">
          <a:solidFill>
            <a:srgbClr val="7F4A25"/>
          </a:solidFill>
          <a:latin typeface="Candara" pitchFamily="34" charset="0"/>
        </a:defRPr>
      </a:lvl8pPr>
      <a:lvl9pPr marL="1828800" algn="ctr" rtl="0" fontAlgn="base">
        <a:spcBef>
          <a:spcPct val="0"/>
        </a:spcBef>
        <a:spcAft>
          <a:spcPct val="0"/>
        </a:spcAft>
        <a:defRPr sz="4800" b="1">
          <a:solidFill>
            <a:srgbClr val="7F4A25"/>
          </a:solidFill>
          <a:latin typeface="Candara" pitchFamily="34" charset="0"/>
        </a:defRPr>
      </a:lvl9pPr>
    </p:titleStyle>
    <p:bodyStyle>
      <a:defPPr>
        <a:defRPr>
          <a:solidFill>
            <a:schemeClr val="tx1"/>
          </a:solidFill>
          <a:latin typeface="+mn-lt"/>
          <a:ea typeface="+mn-ea"/>
          <a:cs typeface="+mn-cs"/>
        </a:defRPr>
      </a:defPPr>
      <a:lvl1pPr indent="-273050" algn="l" rtl="0" fontAlgn="base">
        <a:spcBef>
          <a:spcPct val="20000"/>
        </a:spcBef>
        <a:spcAft>
          <a:spcPct val="0"/>
        </a:spcAft>
        <a:buClr>
          <a:schemeClr val="accent1"/>
        </a:buClr>
        <a:buSzPct val="80000"/>
        <a:buFont typeface="Wingdings 2" pitchFamily="18" charset="2"/>
        <a:buChar char=""/>
        <a:defRPr sz="2800">
          <a:solidFill>
            <a:schemeClr val="tx1"/>
          </a:solidFill>
          <a:latin typeface="+mn-lt"/>
          <a:ea typeface="+mn-lt"/>
          <a:cs typeface="+mn-lt"/>
        </a:defRPr>
      </a:lvl1pPr>
      <a:lvl2pPr marL="557213" indent="-228600" algn="l" rtl="0" fontAlgn="base">
        <a:spcBef>
          <a:spcPct val="20000"/>
        </a:spcBef>
        <a:spcAft>
          <a:spcPct val="0"/>
        </a:spcAft>
        <a:buClr>
          <a:schemeClr val="tx2"/>
        </a:buClr>
        <a:buFont typeface="Wingdings 2" pitchFamily="18" charset="2"/>
        <a:buChar char=""/>
        <a:defRPr sz="2200">
          <a:solidFill>
            <a:schemeClr val="tx1"/>
          </a:solidFill>
          <a:latin typeface="+mn-lt"/>
          <a:ea typeface="+mn-lt"/>
          <a:cs typeface="+mn-lt"/>
        </a:defRPr>
      </a:lvl2pPr>
      <a:lvl3pPr marL="812800" indent="-228600" algn="l" rtl="0" fontAlgn="base">
        <a:spcBef>
          <a:spcPct val="20000"/>
        </a:spcBef>
        <a:spcAft>
          <a:spcPct val="0"/>
        </a:spcAft>
        <a:buClr>
          <a:schemeClr val="accent1"/>
        </a:buClr>
        <a:buFont typeface="Wingdings 2" pitchFamily="18" charset="2"/>
        <a:buChar char=""/>
        <a:defRPr sz="2000">
          <a:solidFill>
            <a:schemeClr val="tx1"/>
          </a:solidFill>
          <a:latin typeface="+mn-lt"/>
          <a:ea typeface="+mn-lt"/>
          <a:cs typeface="+mn-lt"/>
        </a:defRPr>
      </a:lvl3pPr>
      <a:lvl4pPr marL="1068388" indent="-228600" algn="l" rtl="0" fontAlgn="base">
        <a:spcBef>
          <a:spcPct val="20000"/>
        </a:spcBef>
        <a:spcAft>
          <a:spcPct val="0"/>
        </a:spcAft>
        <a:buClr>
          <a:schemeClr val="tx2"/>
        </a:buClr>
        <a:buFont typeface="Wingdings 2" pitchFamily="18" charset="2"/>
        <a:buChar char=""/>
        <a:defRPr>
          <a:solidFill>
            <a:schemeClr val="tx1"/>
          </a:solidFill>
          <a:latin typeface="+mn-lt"/>
          <a:ea typeface="+mn-lt"/>
          <a:cs typeface="+mn-lt"/>
        </a:defRPr>
      </a:lvl4pPr>
      <a:lvl5pPr marL="1316038" indent="-228600" algn="l" rtl="0" fontAlgn="base">
        <a:spcBef>
          <a:spcPct val="20000"/>
        </a:spcBef>
        <a:spcAft>
          <a:spcPct val="0"/>
        </a:spcAft>
        <a:buClr>
          <a:schemeClr val="accent1"/>
        </a:buClr>
        <a:buFont typeface="Wingdings 2" pitchFamily="18" charset="2"/>
        <a:buChar char=""/>
        <a:defRPr>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oleObject" Target="../embeddings/oleObject1.bin"/><Relationship Id="rId6" Type="http://schemas.openxmlformats.org/officeDocument/2006/relationships/image" Target="../media/image10.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oleObject" Target="../embeddings/oleObject2.bin"/><Relationship Id="rId6" Type="http://schemas.openxmlformats.org/officeDocument/2006/relationships/image" Target="../media/image11.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image" Target="../media/image16.jpeg"/><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5.jpeg"/><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8.jpeg"/><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6.gif"/><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nrs.fr/"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nrs.fr"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3.bin"/><Relationship Id="rId5" Type="http://schemas.openxmlformats.org/officeDocument/2006/relationships/oleObject" Target="../embeddings/Document_Microsoft_Word_97_-_20041.doc"/><Relationship Id="rId6" Type="http://schemas.openxmlformats.org/officeDocument/2006/relationships/image" Target="../media/image27.wmf"/><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79.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5" Type="http://schemas.openxmlformats.org/officeDocument/2006/relationships/image" Target="../media/image28.jpeg"/><Relationship Id="rId6" Type="http://schemas.openxmlformats.org/officeDocument/2006/relationships/image" Target="../media/image29.jpeg"/><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8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8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31.png"/><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8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8.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89.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 Id="rId3"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8596" y="2143116"/>
            <a:ext cx="7772400" cy="1928826"/>
          </a:xfrm>
        </p:spPr>
        <p:txBody>
          <a:bodyPr/>
          <a:lstStyle/>
          <a:p>
            <a:pPr fontAlgn="auto">
              <a:spcBef>
                <a:spcPts val="0"/>
              </a:spcBef>
              <a:spcAft>
                <a:spcPts val="0"/>
              </a:spcAft>
              <a:defRPr/>
            </a:pPr>
            <a:r>
              <a:rPr lang="fr-FR" dirty="0" smtClean="0">
                <a:solidFill>
                  <a:srgbClr val="FF0000"/>
                </a:solidFill>
              </a:rPr>
              <a:t>DEMARCHE DE PREVENTION</a:t>
            </a:r>
            <a:endParaRPr lang="fr-FR" dirty="0">
              <a:solidFill>
                <a:srgbClr val="FF0000"/>
              </a:solidFill>
            </a:endParaRPr>
          </a:p>
        </p:txBody>
      </p:sp>
      <p:pic>
        <p:nvPicPr>
          <p:cNvPr id="15362" name="Image 2" descr="logo.gif"/>
          <p:cNvPicPr>
            <a:picLocks noChangeAspect="1"/>
          </p:cNvPicPr>
          <p:nvPr/>
        </p:nvPicPr>
        <p:blipFill>
          <a:blip r:embed="rId3" cstate="print"/>
          <a:srcRect/>
          <a:stretch>
            <a:fillRect/>
          </a:stretch>
        </p:blipFill>
        <p:spPr bwMode="auto">
          <a:xfrm>
            <a:off x="7858125" y="285750"/>
            <a:ext cx="1171575" cy="714375"/>
          </a:xfrm>
          <a:prstGeom prst="rect">
            <a:avLst/>
          </a:prstGeom>
          <a:noFill/>
          <a:ln w="9525">
            <a:noFill/>
            <a:miter lim="800000"/>
            <a:headEnd/>
            <a:tailEnd/>
          </a:ln>
        </p:spPr>
      </p:pic>
      <p:pic>
        <p:nvPicPr>
          <p:cNvPr id="15363" name="Picture 2"/>
          <p:cNvPicPr>
            <a:picLocks noChangeAspect="1" noChangeArrowheads="1"/>
          </p:cNvPicPr>
          <p:nvPr/>
        </p:nvPicPr>
        <p:blipFill>
          <a:blip r:embed="rId4" cstate="print"/>
          <a:srcRect/>
          <a:stretch>
            <a:fillRect/>
          </a:stretch>
        </p:blipFill>
        <p:spPr bwMode="auto">
          <a:xfrm>
            <a:off x="142875" y="142875"/>
            <a:ext cx="1381125" cy="6000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20688"/>
            <a:ext cx="8229600" cy="1947890"/>
          </a:xfrm>
          <a:solidFill>
            <a:schemeClr val="tx2">
              <a:lumMod val="40000"/>
              <a:lumOff val="60000"/>
            </a:schemeClr>
          </a:solidFill>
        </p:spPr>
        <p:txBody>
          <a:bodyPr>
            <a:normAutofit fontScale="90000"/>
          </a:bodyPr>
          <a:lstStyle/>
          <a:p>
            <a:pPr fontAlgn="auto">
              <a:spcBef>
                <a:spcPts val="0"/>
              </a:spcBef>
              <a:spcAft>
                <a:spcPts val="0"/>
              </a:spcAft>
              <a:defRPr/>
            </a:pPr>
            <a:r>
              <a:rPr lang="fr-FR" sz="4800" dirty="0" smtClean="0">
                <a:effectLst/>
              </a:rPr>
              <a:t>5/ </a:t>
            </a:r>
            <a:r>
              <a:rPr lang="fr-FR" sz="4800" dirty="0"/>
              <a:t>Tenir compte de l’évolution de la technique </a:t>
            </a:r>
            <a:r>
              <a:rPr lang="fr-FR" sz="4800" dirty="0" smtClean="0"/>
              <a:t/>
            </a:r>
            <a:br>
              <a:rPr lang="fr-FR" sz="4800" dirty="0" smtClean="0"/>
            </a:br>
            <a:r>
              <a:rPr lang="fr-FR" sz="4800" dirty="0">
                <a:solidFill>
                  <a:schemeClr val="accent6">
                    <a:lumMod val="60000"/>
                    <a:lumOff val="40000"/>
                  </a:schemeClr>
                </a:solidFill>
                <a:effectLst/>
              </a:rPr>
              <a:t> </a:t>
            </a:r>
            <a:r>
              <a:rPr lang="fr-FR" sz="3600" dirty="0">
                <a:solidFill>
                  <a:schemeClr val="accent6">
                    <a:lumMod val="60000"/>
                    <a:lumOff val="40000"/>
                  </a:schemeClr>
                </a:solidFill>
                <a:effectLst/>
              </a:rPr>
              <a:t>= prévention intrinsèque</a:t>
            </a:r>
            <a:endParaRPr lang="fr-FR" sz="3600" dirty="0">
              <a:solidFill>
                <a:srgbClr val="FFFF00"/>
              </a:solidFill>
              <a:effectLst>
                <a:outerShdw blurRad="50800" dist="38100" dir="8220000" algn="tl" rotWithShape="0">
                  <a:schemeClr val="tx1">
                    <a:alpha val="58000"/>
                  </a:schemeClr>
                </a:outerShdw>
              </a:effectLst>
            </a:endParaRPr>
          </a:p>
        </p:txBody>
      </p:sp>
      <p:sp>
        <p:nvSpPr>
          <p:cNvPr id="7" name="Espace réservé du contenu 6"/>
          <p:cNvSpPr>
            <a:spLocks noGrp="1"/>
          </p:cNvSpPr>
          <p:nvPr>
            <p:ph idx="1"/>
          </p:nvPr>
        </p:nvSpPr>
        <p:spPr>
          <a:xfrm>
            <a:off x="323528" y="2564904"/>
            <a:ext cx="8229600" cy="4248472"/>
          </a:xfrm>
        </p:spPr>
        <p:txBody>
          <a:bodyPr/>
          <a:lstStyle/>
          <a:p>
            <a:pPr marL="285750" lvl="1" indent="-285750" defTabSz="1555750">
              <a:lnSpc>
                <a:spcPct val="90000"/>
              </a:lnSpc>
              <a:spcAft>
                <a:spcPct val="20000"/>
              </a:spcAft>
              <a:buFont typeface="Wingdings" pitchFamily="2" charset="2"/>
              <a:buChar char="q"/>
            </a:pPr>
            <a:r>
              <a:rPr lang="fr-FR" sz="3500" dirty="0" smtClean="0"/>
              <a:t>Eliminer les mesures devenues obsolètes : réalisation d’un antibiogramme par écouvillonnage, utilisation d’une anse en plastique évitant le flambage, dosage éthanol par voie enzymatique …</a:t>
            </a:r>
          </a:p>
          <a:p>
            <a:pPr marL="285750" lvl="1" indent="-285750" defTabSz="1555750">
              <a:lnSpc>
                <a:spcPct val="90000"/>
              </a:lnSpc>
              <a:spcAft>
                <a:spcPct val="20000"/>
              </a:spcAft>
              <a:buFont typeface="Wingdings" pitchFamily="2" charset="2"/>
              <a:buChar char="q"/>
            </a:pPr>
            <a:r>
              <a:rPr lang="fr-FR" sz="3500" dirty="0" smtClean="0"/>
              <a:t>Adapter les situations de travail aux progrès. </a:t>
            </a:r>
          </a:p>
          <a:p>
            <a:endParaRPr lang="fr-FR" dirty="0"/>
          </a:p>
        </p:txBody>
      </p:sp>
      <p:pic>
        <p:nvPicPr>
          <p:cNvPr id="48131" name="Image 14" descr="logo.gif"/>
          <p:cNvPicPr>
            <a:picLocks noChangeAspect="1"/>
          </p:cNvPicPr>
          <p:nvPr/>
        </p:nvPicPr>
        <p:blipFill>
          <a:blip r:embed="rId3" cstate="print"/>
          <a:srcRect/>
          <a:stretch>
            <a:fillRect/>
          </a:stretch>
        </p:blipFill>
        <p:spPr bwMode="auto">
          <a:xfrm>
            <a:off x="7715272" y="0"/>
            <a:ext cx="1171575" cy="714375"/>
          </a:xfrm>
          <a:prstGeom prst="rect">
            <a:avLst/>
          </a:prstGeom>
          <a:noFill/>
          <a:ln w="9525">
            <a:noFill/>
            <a:miter lim="800000"/>
            <a:headEnd/>
            <a:tailEnd/>
          </a:ln>
        </p:spPr>
      </p:pic>
      <p:pic>
        <p:nvPicPr>
          <p:cNvPr id="48138" name="Picture 2"/>
          <p:cNvPicPr>
            <a:picLocks noChangeAspect="1" noChangeArrowheads="1"/>
          </p:cNvPicPr>
          <p:nvPr/>
        </p:nvPicPr>
        <p:blipFill>
          <a:blip r:embed="rId4" cstate="print"/>
          <a:srcRect/>
          <a:stretch>
            <a:fillRect/>
          </a:stretch>
        </p:blipFill>
        <p:spPr bwMode="auto">
          <a:xfrm>
            <a:off x="142844" y="0"/>
            <a:ext cx="1381125" cy="6000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642918"/>
            <a:ext cx="8229600" cy="2519394"/>
          </a:xfrm>
          <a:solidFill>
            <a:schemeClr val="tx2">
              <a:lumMod val="40000"/>
              <a:lumOff val="60000"/>
            </a:schemeClr>
          </a:solidFill>
        </p:spPr>
        <p:txBody>
          <a:bodyPr>
            <a:normAutofit fontScale="90000"/>
          </a:bodyPr>
          <a:lstStyle/>
          <a:p>
            <a:pPr fontAlgn="auto">
              <a:spcBef>
                <a:spcPts val="0"/>
              </a:spcBef>
              <a:spcAft>
                <a:spcPts val="0"/>
              </a:spcAft>
              <a:defRPr/>
            </a:pPr>
            <a:r>
              <a:rPr lang="fr-FR" sz="4400" dirty="0" smtClean="0">
                <a:effectLst/>
              </a:rPr>
              <a:t>6/ </a:t>
            </a:r>
            <a:r>
              <a:rPr lang="fr-FR" sz="4400" dirty="0" smtClean="0"/>
              <a:t>Remplacer </a:t>
            </a:r>
            <a:r>
              <a:rPr lang="fr-FR" sz="4400" dirty="0"/>
              <a:t>ce qui est dangereux par ce qui ne l’est pas ou ce qui est moins dangereux </a:t>
            </a:r>
            <a:r>
              <a:rPr lang="fr-FR" sz="4400" dirty="0" smtClean="0"/>
              <a:t/>
            </a:r>
            <a:br>
              <a:rPr lang="fr-FR" sz="4400" dirty="0" smtClean="0"/>
            </a:br>
            <a:r>
              <a:rPr lang="fr-FR" sz="3600" dirty="0" smtClean="0">
                <a:solidFill>
                  <a:schemeClr val="accent6">
                    <a:lumMod val="60000"/>
                    <a:lumOff val="40000"/>
                  </a:schemeClr>
                </a:solidFill>
                <a:effectLst/>
              </a:rPr>
              <a:t>= prévention intrinsèque</a:t>
            </a:r>
            <a:endParaRPr lang="fr-FR" sz="3600" dirty="0">
              <a:solidFill>
                <a:schemeClr val="accent6">
                  <a:lumMod val="60000"/>
                  <a:lumOff val="40000"/>
                </a:schemeClr>
              </a:solidFill>
              <a:effectLst>
                <a:outerShdw blurRad="50800" dist="38100" dir="8220000" algn="tl" rotWithShape="0">
                  <a:schemeClr val="tx1">
                    <a:alpha val="58000"/>
                  </a:schemeClr>
                </a:outerShdw>
              </a:effectLst>
            </a:endParaRPr>
          </a:p>
        </p:txBody>
      </p:sp>
      <p:sp>
        <p:nvSpPr>
          <p:cNvPr id="8" name="Espace réservé du contenu 7"/>
          <p:cNvSpPr>
            <a:spLocks noGrp="1"/>
          </p:cNvSpPr>
          <p:nvPr>
            <p:ph idx="1"/>
          </p:nvPr>
        </p:nvSpPr>
        <p:spPr>
          <a:xfrm>
            <a:off x="571472" y="3357562"/>
            <a:ext cx="8229600" cy="2714644"/>
          </a:xfrm>
        </p:spPr>
        <p:txBody>
          <a:bodyPr/>
          <a:lstStyle/>
          <a:p>
            <a:pPr marL="285750" lvl="1" indent="-285750" defTabSz="1555750">
              <a:lnSpc>
                <a:spcPct val="90000"/>
              </a:lnSpc>
              <a:spcAft>
                <a:spcPct val="20000"/>
              </a:spcAft>
              <a:buFont typeface="Wingdings" pitchFamily="2" charset="2"/>
              <a:buChar char="q"/>
            </a:pPr>
            <a:r>
              <a:rPr lang="fr-FR" sz="3500" dirty="0" smtClean="0"/>
              <a:t>Tenir compte de l’évolution des classements des agents biologiques et chimiques.</a:t>
            </a:r>
          </a:p>
          <a:p>
            <a:pPr marL="285750" lvl="1" indent="-285750" defTabSz="1555750">
              <a:lnSpc>
                <a:spcPct val="90000"/>
              </a:lnSpc>
              <a:spcAft>
                <a:spcPct val="20000"/>
              </a:spcAft>
              <a:buFont typeface="Wingdings" pitchFamily="2" charset="2"/>
              <a:buChar char="q"/>
            </a:pPr>
            <a:r>
              <a:rPr lang="fr-FR" sz="3500" dirty="0" smtClean="0"/>
              <a:t>Elargir le « risque » infectieux aux « risques » </a:t>
            </a:r>
            <a:r>
              <a:rPr lang="fr-FR" sz="3500" dirty="0" err="1" smtClean="0"/>
              <a:t>toxinique</a:t>
            </a:r>
            <a:r>
              <a:rPr lang="fr-FR" sz="3500" dirty="0" smtClean="0"/>
              <a:t>, allergique et cancérogène.</a:t>
            </a:r>
          </a:p>
          <a:p>
            <a:endParaRPr lang="fr-FR" dirty="0"/>
          </a:p>
        </p:txBody>
      </p:sp>
      <p:sp>
        <p:nvSpPr>
          <p:cNvPr id="4" name="Titre 1"/>
          <p:cNvSpPr txBox="1">
            <a:spLocks/>
          </p:cNvSpPr>
          <p:nvPr/>
        </p:nvSpPr>
        <p:spPr>
          <a:xfrm>
            <a:off x="714375" y="1000125"/>
            <a:ext cx="7772400" cy="1000125"/>
          </a:xfrm>
          <a:prstGeom prst="rect">
            <a:avLst/>
          </a:prstGeom>
        </p:spPr>
        <p:txBody>
          <a:bodyPr anchor="ctr">
            <a:normAutofit/>
          </a:bodyPr>
          <a:lstStyle/>
          <a:p>
            <a:pPr algn="ctr" fontAlgn="auto">
              <a:spcAft>
                <a:spcPts val="0"/>
              </a:spcAft>
              <a:defRPr/>
            </a:pPr>
            <a:endParaRPr lang="fr-FR" sz="4400" dirty="0">
              <a:latin typeface="+mj-lt"/>
              <a:ea typeface="+mj-ea"/>
              <a:cs typeface="+mj-cs"/>
            </a:endParaRPr>
          </a:p>
        </p:txBody>
      </p:sp>
      <p:pic>
        <p:nvPicPr>
          <p:cNvPr id="48131" name="Image 14" descr="logo.gif"/>
          <p:cNvPicPr>
            <a:picLocks noChangeAspect="1"/>
          </p:cNvPicPr>
          <p:nvPr/>
        </p:nvPicPr>
        <p:blipFill>
          <a:blip r:embed="rId3" cstate="print"/>
          <a:srcRect/>
          <a:stretch>
            <a:fillRect/>
          </a:stretch>
        </p:blipFill>
        <p:spPr bwMode="auto">
          <a:xfrm>
            <a:off x="7858125" y="285750"/>
            <a:ext cx="1171575" cy="714375"/>
          </a:xfrm>
          <a:prstGeom prst="rect">
            <a:avLst/>
          </a:prstGeom>
          <a:noFill/>
          <a:ln w="9525">
            <a:noFill/>
            <a:miter lim="800000"/>
            <a:headEnd/>
            <a:tailEnd/>
          </a:ln>
        </p:spPr>
      </p:pic>
      <p:pic>
        <p:nvPicPr>
          <p:cNvPr id="48138" name="Picture 2"/>
          <p:cNvPicPr>
            <a:picLocks noChangeAspect="1" noChangeArrowheads="1"/>
          </p:cNvPicPr>
          <p:nvPr/>
        </p:nvPicPr>
        <p:blipFill>
          <a:blip r:embed="rId4" cstate="print"/>
          <a:srcRect/>
          <a:stretch>
            <a:fillRect/>
          </a:stretch>
        </p:blipFill>
        <p:spPr bwMode="auto">
          <a:xfrm>
            <a:off x="142844" y="0"/>
            <a:ext cx="1381125" cy="6000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836712"/>
            <a:ext cx="7772400" cy="1520124"/>
          </a:xfrm>
          <a:solidFill>
            <a:schemeClr val="tx2">
              <a:lumMod val="40000"/>
              <a:lumOff val="60000"/>
            </a:schemeClr>
          </a:solidFill>
        </p:spPr>
        <p:txBody>
          <a:bodyPr/>
          <a:lstStyle/>
          <a:p>
            <a:pPr fontAlgn="auto">
              <a:spcBef>
                <a:spcPts val="0"/>
              </a:spcBef>
              <a:spcAft>
                <a:spcPts val="0"/>
              </a:spcAft>
              <a:defRPr/>
            </a:pPr>
            <a:r>
              <a:rPr lang="fr-FR" sz="2400" dirty="0"/>
              <a:t>6/ Remplacer ce qui est dangereux par ce qui ne l’est pas ou ce qui est moins dangereux </a:t>
            </a:r>
            <a:r>
              <a:rPr lang="fr-FR" sz="2400" dirty="0">
                <a:effectLst/>
              </a:rPr>
              <a:t/>
            </a:r>
            <a:br>
              <a:rPr lang="fr-FR" sz="2400" dirty="0">
                <a:effectLst/>
              </a:rPr>
            </a:br>
            <a:r>
              <a:rPr lang="fr-FR" sz="2400" dirty="0">
                <a:solidFill>
                  <a:schemeClr val="accent6">
                    <a:lumMod val="60000"/>
                    <a:lumOff val="40000"/>
                  </a:schemeClr>
                </a:solidFill>
                <a:effectLst/>
              </a:rPr>
              <a:t> = prévention intrinsèque</a:t>
            </a:r>
            <a:endParaRPr lang="fr-FR" sz="2400" dirty="0">
              <a:solidFill>
                <a:srgbClr val="FFFF00"/>
              </a:solidFill>
              <a:effectLst>
                <a:outerShdw blurRad="50800" dist="38100" dir="8220000" algn="tl" rotWithShape="0">
                  <a:schemeClr val="tx1">
                    <a:alpha val="58000"/>
                  </a:schemeClr>
                </a:outerShdw>
              </a:effectLst>
            </a:endParaRPr>
          </a:p>
        </p:txBody>
      </p:sp>
      <p:pic>
        <p:nvPicPr>
          <p:cNvPr id="48131" name="Image 14" descr="logo.gif"/>
          <p:cNvPicPr>
            <a:picLocks noChangeAspect="1"/>
          </p:cNvPicPr>
          <p:nvPr/>
        </p:nvPicPr>
        <p:blipFill>
          <a:blip r:embed="rId3" cstate="print"/>
          <a:srcRect/>
          <a:stretch>
            <a:fillRect/>
          </a:stretch>
        </p:blipFill>
        <p:spPr bwMode="auto">
          <a:xfrm>
            <a:off x="7858125" y="285750"/>
            <a:ext cx="1171575" cy="714375"/>
          </a:xfrm>
          <a:prstGeom prst="rect">
            <a:avLst/>
          </a:prstGeom>
          <a:noFill/>
          <a:ln w="9525">
            <a:noFill/>
            <a:miter lim="800000"/>
            <a:headEnd/>
            <a:tailEnd/>
          </a:ln>
        </p:spPr>
      </p:pic>
      <p:sp>
        <p:nvSpPr>
          <p:cNvPr id="16" name="Ellipse 15"/>
          <p:cNvSpPr/>
          <p:nvPr/>
        </p:nvSpPr>
        <p:spPr>
          <a:xfrm>
            <a:off x="1357290" y="2643182"/>
            <a:ext cx="4286250" cy="22145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solidFill>
                <a:srgbClr val="FF0000"/>
              </a:solidFill>
            </a:endParaRPr>
          </a:p>
        </p:txBody>
      </p:sp>
      <p:sp>
        <p:nvSpPr>
          <p:cNvPr id="48133" name="ZoneTexte 16"/>
          <p:cNvSpPr txBox="1">
            <a:spLocks noChangeArrowheads="1"/>
          </p:cNvSpPr>
          <p:nvPr/>
        </p:nvSpPr>
        <p:spPr bwMode="auto">
          <a:xfrm>
            <a:off x="1835696" y="3068960"/>
            <a:ext cx="2357437" cy="1569660"/>
          </a:xfrm>
          <a:prstGeom prst="rect">
            <a:avLst/>
          </a:prstGeom>
          <a:noFill/>
          <a:ln w="9525">
            <a:noFill/>
            <a:miter lim="800000"/>
            <a:headEnd/>
            <a:tailEnd/>
          </a:ln>
        </p:spPr>
        <p:txBody>
          <a:bodyPr>
            <a:spAutoFit/>
          </a:bodyPr>
          <a:lstStyle/>
          <a:p>
            <a:r>
              <a:rPr lang="fr-FR" sz="2400" dirty="0">
                <a:solidFill>
                  <a:schemeClr val="bg1"/>
                </a:solidFill>
                <a:latin typeface="Candara" pitchFamily="34" charset="0"/>
              </a:rPr>
              <a:t>Danger = agent infectieux ou </a:t>
            </a:r>
            <a:r>
              <a:rPr lang="fr-FR" sz="2400" dirty="0" smtClean="0">
                <a:solidFill>
                  <a:schemeClr val="bg1"/>
                </a:solidFill>
                <a:latin typeface="Candara" pitchFamily="34" charset="0"/>
              </a:rPr>
              <a:t>réservoir ou agent chimique</a:t>
            </a:r>
            <a:endParaRPr lang="fr-FR" sz="2400" dirty="0">
              <a:solidFill>
                <a:schemeClr val="bg1"/>
              </a:solidFill>
              <a:latin typeface="Candara" pitchFamily="34" charset="0"/>
            </a:endParaRPr>
          </a:p>
        </p:txBody>
      </p:sp>
      <p:grpSp>
        <p:nvGrpSpPr>
          <p:cNvPr id="5" name="Groupe 17"/>
          <p:cNvGrpSpPr>
            <a:grpSpLocks/>
          </p:cNvGrpSpPr>
          <p:nvPr/>
        </p:nvGrpSpPr>
        <p:grpSpPr bwMode="auto">
          <a:xfrm>
            <a:off x="4214790" y="2643182"/>
            <a:ext cx="3643312" cy="2214562"/>
            <a:chOff x="5429256" y="2857496"/>
            <a:chExt cx="3500462" cy="1785950"/>
          </a:xfrm>
        </p:grpSpPr>
        <p:sp>
          <p:nvSpPr>
            <p:cNvPr id="19" name="Ellipse 18"/>
            <p:cNvSpPr/>
            <p:nvPr/>
          </p:nvSpPr>
          <p:spPr>
            <a:xfrm>
              <a:off x="5429256" y="2857496"/>
              <a:ext cx="3500462" cy="1785950"/>
            </a:xfrm>
            <a:prstGeom prst="ellipse">
              <a:avLst/>
            </a:prstGeom>
            <a:solidFill>
              <a:srgbClr val="00B0F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8142" name="ZoneTexte 19"/>
            <p:cNvSpPr txBox="1">
              <a:spLocks noChangeArrowheads="1"/>
            </p:cNvSpPr>
            <p:nvPr/>
          </p:nvSpPr>
          <p:spPr bwMode="auto">
            <a:xfrm>
              <a:off x="6879415" y="3548831"/>
              <a:ext cx="1867986" cy="372313"/>
            </a:xfrm>
            <a:prstGeom prst="rect">
              <a:avLst/>
            </a:prstGeom>
            <a:noFill/>
            <a:ln w="9525">
              <a:noFill/>
              <a:miter lim="800000"/>
              <a:headEnd/>
              <a:tailEnd/>
            </a:ln>
          </p:spPr>
          <p:txBody>
            <a:bodyPr wrap="square">
              <a:spAutoFit/>
            </a:bodyPr>
            <a:lstStyle/>
            <a:p>
              <a:r>
                <a:rPr lang="fr-FR" sz="2400" dirty="0" smtClean="0">
                  <a:latin typeface="Candara" pitchFamily="34" charset="0"/>
                </a:rPr>
                <a:t>manipulateur</a:t>
              </a:r>
              <a:endParaRPr lang="fr-FR" sz="2400" dirty="0">
                <a:latin typeface="Candara" pitchFamily="34" charset="0"/>
              </a:endParaRPr>
            </a:p>
          </p:txBody>
        </p:sp>
      </p:grpSp>
      <p:sp>
        <p:nvSpPr>
          <p:cNvPr id="25" name="Explosion 2 24"/>
          <p:cNvSpPr/>
          <p:nvPr/>
        </p:nvSpPr>
        <p:spPr>
          <a:xfrm>
            <a:off x="4429102" y="3500432"/>
            <a:ext cx="1143000" cy="500062"/>
          </a:xfrm>
          <a:prstGeom prst="irregularSeal2">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1" name="Flèche courbée vers le haut 20"/>
          <p:cNvSpPr/>
          <p:nvPr/>
        </p:nvSpPr>
        <p:spPr>
          <a:xfrm rot="1359529">
            <a:off x="4365602" y="4327519"/>
            <a:ext cx="2054225" cy="1774825"/>
          </a:xfrm>
          <a:prstGeom prst="curvedUpArrow">
            <a:avLst>
              <a:gd name="adj1" fmla="val 25000"/>
              <a:gd name="adj2" fmla="val 50000"/>
              <a:gd name="adj3" fmla="val 28117"/>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grpSp>
        <p:nvGrpSpPr>
          <p:cNvPr id="6" name="Groupe 25"/>
          <p:cNvGrpSpPr>
            <a:grpSpLocks/>
          </p:cNvGrpSpPr>
          <p:nvPr/>
        </p:nvGrpSpPr>
        <p:grpSpPr bwMode="auto">
          <a:xfrm>
            <a:off x="6000727" y="4000494"/>
            <a:ext cx="2143125" cy="1571625"/>
            <a:chOff x="6000760" y="3571876"/>
            <a:chExt cx="2143140" cy="1571636"/>
          </a:xfrm>
        </p:grpSpPr>
        <p:sp>
          <p:nvSpPr>
            <p:cNvPr id="22" name="Explosion 1 21"/>
            <p:cNvSpPr/>
            <p:nvPr/>
          </p:nvSpPr>
          <p:spPr>
            <a:xfrm>
              <a:off x="6000760" y="3571876"/>
              <a:ext cx="2143140" cy="1571636"/>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8140" name="ZoneTexte 22"/>
            <p:cNvSpPr txBox="1">
              <a:spLocks noChangeArrowheads="1"/>
            </p:cNvSpPr>
            <p:nvPr/>
          </p:nvSpPr>
          <p:spPr bwMode="auto">
            <a:xfrm>
              <a:off x="6500826" y="4143380"/>
              <a:ext cx="1357322" cy="369332"/>
            </a:xfrm>
            <a:prstGeom prst="rect">
              <a:avLst/>
            </a:prstGeom>
            <a:noFill/>
            <a:ln w="9525">
              <a:noFill/>
              <a:miter lim="800000"/>
              <a:headEnd/>
              <a:tailEnd/>
            </a:ln>
          </p:spPr>
          <p:txBody>
            <a:bodyPr>
              <a:spAutoFit/>
            </a:bodyPr>
            <a:lstStyle/>
            <a:p>
              <a:r>
                <a:rPr lang="fr-FR" b="1">
                  <a:latin typeface="Candara" pitchFamily="34" charset="0"/>
                </a:rPr>
                <a:t>dommage</a:t>
              </a:r>
            </a:p>
          </p:txBody>
        </p:sp>
      </p:grpSp>
      <p:pic>
        <p:nvPicPr>
          <p:cNvPr id="48138" name="Picture 2"/>
          <p:cNvPicPr>
            <a:picLocks noChangeAspect="1" noChangeArrowheads="1"/>
          </p:cNvPicPr>
          <p:nvPr/>
        </p:nvPicPr>
        <p:blipFill>
          <a:blip r:embed="rId4" cstate="print"/>
          <a:srcRect/>
          <a:stretch>
            <a:fillRect/>
          </a:stretch>
        </p:blipFill>
        <p:spPr bwMode="auto">
          <a:xfrm>
            <a:off x="142875" y="142875"/>
            <a:ext cx="1381125" cy="600075"/>
          </a:xfrm>
          <a:prstGeom prst="rect">
            <a:avLst/>
          </a:prstGeom>
          <a:noFill/>
          <a:ln w="9525">
            <a:noFill/>
            <a:miter lim="800000"/>
            <a:headEnd/>
            <a:tailEnd/>
          </a:ln>
        </p:spPr>
      </p:pic>
      <p:grpSp>
        <p:nvGrpSpPr>
          <p:cNvPr id="27" name="Groupe 26"/>
          <p:cNvGrpSpPr/>
          <p:nvPr/>
        </p:nvGrpSpPr>
        <p:grpSpPr>
          <a:xfrm>
            <a:off x="2143108" y="2857496"/>
            <a:ext cx="1928826" cy="1571636"/>
            <a:chOff x="1571604" y="2643182"/>
            <a:chExt cx="2500330" cy="1928826"/>
          </a:xfrm>
        </p:grpSpPr>
        <p:cxnSp>
          <p:nvCxnSpPr>
            <p:cNvPr id="18" name="Connecteur droit 17"/>
            <p:cNvCxnSpPr/>
            <p:nvPr/>
          </p:nvCxnSpPr>
          <p:spPr>
            <a:xfrm rot="10800000" flipV="1">
              <a:off x="1571604" y="2786058"/>
              <a:ext cx="2500330" cy="1785950"/>
            </a:xfrm>
            <a:prstGeom prst="line">
              <a:avLst/>
            </a:prstGeom>
            <a:ln w="762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rot="10800000">
              <a:off x="1928794" y="2643182"/>
              <a:ext cx="2143140" cy="1928826"/>
            </a:xfrm>
            <a:prstGeom prst="line">
              <a:avLst/>
            </a:prstGeom>
            <a:ln w="76200">
              <a:solidFill>
                <a:srgbClr val="009900"/>
              </a:solidFill>
            </a:ln>
          </p:spPr>
          <p:style>
            <a:lnRef idx="1">
              <a:schemeClr val="accent1"/>
            </a:lnRef>
            <a:fillRef idx="0">
              <a:schemeClr val="accent1"/>
            </a:fillRef>
            <a:effectRef idx="0">
              <a:schemeClr val="accent1"/>
            </a:effectRef>
            <a:fontRef idx="minor">
              <a:schemeClr val="tx1"/>
            </a:fontRef>
          </p:style>
        </p:cxnSp>
      </p:grpSp>
      <p:sp>
        <p:nvSpPr>
          <p:cNvPr id="35" name="ZoneTexte 34"/>
          <p:cNvSpPr txBox="1"/>
          <p:nvPr/>
        </p:nvSpPr>
        <p:spPr>
          <a:xfrm>
            <a:off x="500034" y="5429264"/>
            <a:ext cx="3857652" cy="369332"/>
          </a:xfrm>
          <a:prstGeom prst="rect">
            <a:avLst/>
          </a:prstGeom>
          <a:noFill/>
        </p:spPr>
        <p:txBody>
          <a:bodyPr wrap="square" rtlCol="0">
            <a:spAutoFit/>
          </a:bodyPr>
          <a:lstStyle/>
          <a:p>
            <a:r>
              <a:rPr lang="fr-FR" b="1" dirty="0" smtClean="0">
                <a:solidFill>
                  <a:schemeClr val="accent6">
                    <a:lumMod val="75000"/>
                  </a:schemeClr>
                </a:solidFill>
              </a:rPr>
              <a:t>= Dommage devient IMPOSSIBLE</a:t>
            </a:r>
            <a:endParaRPr lang="fr-FR" b="1" dirty="0">
              <a:solidFill>
                <a:schemeClr val="accent6">
                  <a:lumMod val="75000"/>
                </a:schemeClr>
              </a:solidFill>
            </a:endParaRPr>
          </a:p>
        </p:txBody>
      </p:sp>
      <p:sp>
        <p:nvSpPr>
          <p:cNvPr id="37" name="ZoneTexte 36"/>
          <p:cNvSpPr txBox="1"/>
          <p:nvPr/>
        </p:nvSpPr>
        <p:spPr>
          <a:xfrm>
            <a:off x="1403648" y="3212976"/>
            <a:ext cx="3286148" cy="1154162"/>
          </a:xfrm>
          <a:prstGeom prst="rect">
            <a:avLst/>
          </a:prstGeom>
          <a:noFill/>
        </p:spPr>
        <p:txBody>
          <a:bodyPr wrap="square" rtlCol="0">
            <a:spAutoFit/>
          </a:bodyPr>
          <a:lstStyle/>
          <a:p>
            <a:r>
              <a:rPr lang="fr-FR" sz="1700" dirty="0" smtClean="0">
                <a:solidFill>
                  <a:schemeClr val="bg1"/>
                </a:solidFill>
              </a:rPr>
              <a:t>Remplacement d’un microorganisme de classe 2 </a:t>
            </a:r>
          </a:p>
          <a:p>
            <a:r>
              <a:rPr lang="fr-FR" sz="1700" dirty="0" smtClean="0">
                <a:solidFill>
                  <a:schemeClr val="bg1"/>
                </a:solidFill>
              </a:rPr>
              <a:t>par un de classe 1</a:t>
            </a:r>
          </a:p>
          <a:p>
            <a:endParaRPr lang="fr-FR" dirty="0">
              <a:solidFill>
                <a:schemeClr val="bg1"/>
              </a:solidFill>
            </a:endParaRPr>
          </a:p>
        </p:txBody>
      </p:sp>
      <p:sp>
        <p:nvSpPr>
          <p:cNvPr id="26" name="ZoneTexte 25"/>
          <p:cNvSpPr txBox="1"/>
          <p:nvPr/>
        </p:nvSpPr>
        <p:spPr>
          <a:xfrm>
            <a:off x="6084168" y="5733256"/>
            <a:ext cx="2736304" cy="923330"/>
          </a:xfrm>
          <a:prstGeom prst="rect">
            <a:avLst/>
          </a:prstGeom>
          <a:noFill/>
        </p:spPr>
        <p:txBody>
          <a:bodyPr wrap="square" rtlCol="0">
            <a:spAutoFit/>
          </a:bodyPr>
          <a:lstStyle/>
          <a:p>
            <a:r>
              <a:rPr lang="fr-FR" dirty="0" smtClean="0"/>
              <a:t>Remplacer </a:t>
            </a:r>
            <a:r>
              <a:rPr lang="fr-FR" i="1" dirty="0" err="1" smtClean="0"/>
              <a:t>S.pneumoniae</a:t>
            </a:r>
            <a:r>
              <a:rPr lang="fr-FR" dirty="0" smtClean="0"/>
              <a:t> par </a:t>
            </a:r>
            <a:r>
              <a:rPr lang="fr-FR" i="1" dirty="0" err="1" smtClean="0"/>
              <a:t>S.uberis</a:t>
            </a:r>
            <a:endParaRPr lang="fr-FR" i="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0" nodeType="clickEffect">
                                  <p:stCondLst>
                                    <p:cond delay="0"/>
                                  </p:stCondLst>
                                  <p:childTnLst>
                                    <p:animEffect transition="out" filter="box(in)">
                                      <p:cBhvr>
                                        <p:cTn id="11" dur="500"/>
                                        <p:tgtEl>
                                          <p:spTgt spid="48133"/>
                                        </p:tgtEl>
                                      </p:cBhvr>
                                    </p:animEffect>
                                    <p:set>
                                      <p:cBhvr>
                                        <p:cTn id="12" dur="1" fill="hold">
                                          <p:stCondLst>
                                            <p:cond delay="499"/>
                                          </p:stCondLst>
                                        </p:cTn>
                                        <p:tgtEl>
                                          <p:spTgt spid="4813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checkerboard(across)">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checkerboard(across)">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xit" presetSubtype="10" fill="hold" grpId="1" nodeType="clickEffect">
                                  <p:stCondLst>
                                    <p:cond delay="0"/>
                                  </p:stCondLst>
                                  <p:childTnLst>
                                    <p:animEffect transition="out" filter="checkerboard(across)">
                                      <p:cBhvr>
                                        <p:cTn id="34" dur="500"/>
                                        <p:tgtEl>
                                          <p:spTgt spid="26"/>
                                        </p:tgtEl>
                                      </p:cBhvr>
                                    </p:animEffect>
                                    <p:set>
                                      <p:cBhvr>
                                        <p:cTn id="35"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p:bldP spid="35" grpId="0"/>
      <p:bldP spid="37" grpId="0"/>
      <p:bldP spid="26" grpId="0"/>
      <p:bldP spid="2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llipse 16"/>
          <p:cNvSpPr/>
          <p:nvPr/>
        </p:nvSpPr>
        <p:spPr>
          <a:xfrm>
            <a:off x="1403648" y="2780928"/>
            <a:ext cx="4248306" cy="194403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r-FR" dirty="0" smtClean="0">
                <a:solidFill>
                  <a:schemeClr val="bg1"/>
                </a:solidFill>
              </a:rPr>
              <a:t>Produit corrosif</a:t>
            </a:r>
            <a:endParaRPr lang="fr-FR" dirty="0">
              <a:solidFill>
                <a:schemeClr val="bg1"/>
              </a:solidFill>
            </a:endParaRPr>
          </a:p>
        </p:txBody>
      </p:sp>
      <p:sp>
        <p:nvSpPr>
          <p:cNvPr id="2" name="Titre 1"/>
          <p:cNvSpPr>
            <a:spLocks noGrp="1"/>
          </p:cNvSpPr>
          <p:nvPr>
            <p:ph type="ctrTitle"/>
          </p:nvPr>
        </p:nvSpPr>
        <p:spPr>
          <a:xfrm>
            <a:off x="785786" y="908720"/>
            <a:ext cx="7772400" cy="1520124"/>
          </a:xfrm>
          <a:solidFill>
            <a:schemeClr val="tx2">
              <a:lumMod val="40000"/>
              <a:lumOff val="60000"/>
            </a:schemeClr>
          </a:solidFill>
        </p:spPr>
        <p:txBody>
          <a:bodyPr/>
          <a:lstStyle/>
          <a:p>
            <a:pPr fontAlgn="auto">
              <a:spcBef>
                <a:spcPts val="0"/>
              </a:spcBef>
              <a:spcAft>
                <a:spcPts val="0"/>
              </a:spcAft>
              <a:defRPr/>
            </a:pPr>
            <a:r>
              <a:rPr lang="fr-FR" sz="2400" dirty="0" smtClean="0"/>
              <a:t>6/ Remplacer </a:t>
            </a:r>
            <a:r>
              <a:rPr lang="fr-FR" sz="2400" dirty="0"/>
              <a:t>ce qui est dangereux par ce qui ne l’est pas ou ce qui est moins dangereux </a:t>
            </a:r>
            <a:r>
              <a:rPr lang="fr-FR" sz="2400" dirty="0" smtClean="0">
                <a:effectLst/>
              </a:rPr>
              <a:t/>
            </a:r>
            <a:br>
              <a:rPr lang="fr-FR" sz="2400" dirty="0" smtClean="0">
                <a:effectLst/>
              </a:rPr>
            </a:br>
            <a:r>
              <a:rPr lang="fr-FR" sz="4400" dirty="0">
                <a:solidFill>
                  <a:schemeClr val="accent6">
                    <a:lumMod val="60000"/>
                    <a:lumOff val="40000"/>
                  </a:schemeClr>
                </a:solidFill>
                <a:effectLst/>
              </a:rPr>
              <a:t> </a:t>
            </a:r>
            <a:r>
              <a:rPr lang="fr-FR" sz="3600" dirty="0">
                <a:solidFill>
                  <a:schemeClr val="accent6">
                    <a:lumMod val="60000"/>
                    <a:lumOff val="40000"/>
                  </a:schemeClr>
                </a:solidFill>
                <a:effectLst/>
              </a:rPr>
              <a:t>= prévention intrinsèque</a:t>
            </a:r>
            <a:endParaRPr lang="fr-FR" sz="3600" dirty="0">
              <a:solidFill>
                <a:srgbClr val="FFFF00"/>
              </a:solidFill>
              <a:effectLst>
                <a:outerShdw blurRad="50800" dist="38100" dir="8220000" algn="tl" rotWithShape="0">
                  <a:schemeClr val="tx1">
                    <a:alpha val="58000"/>
                  </a:schemeClr>
                </a:outerShdw>
              </a:effectLst>
            </a:endParaRPr>
          </a:p>
        </p:txBody>
      </p:sp>
      <p:pic>
        <p:nvPicPr>
          <p:cNvPr id="48131" name="Image 14" descr="logo.gif"/>
          <p:cNvPicPr>
            <a:picLocks noChangeAspect="1"/>
          </p:cNvPicPr>
          <p:nvPr/>
        </p:nvPicPr>
        <p:blipFill>
          <a:blip r:embed="rId3" cstate="print"/>
          <a:srcRect/>
          <a:stretch>
            <a:fillRect/>
          </a:stretch>
        </p:blipFill>
        <p:spPr bwMode="auto">
          <a:xfrm>
            <a:off x="7858125" y="285750"/>
            <a:ext cx="1171575" cy="714375"/>
          </a:xfrm>
          <a:prstGeom prst="rect">
            <a:avLst/>
          </a:prstGeom>
          <a:noFill/>
          <a:ln w="9525">
            <a:noFill/>
            <a:miter lim="800000"/>
            <a:headEnd/>
            <a:tailEnd/>
          </a:ln>
        </p:spPr>
      </p:pic>
      <p:sp>
        <p:nvSpPr>
          <p:cNvPr id="16" name="Ellipse 15"/>
          <p:cNvSpPr/>
          <p:nvPr/>
        </p:nvSpPr>
        <p:spPr>
          <a:xfrm>
            <a:off x="2051720" y="2996952"/>
            <a:ext cx="2786082" cy="15001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r-FR" dirty="0" smtClean="0">
                <a:solidFill>
                  <a:schemeClr val="bg1"/>
                </a:solidFill>
              </a:rPr>
              <a:t>Produit</a:t>
            </a:r>
          </a:p>
          <a:p>
            <a:pPr fontAlgn="auto">
              <a:spcBef>
                <a:spcPts val="0"/>
              </a:spcBef>
              <a:spcAft>
                <a:spcPts val="0"/>
              </a:spcAft>
              <a:defRPr/>
            </a:pPr>
            <a:r>
              <a:rPr lang="fr-FR" dirty="0" smtClean="0">
                <a:solidFill>
                  <a:schemeClr val="bg1"/>
                </a:solidFill>
              </a:rPr>
              <a:t> irritant</a:t>
            </a:r>
            <a:endParaRPr lang="fr-FR" dirty="0">
              <a:solidFill>
                <a:schemeClr val="bg1"/>
              </a:solidFill>
            </a:endParaRPr>
          </a:p>
        </p:txBody>
      </p:sp>
      <p:grpSp>
        <p:nvGrpSpPr>
          <p:cNvPr id="3" name="Groupe 17"/>
          <p:cNvGrpSpPr>
            <a:grpSpLocks/>
          </p:cNvGrpSpPr>
          <p:nvPr/>
        </p:nvGrpSpPr>
        <p:grpSpPr bwMode="auto">
          <a:xfrm>
            <a:off x="4214790" y="2643182"/>
            <a:ext cx="3643312" cy="2214562"/>
            <a:chOff x="5429256" y="2857496"/>
            <a:chExt cx="3500462" cy="1785950"/>
          </a:xfrm>
        </p:grpSpPr>
        <p:sp>
          <p:nvSpPr>
            <p:cNvPr id="19" name="Ellipse 18"/>
            <p:cNvSpPr/>
            <p:nvPr/>
          </p:nvSpPr>
          <p:spPr>
            <a:xfrm>
              <a:off x="5429256" y="2857496"/>
              <a:ext cx="3500462" cy="1785950"/>
            </a:xfrm>
            <a:prstGeom prst="ellipse">
              <a:avLst/>
            </a:prstGeom>
            <a:solidFill>
              <a:srgbClr val="00B0F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8142" name="ZoneTexte 19"/>
            <p:cNvSpPr txBox="1">
              <a:spLocks noChangeArrowheads="1"/>
            </p:cNvSpPr>
            <p:nvPr/>
          </p:nvSpPr>
          <p:spPr bwMode="auto">
            <a:xfrm>
              <a:off x="6948599" y="3548831"/>
              <a:ext cx="1867986" cy="372313"/>
            </a:xfrm>
            <a:prstGeom prst="rect">
              <a:avLst/>
            </a:prstGeom>
            <a:noFill/>
            <a:ln w="9525">
              <a:noFill/>
              <a:miter lim="800000"/>
              <a:headEnd/>
              <a:tailEnd/>
            </a:ln>
          </p:spPr>
          <p:txBody>
            <a:bodyPr wrap="square">
              <a:spAutoFit/>
            </a:bodyPr>
            <a:lstStyle/>
            <a:p>
              <a:r>
                <a:rPr lang="fr-FR" sz="2400" dirty="0" smtClean="0">
                  <a:latin typeface="Candara" pitchFamily="34" charset="0"/>
                </a:rPr>
                <a:t>manipulateur</a:t>
              </a:r>
              <a:endParaRPr lang="fr-FR" sz="2400" dirty="0">
                <a:latin typeface="Candara" pitchFamily="34" charset="0"/>
              </a:endParaRPr>
            </a:p>
          </p:txBody>
        </p:sp>
      </p:grpSp>
      <p:sp>
        <p:nvSpPr>
          <p:cNvPr id="25" name="Explosion 2 24"/>
          <p:cNvSpPr/>
          <p:nvPr/>
        </p:nvSpPr>
        <p:spPr>
          <a:xfrm>
            <a:off x="4429102" y="3500432"/>
            <a:ext cx="1143000" cy="500062"/>
          </a:xfrm>
          <a:prstGeom prst="irregularSeal2">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1" name="Flèche courbée vers le haut 20"/>
          <p:cNvSpPr/>
          <p:nvPr/>
        </p:nvSpPr>
        <p:spPr>
          <a:xfrm rot="1359529">
            <a:off x="4365602" y="4327519"/>
            <a:ext cx="2054225" cy="1774825"/>
          </a:xfrm>
          <a:prstGeom prst="curvedUpArrow">
            <a:avLst>
              <a:gd name="adj1" fmla="val 25000"/>
              <a:gd name="adj2" fmla="val 50000"/>
              <a:gd name="adj3" fmla="val 28117"/>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grpSp>
        <p:nvGrpSpPr>
          <p:cNvPr id="4" name="Groupe 25"/>
          <p:cNvGrpSpPr>
            <a:grpSpLocks/>
          </p:cNvGrpSpPr>
          <p:nvPr/>
        </p:nvGrpSpPr>
        <p:grpSpPr bwMode="auto">
          <a:xfrm>
            <a:off x="6000729" y="4500570"/>
            <a:ext cx="1357353" cy="1071549"/>
            <a:chOff x="6000762" y="3571876"/>
            <a:chExt cx="3554841" cy="1571636"/>
          </a:xfrm>
        </p:grpSpPr>
        <p:sp>
          <p:nvSpPr>
            <p:cNvPr id="22" name="Explosion 1 21"/>
            <p:cNvSpPr/>
            <p:nvPr/>
          </p:nvSpPr>
          <p:spPr>
            <a:xfrm>
              <a:off x="6000762" y="3571876"/>
              <a:ext cx="2619381" cy="1571636"/>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8140" name="ZoneTexte 22"/>
            <p:cNvSpPr txBox="1">
              <a:spLocks noChangeArrowheads="1"/>
            </p:cNvSpPr>
            <p:nvPr/>
          </p:nvSpPr>
          <p:spPr bwMode="auto">
            <a:xfrm>
              <a:off x="6187936" y="4143380"/>
              <a:ext cx="3367667" cy="451415"/>
            </a:xfrm>
            <a:prstGeom prst="rect">
              <a:avLst/>
            </a:prstGeom>
            <a:noFill/>
            <a:ln w="9525">
              <a:noFill/>
              <a:miter lim="800000"/>
              <a:headEnd/>
              <a:tailEnd/>
            </a:ln>
          </p:spPr>
          <p:txBody>
            <a:bodyPr wrap="square">
              <a:spAutoFit/>
            </a:bodyPr>
            <a:lstStyle/>
            <a:p>
              <a:r>
                <a:rPr lang="fr-FR" sz="1400" b="1" dirty="0">
                  <a:latin typeface="Candara" pitchFamily="34" charset="0"/>
                </a:rPr>
                <a:t>dommage</a:t>
              </a:r>
            </a:p>
          </p:txBody>
        </p:sp>
      </p:grpSp>
      <p:pic>
        <p:nvPicPr>
          <p:cNvPr id="48138" name="Picture 2"/>
          <p:cNvPicPr>
            <a:picLocks noChangeAspect="1" noChangeArrowheads="1"/>
          </p:cNvPicPr>
          <p:nvPr/>
        </p:nvPicPr>
        <p:blipFill>
          <a:blip r:embed="rId4" cstate="print"/>
          <a:srcRect/>
          <a:stretch>
            <a:fillRect/>
          </a:stretch>
        </p:blipFill>
        <p:spPr bwMode="auto">
          <a:xfrm>
            <a:off x="142875" y="142875"/>
            <a:ext cx="1381125" cy="600075"/>
          </a:xfrm>
          <a:prstGeom prst="rect">
            <a:avLst/>
          </a:prstGeom>
          <a:noFill/>
          <a:ln w="9525">
            <a:noFill/>
            <a:miter lim="800000"/>
            <a:headEnd/>
            <a:tailEnd/>
          </a:ln>
        </p:spPr>
      </p:pic>
      <p:sp>
        <p:nvSpPr>
          <p:cNvPr id="35" name="ZoneTexte 34"/>
          <p:cNvSpPr txBox="1"/>
          <p:nvPr/>
        </p:nvSpPr>
        <p:spPr>
          <a:xfrm>
            <a:off x="500034" y="5429264"/>
            <a:ext cx="3857652" cy="646331"/>
          </a:xfrm>
          <a:prstGeom prst="rect">
            <a:avLst/>
          </a:prstGeom>
          <a:noFill/>
        </p:spPr>
        <p:txBody>
          <a:bodyPr wrap="square" rtlCol="0">
            <a:spAutoFit/>
          </a:bodyPr>
          <a:lstStyle/>
          <a:p>
            <a:r>
              <a:rPr lang="fr-FR" b="1" dirty="0" smtClean="0">
                <a:solidFill>
                  <a:schemeClr val="accent6">
                    <a:lumMod val="75000"/>
                  </a:schemeClr>
                </a:solidFill>
              </a:rPr>
              <a:t>= REDUCTION de la gravité du Dommage </a:t>
            </a:r>
            <a:endParaRPr lang="fr-FR" b="1" dirty="0">
              <a:solidFill>
                <a:schemeClr val="accent6">
                  <a:lumMod val="75000"/>
                </a:schemeClr>
              </a:solidFill>
            </a:endParaRPr>
          </a:p>
        </p:txBody>
      </p:sp>
      <p:sp>
        <p:nvSpPr>
          <p:cNvPr id="37" name="ZoneTexte 36"/>
          <p:cNvSpPr txBox="1"/>
          <p:nvPr/>
        </p:nvSpPr>
        <p:spPr>
          <a:xfrm>
            <a:off x="179512" y="3212976"/>
            <a:ext cx="2714644" cy="1107996"/>
          </a:xfrm>
          <a:prstGeom prst="rect">
            <a:avLst/>
          </a:prstGeom>
          <a:noFill/>
        </p:spPr>
        <p:txBody>
          <a:bodyPr wrap="square" rtlCol="0">
            <a:spAutoFit/>
          </a:bodyPr>
          <a:lstStyle/>
          <a:p>
            <a:r>
              <a:rPr lang="fr-FR" sz="1600" dirty="0" smtClean="0"/>
              <a:t>Remplacement d’une solution corrosive</a:t>
            </a:r>
          </a:p>
          <a:p>
            <a:r>
              <a:rPr lang="fr-FR" sz="1600" dirty="0" smtClean="0"/>
              <a:t>par une solution irritante</a:t>
            </a:r>
          </a:p>
          <a:p>
            <a:endParaRPr lang="fr-FR"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1" nodeType="clickEffect">
                                  <p:stCondLst>
                                    <p:cond delay="0"/>
                                  </p:stCondLst>
                                  <p:childTnLst>
                                    <p:animEffect transition="out" filter="checkerboard(across)">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heckerboard(across)">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checkerboard(across)">
                                      <p:cBhvr>
                                        <p:cTn id="2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1" animBg="1"/>
      <p:bldP spid="16" grpId="0" animBg="1"/>
      <p:bldP spid="35"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04800"/>
            <a:ext cx="8229600" cy="1468016"/>
          </a:xfrm>
        </p:spPr>
        <p:txBody>
          <a:bodyPr>
            <a:normAutofit fontScale="90000"/>
          </a:bodyPr>
          <a:lstStyle/>
          <a:p>
            <a:r>
              <a:rPr lang="fr-FR" dirty="0" smtClean="0"/>
              <a:t>Pour les risques liés à la manipulation du sang, il faut :</a:t>
            </a:r>
            <a:endParaRPr lang="fr-FR" dirty="0"/>
          </a:p>
        </p:txBody>
      </p:sp>
      <p:sp>
        <p:nvSpPr>
          <p:cNvPr id="3" name="Espace réservé du contenu 2"/>
          <p:cNvSpPr>
            <a:spLocks noGrp="1"/>
          </p:cNvSpPr>
          <p:nvPr>
            <p:ph idx="1"/>
          </p:nvPr>
        </p:nvSpPr>
        <p:spPr>
          <a:xfrm>
            <a:off x="539552" y="1988840"/>
            <a:ext cx="7211144" cy="3561259"/>
          </a:xfrm>
        </p:spPr>
        <p:txBody>
          <a:bodyPr/>
          <a:lstStyle/>
          <a:p>
            <a:r>
              <a:rPr lang="fr-FR" dirty="0" smtClean="0">
                <a:solidFill>
                  <a:srgbClr val="0000CC"/>
                </a:solidFill>
              </a:rPr>
              <a:t>Eliminer la manipulation du sang des programmes d’enseignements</a:t>
            </a:r>
          </a:p>
          <a:p>
            <a:endParaRPr lang="fr-FR" dirty="0" smtClean="0">
              <a:solidFill>
                <a:srgbClr val="0000CC"/>
              </a:solidFill>
            </a:endParaRPr>
          </a:p>
          <a:p>
            <a:r>
              <a:rPr lang="fr-FR" dirty="0" smtClean="0">
                <a:solidFill>
                  <a:srgbClr val="0000CC"/>
                </a:solidFill>
              </a:rPr>
              <a:t>Utiliser des automates</a:t>
            </a:r>
          </a:p>
          <a:p>
            <a:endParaRPr lang="fr-FR" dirty="0" smtClean="0">
              <a:solidFill>
                <a:srgbClr val="0000CC"/>
              </a:solidFill>
            </a:endParaRPr>
          </a:p>
        </p:txBody>
      </p:sp>
      <p:sp>
        <p:nvSpPr>
          <p:cNvPr id="6" name="ZoneTexte 5"/>
          <p:cNvSpPr txBox="1"/>
          <p:nvPr/>
        </p:nvSpPr>
        <p:spPr>
          <a:xfrm>
            <a:off x="5220072" y="3429000"/>
            <a:ext cx="864096" cy="461665"/>
          </a:xfrm>
          <a:prstGeom prst="rect">
            <a:avLst/>
          </a:prstGeom>
          <a:noFill/>
        </p:spPr>
        <p:txBody>
          <a:bodyPr wrap="square" rtlCol="0">
            <a:spAutoFit/>
          </a:bodyPr>
          <a:lstStyle/>
          <a:p>
            <a:r>
              <a:rPr lang="fr-FR" sz="2400" dirty="0" smtClean="0">
                <a:solidFill>
                  <a:srgbClr val="009900"/>
                </a:solidFill>
              </a:rPr>
              <a:t>Oui</a:t>
            </a:r>
            <a:endParaRPr lang="fr-FR" sz="2400" dirty="0">
              <a:solidFill>
                <a:srgbClr val="009900"/>
              </a:solidFill>
            </a:endParaRPr>
          </a:p>
        </p:txBody>
      </p:sp>
      <p:sp>
        <p:nvSpPr>
          <p:cNvPr id="7" name="ZoneTexte 6"/>
          <p:cNvSpPr txBox="1"/>
          <p:nvPr/>
        </p:nvSpPr>
        <p:spPr>
          <a:xfrm>
            <a:off x="539552" y="4437112"/>
            <a:ext cx="7416824" cy="461665"/>
          </a:xfrm>
          <a:prstGeom prst="rect">
            <a:avLst/>
          </a:prstGeom>
          <a:noFill/>
        </p:spPr>
        <p:txBody>
          <a:bodyPr wrap="square" rtlCol="0">
            <a:spAutoFit/>
          </a:bodyPr>
          <a:lstStyle/>
          <a:p>
            <a:r>
              <a:rPr lang="fr-FR" sz="2400" dirty="0" smtClean="0">
                <a:solidFill>
                  <a:srgbClr val="009900"/>
                </a:solidFill>
              </a:rPr>
              <a:t>L’automatisation peut supprimer des gestes à risque </a:t>
            </a:r>
            <a:endParaRPr lang="fr-FR" sz="2400" dirty="0">
              <a:solidFill>
                <a:srgbClr val="009900"/>
              </a:solidFill>
            </a:endParaRPr>
          </a:p>
        </p:txBody>
      </p:sp>
      <p:sp>
        <p:nvSpPr>
          <p:cNvPr id="9" name="ZoneTexte 8"/>
          <p:cNvSpPr txBox="1"/>
          <p:nvPr/>
        </p:nvSpPr>
        <p:spPr>
          <a:xfrm>
            <a:off x="6732240" y="2132856"/>
            <a:ext cx="1440160" cy="461665"/>
          </a:xfrm>
          <a:prstGeom prst="rect">
            <a:avLst/>
          </a:prstGeom>
          <a:noFill/>
        </p:spPr>
        <p:txBody>
          <a:bodyPr wrap="square" rtlCol="0">
            <a:spAutoFit/>
          </a:bodyPr>
          <a:lstStyle/>
          <a:p>
            <a:r>
              <a:rPr lang="fr-FR" sz="2400" dirty="0" smtClean="0">
                <a:solidFill>
                  <a:srgbClr val="009900"/>
                </a:solidFill>
              </a:rPr>
              <a:t>Oui</a:t>
            </a:r>
            <a:r>
              <a:rPr lang="fr-FR" sz="2400" dirty="0" smtClean="0">
                <a:solidFill>
                  <a:srgbClr val="FF0000"/>
                </a:solidFill>
              </a:rPr>
              <a:t>/Non</a:t>
            </a:r>
            <a:endParaRPr lang="fr-FR" sz="2400" dirty="0">
              <a:solidFill>
                <a:srgbClr val="FF0000"/>
              </a:solidFill>
            </a:endParaRPr>
          </a:p>
        </p:txBody>
      </p:sp>
      <p:sp>
        <p:nvSpPr>
          <p:cNvPr id="11" name="ZoneTexte 10"/>
          <p:cNvSpPr txBox="1"/>
          <p:nvPr/>
        </p:nvSpPr>
        <p:spPr>
          <a:xfrm>
            <a:off x="539552" y="5085184"/>
            <a:ext cx="7344816" cy="830997"/>
          </a:xfrm>
          <a:prstGeom prst="rect">
            <a:avLst/>
          </a:prstGeom>
          <a:noFill/>
        </p:spPr>
        <p:txBody>
          <a:bodyPr wrap="square" rtlCol="0">
            <a:spAutoFit/>
          </a:bodyPr>
          <a:lstStyle/>
          <a:p>
            <a:r>
              <a:rPr lang="fr-FR" sz="2400" dirty="0" smtClean="0">
                <a:solidFill>
                  <a:srgbClr val="009900"/>
                </a:solidFill>
              </a:rPr>
              <a:t>C’est une possibilité ,si le diplôme ne nécessite pas cette compétence</a:t>
            </a:r>
            <a:endParaRPr lang="fr-FR" sz="2400" dirty="0">
              <a:solidFill>
                <a:srgbClr val="0099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xit" presetSubtype="10" fill="hold" grpId="1" nodeType="clickEffect">
                                  <p:stCondLst>
                                    <p:cond delay="0"/>
                                  </p:stCondLst>
                                  <p:childTnLst>
                                    <p:animEffect transition="out" filter="checkerboard(across)">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heckerboard(across)">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7" grpId="1"/>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854968"/>
          </a:xfrm>
        </p:spPr>
        <p:txBody>
          <a:bodyPr/>
          <a:lstStyle/>
          <a:p>
            <a:r>
              <a:rPr lang="fr-FR" dirty="0" smtClean="0"/>
              <a:t>Site 3RB : tests en situation</a:t>
            </a:r>
            <a:endParaRPr lang="fr-FR" dirty="0"/>
          </a:p>
        </p:txBody>
      </p:sp>
      <p:pic>
        <p:nvPicPr>
          <p:cNvPr id="51202" name="Picture 2"/>
          <p:cNvPicPr>
            <a:picLocks noChangeAspect="1" noChangeArrowheads="1"/>
          </p:cNvPicPr>
          <p:nvPr/>
        </p:nvPicPr>
        <p:blipFill>
          <a:blip r:embed="rId2" cstate="print"/>
          <a:srcRect/>
          <a:stretch>
            <a:fillRect/>
          </a:stretch>
        </p:blipFill>
        <p:spPr bwMode="auto">
          <a:xfrm>
            <a:off x="467544" y="1052736"/>
            <a:ext cx="8039100" cy="55054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000108"/>
            <a:ext cx="8229600" cy="1447800"/>
          </a:xfrm>
          <a:solidFill>
            <a:schemeClr val="tx2">
              <a:lumMod val="40000"/>
              <a:lumOff val="60000"/>
            </a:schemeClr>
          </a:solidFill>
        </p:spPr>
        <p:txBody>
          <a:bodyPr>
            <a:normAutofit fontScale="90000"/>
          </a:bodyPr>
          <a:lstStyle/>
          <a:p>
            <a:pPr fontAlgn="auto">
              <a:spcBef>
                <a:spcPts val="0"/>
              </a:spcBef>
              <a:spcAft>
                <a:spcPts val="0"/>
              </a:spcAft>
              <a:defRPr/>
            </a:pPr>
            <a:r>
              <a:rPr lang="fr-FR" sz="5400" dirty="0" smtClean="0">
                <a:effectLst/>
              </a:rPr>
              <a:t>7/Planifier la prévention</a:t>
            </a:r>
            <a:br>
              <a:rPr lang="fr-FR" sz="5400" dirty="0" smtClean="0">
                <a:effectLst/>
              </a:rPr>
            </a:br>
            <a:r>
              <a:rPr lang="fr-FR" sz="5400" dirty="0">
                <a:solidFill>
                  <a:schemeClr val="accent6">
                    <a:lumMod val="60000"/>
                    <a:lumOff val="40000"/>
                  </a:schemeClr>
                </a:solidFill>
                <a:effectLst/>
              </a:rPr>
              <a:t> </a:t>
            </a:r>
            <a:r>
              <a:rPr lang="fr-FR" sz="3600" dirty="0">
                <a:solidFill>
                  <a:schemeClr val="accent6">
                    <a:lumMod val="60000"/>
                    <a:lumOff val="40000"/>
                  </a:schemeClr>
                </a:solidFill>
                <a:effectLst/>
              </a:rPr>
              <a:t>= prévention intrinsèque </a:t>
            </a:r>
            <a:endParaRPr lang="fr-FR" sz="3600" dirty="0">
              <a:solidFill>
                <a:srgbClr val="FFFF00"/>
              </a:solidFill>
              <a:effectLst>
                <a:outerShdw blurRad="50800" dist="38100" dir="8220000" algn="tl" rotWithShape="0">
                  <a:schemeClr val="tx1">
                    <a:alpha val="58000"/>
                  </a:schemeClr>
                </a:outerShdw>
              </a:effectLst>
            </a:endParaRPr>
          </a:p>
        </p:txBody>
      </p:sp>
      <p:sp>
        <p:nvSpPr>
          <p:cNvPr id="8" name="Espace réservé du contenu 7"/>
          <p:cNvSpPr>
            <a:spLocks noGrp="1"/>
          </p:cNvSpPr>
          <p:nvPr>
            <p:ph idx="1"/>
          </p:nvPr>
        </p:nvSpPr>
        <p:spPr>
          <a:xfrm>
            <a:off x="428596" y="2571744"/>
            <a:ext cx="8229600" cy="4054485"/>
          </a:xfrm>
        </p:spPr>
        <p:txBody>
          <a:bodyPr/>
          <a:lstStyle/>
          <a:p>
            <a:pPr>
              <a:buFont typeface="Wingdings" pitchFamily="2" charset="2"/>
              <a:buChar char="q"/>
            </a:pPr>
            <a:r>
              <a:rPr lang="fr-FR" dirty="0" smtClean="0"/>
              <a:t>Planifier la prévention en y intégrant, dans un ensemble cohérent : </a:t>
            </a:r>
          </a:p>
          <a:p>
            <a:pPr>
              <a:buFont typeface="Arial" pitchFamily="34" charset="0"/>
              <a:buChar char="•"/>
            </a:pPr>
            <a:r>
              <a:rPr lang="fr-FR" dirty="0" smtClean="0"/>
              <a:t> la technique, </a:t>
            </a:r>
          </a:p>
          <a:p>
            <a:pPr>
              <a:buFont typeface="Arial" pitchFamily="34" charset="0"/>
              <a:buChar char="•"/>
            </a:pPr>
            <a:r>
              <a:rPr lang="fr-FR" dirty="0" smtClean="0"/>
              <a:t> l’organisation du travail, </a:t>
            </a:r>
          </a:p>
          <a:p>
            <a:pPr>
              <a:buFont typeface="Arial" pitchFamily="34" charset="0"/>
              <a:buChar char="•"/>
            </a:pPr>
            <a:r>
              <a:rPr lang="fr-FR" dirty="0" smtClean="0"/>
              <a:t> les conditions de travail, </a:t>
            </a:r>
          </a:p>
          <a:p>
            <a:pPr>
              <a:buFont typeface="Arial" pitchFamily="34" charset="0"/>
              <a:buChar char="•"/>
            </a:pPr>
            <a:r>
              <a:rPr lang="fr-FR" dirty="0" smtClean="0"/>
              <a:t> les relations sociales, </a:t>
            </a:r>
          </a:p>
          <a:p>
            <a:pPr>
              <a:buFont typeface="Arial" pitchFamily="34" charset="0"/>
              <a:buChar char="•"/>
            </a:pPr>
            <a:r>
              <a:rPr lang="fr-FR" dirty="0" smtClean="0"/>
              <a:t> l’influence des facteurs ambiants.</a:t>
            </a:r>
            <a:endParaRPr lang="fr-FR" dirty="0"/>
          </a:p>
        </p:txBody>
      </p:sp>
      <p:sp>
        <p:nvSpPr>
          <p:cNvPr id="4" name="Titre 1"/>
          <p:cNvSpPr txBox="1">
            <a:spLocks/>
          </p:cNvSpPr>
          <p:nvPr/>
        </p:nvSpPr>
        <p:spPr>
          <a:xfrm>
            <a:off x="714375" y="500043"/>
            <a:ext cx="7772400" cy="1500208"/>
          </a:xfrm>
          <a:prstGeom prst="rect">
            <a:avLst/>
          </a:prstGeom>
        </p:spPr>
        <p:txBody>
          <a:bodyPr anchor="ctr">
            <a:normAutofit/>
          </a:bodyPr>
          <a:lstStyle/>
          <a:p>
            <a:pPr algn="ctr" fontAlgn="auto">
              <a:spcAft>
                <a:spcPts val="0"/>
              </a:spcAft>
              <a:defRPr/>
            </a:pPr>
            <a:endParaRPr lang="fr-FR" sz="4400" dirty="0">
              <a:latin typeface="+mj-lt"/>
              <a:ea typeface="+mj-ea"/>
              <a:cs typeface="+mj-cs"/>
            </a:endParaRPr>
          </a:p>
        </p:txBody>
      </p:sp>
      <p:pic>
        <p:nvPicPr>
          <p:cNvPr id="48131" name="Image 14" descr="logo.gif"/>
          <p:cNvPicPr>
            <a:picLocks noChangeAspect="1"/>
          </p:cNvPicPr>
          <p:nvPr/>
        </p:nvPicPr>
        <p:blipFill>
          <a:blip r:embed="rId3" cstate="print"/>
          <a:srcRect/>
          <a:stretch>
            <a:fillRect/>
          </a:stretch>
        </p:blipFill>
        <p:spPr bwMode="auto">
          <a:xfrm>
            <a:off x="7858125" y="285750"/>
            <a:ext cx="1171575" cy="714375"/>
          </a:xfrm>
          <a:prstGeom prst="rect">
            <a:avLst/>
          </a:prstGeom>
          <a:noFill/>
          <a:ln w="9525">
            <a:noFill/>
            <a:miter lim="800000"/>
            <a:headEnd/>
            <a:tailEnd/>
          </a:ln>
        </p:spPr>
      </p:pic>
      <p:pic>
        <p:nvPicPr>
          <p:cNvPr id="48138" name="Picture 2"/>
          <p:cNvPicPr>
            <a:picLocks noChangeAspect="1" noChangeArrowheads="1"/>
          </p:cNvPicPr>
          <p:nvPr/>
        </p:nvPicPr>
        <p:blipFill>
          <a:blip r:embed="rId4" cstate="print"/>
          <a:srcRect/>
          <a:stretch>
            <a:fillRect/>
          </a:stretch>
        </p:blipFill>
        <p:spPr bwMode="auto">
          <a:xfrm>
            <a:off x="142875" y="142875"/>
            <a:ext cx="1381125" cy="6000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2000"/>
                                        <p:tgtEl>
                                          <p:spTgt spid="8">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2000"/>
                                        <p:tgtEl>
                                          <p:spTgt spid="8">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2000"/>
                                        <p:tgtEl>
                                          <p:spTgt spid="8">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2000"/>
                                        <p:tgtEl>
                                          <p:spTgt spid="8">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2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571472" y="357166"/>
            <a:ext cx="8001056" cy="1343642"/>
          </a:xfrm>
          <a:solidFill>
            <a:schemeClr val="tx2">
              <a:lumMod val="40000"/>
              <a:lumOff val="60000"/>
            </a:schemeClr>
          </a:solidFill>
        </p:spPr>
        <p:txBody>
          <a:bodyPr>
            <a:noAutofit/>
          </a:bodyPr>
          <a:lstStyle/>
          <a:p>
            <a:r>
              <a:rPr lang="fr-FR" sz="3200" b="1" u="sng" dirty="0" smtClean="0"/>
              <a:t/>
            </a:r>
            <a:br>
              <a:rPr lang="fr-FR" sz="3200" b="1" u="sng" dirty="0" smtClean="0"/>
            </a:br>
            <a:r>
              <a:rPr lang="fr-FR" sz="3200" b="1" u="sng" dirty="0" smtClean="0"/>
              <a:t>Conception des laboratoires </a:t>
            </a:r>
            <a:br>
              <a:rPr lang="fr-FR" sz="3200" b="1" u="sng" dirty="0" smtClean="0"/>
            </a:br>
            <a:r>
              <a:rPr lang="fr-FR" sz="3200" u="sng" dirty="0" smtClean="0"/>
              <a:t>Arrêté du 16 Juillet 2007</a:t>
            </a:r>
            <a:r>
              <a:rPr lang="fr-FR" sz="3200" dirty="0" smtClean="0"/>
              <a:t/>
            </a:r>
            <a:br>
              <a:rPr lang="fr-FR" sz="3200" dirty="0" smtClean="0"/>
            </a:br>
            <a:r>
              <a:rPr lang="fr-FR" sz="3200" dirty="0" smtClean="0">
                <a:solidFill>
                  <a:schemeClr val="bg2">
                    <a:lumMod val="50000"/>
                  </a:schemeClr>
                </a:solidFill>
              </a:rPr>
              <a:t>(</a:t>
            </a:r>
            <a:r>
              <a:rPr lang="fr-FR" sz="3200" u="sng" dirty="0" smtClean="0">
                <a:solidFill>
                  <a:schemeClr val="bg2">
                    <a:lumMod val="50000"/>
                  </a:schemeClr>
                </a:solidFill>
              </a:rPr>
              <a:t> </a:t>
            </a:r>
            <a:r>
              <a:rPr lang="fr-FR" sz="3200" dirty="0" smtClean="0">
                <a:solidFill>
                  <a:schemeClr val="bg2">
                    <a:lumMod val="50000"/>
                  </a:schemeClr>
                </a:solidFill>
              </a:rPr>
              <a:t>Prévention intrinsèque) </a:t>
            </a:r>
            <a:endParaRPr lang="fr-FR" sz="3200" dirty="0"/>
          </a:p>
        </p:txBody>
      </p:sp>
      <p:sp>
        <p:nvSpPr>
          <p:cNvPr id="6" name="Espace réservé du texte 5"/>
          <p:cNvSpPr>
            <a:spLocks noGrp="1"/>
          </p:cNvSpPr>
          <p:nvPr>
            <p:ph idx="1"/>
          </p:nvPr>
        </p:nvSpPr>
        <p:spPr>
          <a:xfrm>
            <a:off x="467544" y="1844824"/>
            <a:ext cx="8229600" cy="3987037"/>
          </a:xfrm>
        </p:spPr>
        <p:txBody>
          <a:bodyPr/>
          <a:lstStyle/>
          <a:p>
            <a:pPr lvl="0">
              <a:buFont typeface="Wingdings" pitchFamily="2" charset="2"/>
              <a:buChar char="q"/>
            </a:pPr>
            <a:r>
              <a:rPr lang="fr-FR" sz="2000" u="sng" dirty="0" smtClean="0"/>
              <a:t>La conception des laboratoires d’analyses biologiques </a:t>
            </a:r>
            <a:r>
              <a:rPr lang="fr-FR" sz="2000" dirty="0" smtClean="0"/>
              <a:t>(Brochure INRS référence ED 999);</a:t>
            </a:r>
          </a:p>
          <a:p>
            <a:pPr>
              <a:buFont typeface="Wingdings" pitchFamily="2" charset="2"/>
              <a:buChar char="q"/>
            </a:pPr>
            <a:r>
              <a:rPr lang="fr-FR" sz="2000" u="sng" dirty="0" smtClean="0"/>
              <a:t>L’aménagement interne des salles dédiées aux activités techniques </a:t>
            </a:r>
            <a:r>
              <a:rPr lang="fr-FR" sz="2000" dirty="0" smtClean="0"/>
              <a:t>(Cf. Brochure  INRS référence ED 999);</a:t>
            </a:r>
          </a:p>
          <a:p>
            <a:pPr marL="609600" indent="-609600" algn="just">
              <a:buSzPct val="65000"/>
              <a:buNone/>
            </a:pPr>
            <a:r>
              <a:rPr lang="fr-FR" sz="2000" dirty="0"/>
              <a:t>L</a:t>
            </a:r>
            <a:r>
              <a:rPr lang="ja-JP" altLang="fr-FR" sz="2000" dirty="0"/>
              <a:t>’</a:t>
            </a:r>
            <a:r>
              <a:rPr lang="fr-FR" sz="2000" dirty="0"/>
              <a:t>organisation du laboratoire doit </a:t>
            </a:r>
            <a:r>
              <a:rPr lang="fr-FR" altLang="ja-JP" sz="2000" dirty="0"/>
              <a:t>être telle que les risques pour </a:t>
            </a:r>
            <a:r>
              <a:rPr lang="fr-FR" altLang="ja-JP" sz="2000" dirty="0" smtClean="0"/>
              <a:t>les </a:t>
            </a:r>
            <a:r>
              <a:rPr lang="fr-FR" altLang="ja-JP" sz="2000" dirty="0"/>
              <a:t>manipulateurs et pour l’environnement soient minimaux. </a:t>
            </a:r>
          </a:p>
          <a:p>
            <a:pPr marL="609600" indent="-609600" algn="just">
              <a:buSzPct val="65000"/>
              <a:buNone/>
            </a:pPr>
            <a:r>
              <a:rPr lang="fr-FR" altLang="ja-JP" sz="2000" dirty="0"/>
              <a:t>	</a:t>
            </a:r>
          </a:p>
          <a:p>
            <a:pPr marL="609600" indent="-609600" algn="just">
              <a:buSzPct val="65000"/>
              <a:buNone/>
            </a:pPr>
            <a:r>
              <a:rPr lang="fr-FR" altLang="ja-JP" sz="2000" dirty="0"/>
              <a:t>	L’arrêté du 16 juillet 2007 fixe les règles : </a:t>
            </a:r>
            <a:br>
              <a:rPr lang="fr-FR" altLang="ja-JP" sz="2000" dirty="0"/>
            </a:br>
            <a:r>
              <a:rPr lang="fr-FR" altLang="ja-JP" sz="2000" b="1" dirty="0">
                <a:solidFill>
                  <a:srgbClr val="FF0000"/>
                </a:solidFill>
              </a:rPr>
              <a:t>LE NIVEAU DE CONFINEMENT DOIT ÊTRE ÉGAL OU SUPÉRIEUR </a:t>
            </a:r>
            <a:r>
              <a:rPr lang="fr-FR" altLang="ja-JP" sz="2000" b="1" dirty="0" smtClean="0">
                <a:solidFill>
                  <a:srgbClr val="FF0000"/>
                </a:solidFill>
              </a:rPr>
              <a:t>AU GROUPE DE </a:t>
            </a:r>
            <a:r>
              <a:rPr lang="fr-FR" altLang="ja-JP" sz="2000" b="1" dirty="0">
                <a:solidFill>
                  <a:srgbClr val="FF0000"/>
                </a:solidFill>
              </a:rPr>
              <a:t>L’AGENT PATHOGÈNE UTILISÉ</a:t>
            </a:r>
          </a:p>
          <a:p>
            <a:pPr lvl="0"/>
            <a:endParaRPr lang="fr-FR" sz="2400" b="1" dirty="0">
              <a:solidFill>
                <a:srgbClr val="FF0000"/>
              </a:solidFill>
            </a:endParaRPr>
          </a:p>
          <a:p>
            <a:pPr lvl="0"/>
            <a:endParaRPr lang="fr-FR" sz="2400" dirty="0" smtClean="0"/>
          </a:p>
          <a:p>
            <a:endParaRPr lang="fr-FR" sz="2400" dirty="0"/>
          </a:p>
        </p:txBody>
      </p:sp>
      <p:pic>
        <p:nvPicPr>
          <p:cNvPr id="4" name="Image 3"/>
          <p:cNvPicPr/>
          <p:nvPr/>
        </p:nvPicPr>
        <p:blipFill>
          <a:blip r:embed="rId2" cstate="print"/>
          <a:srcRect/>
          <a:stretch>
            <a:fillRect/>
          </a:stretch>
        </p:blipFill>
        <p:spPr bwMode="auto">
          <a:xfrm>
            <a:off x="1214414" y="5929330"/>
            <a:ext cx="857224" cy="571505"/>
          </a:xfrm>
          <a:prstGeom prst="rect">
            <a:avLst/>
          </a:prstGeom>
          <a:noFill/>
          <a:ln w="9525">
            <a:noFill/>
            <a:miter lim="800000"/>
            <a:headEnd/>
            <a:tailEnd/>
          </a:ln>
        </p:spPr>
      </p:pic>
      <p:pic>
        <p:nvPicPr>
          <p:cNvPr id="5" name="Image 4"/>
          <p:cNvPicPr/>
          <p:nvPr/>
        </p:nvPicPr>
        <p:blipFill>
          <a:blip r:embed="rId3" cstate="print"/>
          <a:srcRect/>
          <a:stretch>
            <a:fillRect/>
          </a:stretch>
        </p:blipFill>
        <p:spPr bwMode="auto">
          <a:xfrm>
            <a:off x="214282" y="6072206"/>
            <a:ext cx="714348" cy="42862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20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20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20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20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fade">
                                      <p:cBhvr>
                                        <p:cTn id="34"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solidFill>
            <a:schemeClr val="tx2">
              <a:lumMod val="40000"/>
              <a:lumOff val="60000"/>
            </a:schemeClr>
          </a:solidFill>
        </p:spPr>
        <p:txBody>
          <a:bodyPr>
            <a:normAutofit fontScale="90000"/>
          </a:bodyPr>
          <a:lstStyle/>
          <a:p>
            <a:pPr lvl="0" algn="ctr"/>
            <a:r>
              <a:rPr lang="fr-FR" u="sng" dirty="0" smtClean="0"/>
              <a:t>La conception des laboratoires d’analyses biologiques</a:t>
            </a:r>
          </a:p>
        </p:txBody>
      </p:sp>
      <p:sp>
        <p:nvSpPr>
          <p:cNvPr id="6" name="Espace réservé du texte 5"/>
          <p:cNvSpPr>
            <a:spLocks noGrp="1"/>
          </p:cNvSpPr>
          <p:nvPr>
            <p:ph idx="1"/>
          </p:nvPr>
        </p:nvSpPr>
        <p:spPr/>
        <p:txBody>
          <a:bodyPr>
            <a:normAutofit/>
          </a:bodyPr>
          <a:lstStyle/>
          <a:p>
            <a:pPr>
              <a:buFont typeface="Wingdings" pitchFamily="2" charset="2"/>
              <a:buChar char="q"/>
            </a:pPr>
            <a:r>
              <a:rPr lang="fr-FR" dirty="0" smtClean="0"/>
              <a:t>Distinction entre les secteurs « propres », non exposés (secrétariat, bureaux, zones de repos) et les secteurs exposés où sont manipulés les produits biologiques et matériels souillés.</a:t>
            </a:r>
          </a:p>
          <a:p>
            <a:pPr>
              <a:buNone/>
            </a:pPr>
            <a:endParaRPr lang="fr-FR" dirty="0" smtClean="0"/>
          </a:p>
          <a:p>
            <a:pPr>
              <a:buFont typeface="Wingdings" pitchFamily="2" charset="2"/>
              <a:buChar char="q"/>
            </a:pPr>
            <a:r>
              <a:rPr lang="fr-FR" dirty="0" smtClean="0"/>
              <a:t> Principe de la « marche en avant du sale vers le propre », sans possibilité de retour.</a:t>
            </a:r>
          </a:p>
          <a:p>
            <a:pPr lvl="0"/>
            <a:endParaRPr lang="fr-FR" dirty="0" smtClean="0"/>
          </a:p>
          <a:p>
            <a:pPr lvl="0"/>
            <a:endParaRPr lang="fr-FR" dirty="0" smtClean="0"/>
          </a:p>
          <a:p>
            <a:endParaRPr lang="fr-FR" dirty="0"/>
          </a:p>
        </p:txBody>
      </p:sp>
      <p:pic>
        <p:nvPicPr>
          <p:cNvPr id="4" name="Image 3"/>
          <p:cNvPicPr/>
          <p:nvPr/>
        </p:nvPicPr>
        <p:blipFill>
          <a:blip r:embed="rId2" cstate="print"/>
          <a:srcRect/>
          <a:stretch>
            <a:fillRect/>
          </a:stretch>
        </p:blipFill>
        <p:spPr bwMode="auto">
          <a:xfrm>
            <a:off x="142844" y="5357826"/>
            <a:ext cx="857224" cy="571505"/>
          </a:xfrm>
          <a:prstGeom prst="rect">
            <a:avLst/>
          </a:prstGeom>
          <a:noFill/>
          <a:ln w="9525">
            <a:noFill/>
            <a:miter lim="800000"/>
            <a:headEnd/>
            <a:tailEnd/>
          </a:ln>
        </p:spPr>
      </p:pic>
      <p:pic>
        <p:nvPicPr>
          <p:cNvPr id="5" name="Image 4"/>
          <p:cNvPicPr/>
          <p:nvPr/>
        </p:nvPicPr>
        <p:blipFill>
          <a:blip r:embed="rId3" cstate="print"/>
          <a:srcRect/>
          <a:stretch>
            <a:fillRect/>
          </a:stretch>
        </p:blipFill>
        <p:spPr bwMode="auto">
          <a:xfrm>
            <a:off x="214282" y="6072206"/>
            <a:ext cx="714348" cy="42862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28596" y="142852"/>
            <a:ext cx="8229600" cy="1590700"/>
          </a:xfrm>
          <a:solidFill>
            <a:schemeClr val="tx2">
              <a:lumMod val="40000"/>
              <a:lumOff val="60000"/>
            </a:schemeClr>
          </a:solidFill>
        </p:spPr>
        <p:txBody>
          <a:bodyPr>
            <a:normAutofit/>
          </a:bodyPr>
          <a:lstStyle/>
          <a:p>
            <a:pPr lvl="0" algn="ctr"/>
            <a:r>
              <a:rPr lang="fr-FR" u="sng" dirty="0" smtClean="0"/>
              <a:t>Salles dédiées aux activités techniques « biologiques »</a:t>
            </a:r>
          </a:p>
        </p:txBody>
      </p:sp>
      <p:sp>
        <p:nvSpPr>
          <p:cNvPr id="6" name="Espace réservé du texte 5"/>
          <p:cNvSpPr>
            <a:spLocks noGrp="1"/>
          </p:cNvSpPr>
          <p:nvPr>
            <p:ph idx="1"/>
          </p:nvPr>
        </p:nvSpPr>
        <p:spPr>
          <a:xfrm>
            <a:off x="428596" y="1928802"/>
            <a:ext cx="8229600" cy="4525963"/>
          </a:xfrm>
        </p:spPr>
        <p:txBody>
          <a:bodyPr>
            <a:normAutofit fontScale="92500" lnSpcReduction="20000"/>
          </a:bodyPr>
          <a:lstStyle/>
          <a:p>
            <a:pPr lvl="0">
              <a:buFont typeface="Wingdings" pitchFamily="2" charset="2"/>
              <a:buChar char="q"/>
            </a:pPr>
            <a:r>
              <a:rPr lang="fr-FR" dirty="0" smtClean="0"/>
              <a:t>Séparées des autres locaux par au moins une porte </a:t>
            </a:r>
            <a:r>
              <a:rPr lang="fr-FR" dirty="0" err="1" smtClean="0"/>
              <a:t>vérouillable</a:t>
            </a:r>
            <a:r>
              <a:rPr lang="fr-FR" dirty="0" smtClean="0"/>
              <a:t> ;</a:t>
            </a:r>
          </a:p>
          <a:p>
            <a:pPr lvl="0">
              <a:buFont typeface="Wingdings" pitchFamily="2" charset="2"/>
              <a:buChar char="q"/>
            </a:pPr>
            <a:r>
              <a:rPr lang="fr-FR" dirty="0" smtClean="0"/>
              <a:t>Accès limité aux seuls travailleurs autorisés ;</a:t>
            </a:r>
          </a:p>
          <a:p>
            <a:pPr lvl="0">
              <a:buFont typeface="Wingdings" pitchFamily="2" charset="2"/>
              <a:buChar char="q"/>
            </a:pPr>
            <a:r>
              <a:rPr lang="fr-FR" dirty="0" smtClean="0"/>
              <a:t>Signalisation par le pictogramme « danger biologique ».</a:t>
            </a:r>
          </a:p>
          <a:p>
            <a:pPr lvl="0">
              <a:buFont typeface="Wingdings" pitchFamily="2" charset="2"/>
              <a:buChar char="q"/>
            </a:pPr>
            <a:endParaRPr lang="fr-FR" dirty="0" smtClean="0"/>
          </a:p>
          <a:p>
            <a:pPr lvl="0">
              <a:buFont typeface="Wingdings" pitchFamily="2" charset="2"/>
              <a:buChar char="q"/>
            </a:pPr>
            <a:r>
              <a:rPr lang="fr-FR" dirty="0" smtClean="0"/>
              <a:t>Ventilation via un dispositif mécanique ;</a:t>
            </a:r>
          </a:p>
          <a:p>
            <a:pPr lvl="0">
              <a:buFont typeface="Wingdings" pitchFamily="2" charset="2"/>
              <a:buChar char="q"/>
            </a:pPr>
            <a:r>
              <a:rPr lang="fr-FR" dirty="0" smtClean="0"/>
              <a:t>Présence d’une fenêtre d’observation permettant de voir les occupants ;</a:t>
            </a:r>
          </a:p>
          <a:p>
            <a:pPr lvl="0">
              <a:buFont typeface="Wingdings" pitchFamily="2" charset="2"/>
              <a:buChar char="q"/>
            </a:pPr>
            <a:r>
              <a:rPr lang="fr-FR" dirty="0" smtClean="0"/>
              <a:t>Moyens de communication avec l’extérieur (ex : téléphone) ;</a:t>
            </a:r>
          </a:p>
          <a:p>
            <a:pPr lvl="0">
              <a:buFont typeface="Wingdings" pitchFamily="2" charset="2"/>
              <a:buChar char="q"/>
            </a:pPr>
            <a:r>
              <a:rPr lang="fr-FR" dirty="0" smtClean="0"/>
              <a:t>Vestiaire séparé.</a:t>
            </a:r>
          </a:p>
          <a:p>
            <a:pPr>
              <a:buNone/>
            </a:pPr>
            <a:endParaRPr lang="fr-FR" dirty="0" smtClean="0"/>
          </a:p>
          <a:p>
            <a:pPr lvl="0"/>
            <a:endParaRPr lang="fr-FR" dirty="0" smtClean="0"/>
          </a:p>
          <a:p>
            <a:pPr lvl="0"/>
            <a:endParaRPr lang="fr-FR" dirty="0" smtClean="0"/>
          </a:p>
          <a:p>
            <a:endParaRPr lang="fr-FR" dirty="0"/>
          </a:p>
        </p:txBody>
      </p:sp>
      <p:pic>
        <p:nvPicPr>
          <p:cNvPr id="4" name="Image 3"/>
          <p:cNvPicPr/>
          <p:nvPr/>
        </p:nvPicPr>
        <p:blipFill>
          <a:blip r:embed="rId2" cstate="print"/>
          <a:srcRect/>
          <a:stretch>
            <a:fillRect/>
          </a:stretch>
        </p:blipFill>
        <p:spPr bwMode="auto">
          <a:xfrm>
            <a:off x="1142976" y="6000768"/>
            <a:ext cx="857224" cy="571505"/>
          </a:xfrm>
          <a:prstGeom prst="rect">
            <a:avLst/>
          </a:prstGeom>
          <a:noFill/>
          <a:ln w="9525">
            <a:noFill/>
            <a:miter lim="800000"/>
            <a:headEnd/>
            <a:tailEnd/>
          </a:ln>
        </p:spPr>
      </p:pic>
      <p:pic>
        <p:nvPicPr>
          <p:cNvPr id="5" name="Image 4"/>
          <p:cNvPicPr/>
          <p:nvPr/>
        </p:nvPicPr>
        <p:blipFill>
          <a:blip r:embed="rId3" cstate="print"/>
          <a:srcRect/>
          <a:stretch>
            <a:fillRect/>
          </a:stretch>
        </p:blipFill>
        <p:spPr bwMode="auto">
          <a:xfrm>
            <a:off x="214282" y="6072206"/>
            <a:ext cx="714348" cy="428628"/>
          </a:xfrm>
          <a:prstGeom prst="rect">
            <a:avLst/>
          </a:prstGeom>
          <a:noFill/>
          <a:ln w="9525">
            <a:noFill/>
            <a:miter lim="800000"/>
            <a:headEnd/>
            <a:tailEnd/>
          </a:ln>
        </p:spPr>
      </p:pic>
      <p:pic>
        <p:nvPicPr>
          <p:cNvPr id="7" name="Image 6"/>
          <p:cNvPicPr/>
          <p:nvPr/>
        </p:nvPicPr>
        <p:blipFill>
          <a:blip r:embed="rId4" cstate="print"/>
          <a:srcRect/>
          <a:stretch>
            <a:fillRect/>
          </a:stretch>
        </p:blipFill>
        <p:spPr bwMode="auto">
          <a:xfrm>
            <a:off x="7643834" y="3429000"/>
            <a:ext cx="842963" cy="6762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20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20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2000"/>
                                        <p:tgtEl>
                                          <p:spTgt spid="6">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20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20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20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fade">
                                      <p:cBhvr>
                                        <p:cTn id="47"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normAutofit/>
          </a:bodyPr>
          <a:lstStyle/>
          <a:p>
            <a:r>
              <a:rPr lang="fr-FR" sz="3200" dirty="0" smtClean="0"/>
              <a:t>Principes généraux de prévention </a:t>
            </a:r>
            <a:br>
              <a:rPr lang="fr-FR" sz="3200" dirty="0" smtClean="0"/>
            </a:br>
            <a:r>
              <a:rPr lang="fr-FR" sz="3200" dirty="0" smtClean="0"/>
              <a:t>Loi du 31/12/1991</a:t>
            </a:r>
            <a:endParaRPr lang="fr-FR" sz="3200" dirty="0"/>
          </a:p>
        </p:txBody>
      </p:sp>
      <p:sp>
        <p:nvSpPr>
          <p:cNvPr id="3" name="Espace réservé du contenu 2"/>
          <p:cNvSpPr>
            <a:spLocks noGrp="1"/>
          </p:cNvSpPr>
          <p:nvPr>
            <p:ph idx="1"/>
          </p:nvPr>
        </p:nvSpPr>
        <p:spPr>
          <a:xfrm>
            <a:off x="2857488" y="1142984"/>
            <a:ext cx="6107000" cy="5572164"/>
          </a:xfrm>
        </p:spPr>
        <p:txBody>
          <a:bodyPr/>
          <a:lstStyle/>
          <a:p>
            <a:pPr>
              <a:buNone/>
            </a:pPr>
            <a:r>
              <a:rPr lang="fr-FR" sz="2000" dirty="0" smtClean="0">
                <a:solidFill>
                  <a:srgbClr val="FF0000"/>
                </a:solidFill>
              </a:rPr>
              <a:t>1/ Eviter les risques </a:t>
            </a:r>
          </a:p>
          <a:p>
            <a:pPr>
              <a:buNone/>
            </a:pPr>
            <a:r>
              <a:rPr lang="fr-FR" sz="2000" dirty="0" smtClean="0">
                <a:solidFill>
                  <a:srgbClr val="FF0000"/>
                </a:solidFill>
              </a:rPr>
              <a:t>2/ Evaluer les risques qui ne peuvent pas être évités</a:t>
            </a:r>
          </a:p>
          <a:p>
            <a:pPr>
              <a:buNone/>
            </a:pPr>
            <a:r>
              <a:rPr lang="fr-FR" sz="2000" dirty="0" smtClean="0">
                <a:solidFill>
                  <a:srgbClr val="FF0000"/>
                </a:solidFill>
              </a:rPr>
              <a:t>3/Combattre les risques à la source</a:t>
            </a:r>
          </a:p>
          <a:p>
            <a:pPr>
              <a:buNone/>
            </a:pPr>
            <a:r>
              <a:rPr lang="fr-FR" sz="2000" dirty="0" smtClean="0">
                <a:solidFill>
                  <a:srgbClr val="FF0000"/>
                </a:solidFill>
              </a:rPr>
              <a:t>4/Adapter le travail à l’homme, </a:t>
            </a:r>
            <a:r>
              <a:rPr lang="fr-FR" sz="1400" dirty="0" smtClean="0">
                <a:solidFill>
                  <a:srgbClr val="FF0000"/>
                </a:solidFill>
              </a:rPr>
              <a:t>en particulier en ce qui concerne la conception des postes de travail ainsi que le choix des équipements de travail et des méthodes de travail et de production, …réduire les effets de ceux-ci sur la santé.</a:t>
            </a:r>
          </a:p>
          <a:p>
            <a:pPr>
              <a:buNone/>
            </a:pPr>
            <a:r>
              <a:rPr lang="fr-FR" sz="2000" dirty="0" smtClean="0">
                <a:solidFill>
                  <a:srgbClr val="FF0000"/>
                </a:solidFill>
              </a:rPr>
              <a:t>5/ Tenir compte de l’état d’évolution de la technique</a:t>
            </a:r>
          </a:p>
          <a:p>
            <a:pPr>
              <a:buNone/>
            </a:pPr>
            <a:r>
              <a:rPr lang="fr-FR" sz="2000" dirty="0" smtClean="0">
                <a:solidFill>
                  <a:srgbClr val="FF0000"/>
                </a:solidFill>
              </a:rPr>
              <a:t>6/ Remplacer ce qui est dangereux par ce qui n’est pas dangereux ou moins dangereux</a:t>
            </a:r>
          </a:p>
          <a:p>
            <a:pPr>
              <a:buNone/>
            </a:pPr>
            <a:r>
              <a:rPr lang="fr-FR" sz="2000" dirty="0" smtClean="0">
                <a:solidFill>
                  <a:srgbClr val="FF0000"/>
                </a:solidFill>
              </a:rPr>
              <a:t>7/Planifier la prévention en y intégrant,…la technique,…l’organisation du travail,…les conditions de travail,…les relations sociales et l’influence des facteurs ambiants</a:t>
            </a:r>
          </a:p>
          <a:p>
            <a:pPr>
              <a:buNone/>
            </a:pPr>
            <a:r>
              <a:rPr lang="fr-FR" sz="2000" dirty="0" smtClean="0">
                <a:solidFill>
                  <a:schemeClr val="accent3"/>
                </a:solidFill>
              </a:rPr>
              <a:t>8/ Prendre des mesures de protection collectives …priorité sur les mesures de protection individuelles</a:t>
            </a:r>
          </a:p>
          <a:p>
            <a:pPr>
              <a:buNone/>
            </a:pPr>
            <a:r>
              <a:rPr lang="fr-FR" sz="2000" dirty="0" smtClean="0">
                <a:solidFill>
                  <a:srgbClr val="00B050"/>
                </a:solidFill>
              </a:rPr>
              <a:t>9/ Donner des instructions appropriées aux travailleurs</a:t>
            </a:r>
          </a:p>
          <a:p>
            <a:endParaRPr lang="fr-FR" dirty="0" smtClean="0"/>
          </a:p>
          <a:p>
            <a:endParaRPr lang="fr-FR" dirty="0"/>
          </a:p>
        </p:txBody>
      </p:sp>
      <p:pic>
        <p:nvPicPr>
          <p:cNvPr id="4" name="Picture 2"/>
          <p:cNvPicPr>
            <a:picLocks noChangeAspect="1" noChangeArrowheads="1"/>
          </p:cNvPicPr>
          <p:nvPr/>
        </p:nvPicPr>
        <p:blipFill>
          <a:blip r:embed="rId2" cstate="print"/>
          <a:srcRect/>
          <a:stretch>
            <a:fillRect/>
          </a:stretch>
        </p:blipFill>
        <p:spPr bwMode="auto">
          <a:xfrm>
            <a:off x="142844" y="500042"/>
            <a:ext cx="1381125" cy="600075"/>
          </a:xfrm>
          <a:prstGeom prst="rect">
            <a:avLst/>
          </a:prstGeom>
          <a:noFill/>
          <a:ln w="9525">
            <a:noFill/>
            <a:miter lim="800000"/>
            <a:headEnd/>
            <a:tailEnd/>
          </a:ln>
        </p:spPr>
      </p:pic>
      <p:pic>
        <p:nvPicPr>
          <p:cNvPr id="5" name="Image 14" descr="logo.gif"/>
          <p:cNvPicPr>
            <a:picLocks noChangeAspect="1"/>
          </p:cNvPicPr>
          <p:nvPr/>
        </p:nvPicPr>
        <p:blipFill>
          <a:blip r:embed="rId3" cstate="print"/>
          <a:srcRect/>
          <a:stretch>
            <a:fillRect/>
          </a:stretch>
        </p:blipFill>
        <p:spPr bwMode="auto">
          <a:xfrm>
            <a:off x="7858148" y="357166"/>
            <a:ext cx="1171575" cy="714375"/>
          </a:xfrm>
          <a:prstGeom prst="rect">
            <a:avLst/>
          </a:prstGeom>
          <a:noFill/>
          <a:ln w="9525">
            <a:noFill/>
            <a:miter lim="800000"/>
            <a:headEnd/>
            <a:tailEnd/>
          </a:ln>
        </p:spPr>
      </p:pic>
      <p:sp>
        <p:nvSpPr>
          <p:cNvPr id="7" name="ZoneTexte 6"/>
          <p:cNvSpPr txBox="1"/>
          <p:nvPr/>
        </p:nvSpPr>
        <p:spPr>
          <a:xfrm>
            <a:off x="142844" y="3071810"/>
            <a:ext cx="2428892" cy="646331"/>
          </a:xfrm>
          <a:prstGeom prst="rect">
            <a:avLst/>
          </a:prstGeom>
          <a:noFill/>
        </p:spPr>
        <p:txBody>
          <a:bodyPr wrap="square" rtlCol="0">
            <a:spAutoFit/>
          </a:bodyPr>
          <a:lstStyle/>
          <a:p>
            <a:r>
              <a:rPr lang="fr-FR" dirty="0" smtClean="0">
                <a:solidFill>
                  <a:srgbClr val="FF0000"/>
                </a:solidFill>
              </a:rPr>
              <a:t>Prévention INTRINSEQUE</a:t>
            </a:r>
            <a:endParaRPr lang="fr-FR" dirty="0">
              <a:solidFill>
                <a:srgbClr val="FF0000"/>
              </a:solidFill>
            </a:endParaRPr>
          </a:p>
        </p:txBody>
      </p:sp>
      <p:sp>
        <p:nvSpPr>
          <p:cNvPr id="8" name="Accolade ouvrante 7"/>
          <p:cNvSpPr/>
          <p:nvPr/>
        </p:nvSpPr>
        <p:spPr>
          <a:xfrm>
            <a:off x="2143108" y="1285860"/>
            <a:ext cx="714380" cy="4214842"/>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sp>
        <p:nvSpPr>
          <p:cNvPr id="9" name="ZoneTexte 8"/>
          <p:cNvSpPr txBox="1"/>
          <p:nvPr/>
        </p:nvSpPr>
        <p:spPr>
          <a:xfrm>
            <a:off x="285720" y="5643578"/>
            <a:ext cx="2428892" cy="369332"/>
          </a:xfrm>
          <a:prstGeom prst="rect">
            <a:avLst/>
          </a:prstGeom>
          <a:noFill/>
        </p:spPr>
        <p:txBody>
          <a:bodyPr wrap="square" rtlCol="0">
            <a:spAutoFit/>
          </a:bodyPr>
          <a:lstStyle/>
          <a:p>
            <a:r>
              <a:rPr lang="fr-FR" dirty="0" smtClean="0">
                <a:solidFill>
                  <a:schemeClr val="accent3"/>
                </a:solidFill>
              </a:rPr>
              <a:t>PROTECTIONS</a:t>
            </a:r>
            <a:endParaRPr lang="fr-FR" dirty="0">
              <a:solidFill>
                <a:schemeClr val="accent3"/>
              </a:solidFill>
            </a:endParaRPr>
          </a:p>
        </p:txBody>
      </p:sp>
      <p:sp>
        <p:nvSpPr>
          <p:cNvPr id="10" name="ZoneTexte 9"/>
          <p:cNvSpPr txBox="1"/>
          <p:nvPr/>
        </p:nvSpPr>
        <p:spPr>
          <a:xfrm>
            <a:off x="285720" y="6215082"/>
            <a:ext cx="2428892" cy="369332"/>
          </a:xfrm>
          <a:prstGeom prst="rect">
            <a:avLst/>
          </a:prstGeom>
          <a:noFill/>
        </p:spPr>
        <p:txBody>
          <a:bodyPr wrap="square" rtlCol="0">
            <a:spAutoFit/>
          </a:bodyPr>
          <a:lstStyle/>
          <a:p>
            <a:r>
              <a:rPr lang="fr-FR" dirty="0" smtClean="0">
                <a:solidFill>
                  <a:srgbClr val="00B050"/>
                </a:solidFill>
              </a:rPr>
              <a:t>INSTRUCTIONS</a:t>
            </a:r>
            <a:endParaRPr lang="fr-FR" dirty="0">
              <a:solidFill>
                <a:srgbClr val="00B05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20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heckerboard(across)">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8" grpId="0" animBg="1"/>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23528" y="188640"/>
            <a:ext cx="8229600" cy="1853628"/>
          </a:xfrm>
          <a:solidFill>
            <a:schemeClr val="tx2">
              <a:lumMod val="40000"/>
              <a:lumOff val="60000"/>
            </a:schemeClr>
          </a:solidFill>
        </p:spPr>
        <p:txBody>
          <a:bodyPr>
            <a:normAutofit fontScale="90000"/>
          </a:bodyPr>
          <a:lstStyle/>
          <a:p>
            <a:pPr lvl="0" algn="ctr"/>
            <a:r>
              <a:rPr lang="fr-FR" u="sng" dirty="0" smtClean="0"/>
              <a:t>L’aménagement interne des salles dédiées aux activités techniques « biologiques »</a:t>
            </a:r>
            <a:r>
              <a:rPr lang="fr-FR" u="sng" dirty="0" smtClean="0">
                <a:solidFill>
                  <a:srgbClr val="FF0000"/>
                </a:solidFill>
              </a:rPr>
              <a:t> </a:t>
            </a:r>
            <a:endParaRPr lang="fr-FR" dirty="0" smtClean="0">
              <a:solidFill>
                <a:srgbClr val="FF0000"/>
              </a:solidFill>
            </a:endParaRPr>
          </a:p>
        </p:txBody>
      </p:sp>
      <p:sp>
        <p:nvSpPr>
          <p:cNvPr id="6" name="Espace réservé du texte 5"/>
          <p:cNvSpPr>
            <a:spLocks noGrp="1"/>
          </p:cNvSpPr>
          <p:nvPr>
            <p:ph idx="1"/>
          </p:nvPr>
        </p:nvSpPr>
        <p:spPr>
          <a:xfrm>
            <a:off x="755576" y="2348880"/>
            <a:ext cx="8229600" cy="3471874"/>
          </a:xfrm>
        </p:spPr>
        <p:txBody>
          <a:bodyPr>
            <a:normAutofit/>
          </a:bodyPr>
          <a:lstStyle/>
          <a:p>
            <a:pPr lvl="0">
              <a:buFont typeface="Wingdings" pitchFamily="2" charset="2"/>
              <a:buChar char="q"/>
            </a:pPr>
            <a:r>
              <a:rPr lang="fr-FR" dirty="0" smtClean="0"/>
              <a:t>Surfaces des paillasses imperméables à l’eau, résistantes aux acides, bases, solvants et désinfectants ;</a:t>
            </a:r>
          </a:p>
          <a:p>
            <a:pPr lvl="0">
              <a:buFont typeface="Wingdings" pitchFamily="2" charset="2"/>
              <a:buChar char="q"/>
            </a:pPr>
            <a:r>
              <a:rPr lang="fr-FR" dirty="0" smtClean="0"/>
              <a:t>Lave –mains à déclenchement non manuel ;</a:t>
            </a:r>
          </a:p>
          <a:p>
            <a:pPr lvl="0">
              <a:buFont typeface="Wingdings" pitchFamily="2" charset="2"/>
              <a:buChar char="q"/>
            </a:pPr>
            <a:r>
              <a:rPr lang="fr-FR" dirty="0" smtClean="0"/>
              <a:t>Poste de Sécurité Microbiologique (PSM) pour y pratiquer toutes les opérations pouvant générer des </a:t>
            </a:r>
            <a:r>
              <a:rPr lang="fr-FR" dirty="0" err="1" smtClean="0"/>
              <a:t>bioaérosols</a:t>
            </a:r>
            <a:endParaRPr lang="fr-FR" dirty="0" smtClean="0"/>
          </a:p>
          <a:p>
            <a:pPr lvl="0"/>
            <a:endParaRPr lang="fr-FR" dirty="0" smtClean="0"/>
          </a:p>
          <a:p>
            <a:pPr lvl="0"/>
            <a:endParaRPr lang="fr-FR" dirty="0" smtClean="0"/>
          </a:p>
          <a:p>
            <a:endParaRPr lang="fr-FR" dirty="0"/>
          </a:p>
        </p:txBody>
      </p:sp>
      <p:pic>
        <p:nvPicPr>
          <p:cNvPr id="4" name="Image 3"/>
          <p:cNvPicPr/>
          <p:nvPr/>
        </p:nvPicPr>
        <p:blipFill>
          <a:blip r:embed="rId2" cstate="print"/>
          <a:srcRect/>
          <a:stretch>
            <a:fillRect/>
          </a:stretch>
        </p:blipFill>
        <p:spPr bwMode="auto">
          <a:xfrm>
            <a:off x="142844" y="5357826"/>
            <a:ext cx="857224" cy="571505"/>
          </a:xfrm>
          <a:prstGeom prst="rect">
            <a:avLst/>
          </a:prstGeom>
          <a:noFill/>
          <a:ln w="9525">
            <a:noFill/>
            <a:miter lim="800000"/>
            <a:headEnd/>
            <a:tailEnd/>
          </a:ln>
        </p:spPr>
      </p:pic>
      <p:pic>
        <p:nvPicPr>
          <p:cNvPr id="5" name="Image 4"/>
          <p:cNvPicPr/>
          <p:nvPr/>
        </p:nvPicPr>
        <p:blipFill>
          <a:blip r:embed="rId3" cstate="print"/>
          <a:srcRect/>
          <a:stretch>
            <a:fillRect/>
          </a:stretch>
        </p:blipFill>
        <p:spPr bwMode="auto">
          <a:xfrm>
            <a:off x="214282" y="6072206"/>
            <a:ext cx="714348" cy="42862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Autofit/>
          </a:bodyPr>
          <a:lstStyle/>
          <a:p>
            <a:pPr algn="ctr"/>
            <a:r>
              <a:rPr lang="fr-FR" sz="3600" b="1" u="sng" dirty="0" smtClean="0">
                <a:solidFill>
                  <a:schemeClr val="tx2"/>
                </a:solidFill>
                <a:latin typeface="+mj-lt"/>
                <a:ea typeface="+mj-ea"/>
                <a:cs typeface="+mj-cs"/>
              </a:rPr>
              <a:t>Laboratoire de niveau de confinement 2</a:t>
            </a:r>
            <a:endParaRPr lang="fr-FR" sz="3600" dirty="0"/>
          </a:p>
        </p:txBody>
      </p:sp>
      <p:pic>
        <p:nvPicPr>
          <p:cNvPr id="4" name="Image 3"/>
          <p:cNvPicPr/>
          <p:nvPr/>
        </p:nvPicPr>
        <p:blipFill>
          <a:blip r:embed="rId3" cstate="print"/>
          <a:srcRect/>
          <a:stretch>
            <a:fillRect/>
          </a:stretch>
        </p:blipFill>
        <p:spPr bwMode="auto">
          <a:xfrm>
            <a:off x="142844" y="5357826"/>
            <a:ext cx="857224" cy="571505"/>
          </a:xfrm>
          <a:prstGeom prst="rect">
            <a:avLst/>
          </a:prstGeom>
          <a:noFill/>
          <a:ln w="9525">
            <a:noFill/>
            <a:miter lim="800000"/>
            <a:headEnd/>
            <a:tailEnd/>
          </a:ln>
        </p:spPr>
      </p:pic>
      <p:pic>
        <p:nvPicPr>
          <p:cNvPr id="5" name="Image 4"/>
          <p:cNvPicPr/>
          <p:nvPr/>
        </p:nvPicPr>
        <p:blipFill>
          <a:blip r:embed="rId4" cstate="print"/>
          <a:srcRect/>
          <a:stretch>
            <a:fillRect/>
          </a:stretch>
        </p:blipFill>
        <p:spPr bwMode="auto">
          <a:xfrm>
            <a:off x="214282" y="6072206"/>
            <a:ext cx="714348" cy="428628"/>
          </a:xfrm>
          <a:prstGeom prst="rect">
            <a:avLst/>
          </a:prstGeom>
          <a:noFill/>
          <a:ln w="9525">
            <a:noFill/>
            <a:miter lim="800000"/>
            <a:headEnd/>
            <a:tailEnd/>
          </a:ln>
        </p:spPr>
      </p:pic>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49153" name="Object 1"/>
          <p:cNvGraphicFramePr>
            <a:graphicFrameLocks noChangeAspect="1"/>
          </p:cNvGraphicFramePr>
          <p:nvPr/>
        </p:nvGraphicFramePr>
        <p:xfrm>
          <a:off x="1183760" y="1643050"/>
          <a:ext cx="7504274" cy="4071966"/>
        </p:xfrm>
        <a:graphic>
          <a:graphicData uri="http://schemas.openxmlformats.org/presentationml/2006/ole">
            <mc:AlternateContent xmlns:mc="http://schemas.openxmlformats.org/markup-compatibility/2006">
              <mc:Choice xmlns:v="urn:schemas-microsoft-com:vml" Requires="v">
                <p:oleObj spid="_x0000_s1040" name="Image bitmap" r:id="rId5" imgW="10438095" imgH="5657143" progId="PBrush">
                  <p:embed/>
                </p:oleObj>
              </mc:Choice>
              <mc:Fallback>
                <p:oleObj name="Image bitmap" r:id="rId5" imgW="10438095" imgH="5657143" progId="PBrush">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3760" y="1643050"/>
                        <a:ext cx="7504274" cy="40719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Autofit/>
          </a:bodyPr>
          <a:lstStyle/>
          <a:p>
            <a:pPr algn="ctr"/>
            <a:r>
              <a:rPr lang="fr-FR" sz="3600" b="1" u="sng" dirty="0" smtClean="0">
                <a:solidFill>
                  <a:schemeClr val="tx2"/>
                </a:solidFill>
                <a:latin typeface="+mj-lt"/>
                <a:ea typeface="+mj-ea"/>
                <a:cs typeface="+mj-cs"/>
              </a:rPr>
              <a:t>Laboratoire de niveau de confinement 3</a:t>
            </a:r>
            <a:endParaRPr lang="fr-FR" sz="3600" dirty="0"/>
          </a:p>
        </p:txBody>
      </p:sp>
      <p:pic>
        <p:nvPicPr>
          <p:cNvPr id="4" name="Image 3"/>
          <p:cNvPicPr/>
          <p:nvPr/>
        </p:nvPicPr>
        <p:blipFill>
          <a:blip r:embed="rId3" cstate="print"/>
          <a:srcRect/>
          <a:stretch>
            <a:fillRect/>
          </a:stretch>
        </p:blipFill>
        <p:spPr bwMode="auto">
          <a:xfrm>
            <a:off x="142844" y="5357826"/>
            <a:ext cx="857224" cy="571505"/>
          </a:xfrm>
          <a:prstGeom prst="rect">
            <a:avLst/>
          </a:prstGeom>
          <a:noFill/>
          <a:ln w="9525">
            <a:noFill/>
            <a:miter lim="800000"/>
            <a:headEnd/>
            <a:tailEnd/>
          </a:ln>
        </p:spPr>
      </p:pic>
      <p:pic>
        <p:nvPicPr>
          <p:cNvPr id="5" name="Image 4"/>
          <p:cNvPicPr/>
          <p:nvPr/>
        </p:nvPicPr>
        <p:blipFill>
          <a:blip r:embed="rId4" cstate="print"/>
          <a:srcRect/>
          <a:stretch>
            <a:fillRect/>
          </a:stretch>
        </p:blipFill>
        <p:spPr bwMode="auto">
          <a:xfrm>
            <a:off x="214282" y="6072206"/>
            <a:ext cx="714348" cy="428628"/>
          </a:xfrm>
          <a:prstGeom prst="rect">
            <a:avLst/>
          </a:prstGeom>
          <a:noFill/>
          <a:ln w="9525">
            <a:noFill/>
            <a:miter lim="800000"/>
            <a:headEnd/>
            <a:tailEnd/>
          </a:ln>
        </p:spPr>
      </p:pic>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706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70659" name="Object 3"/>
          <p:cNvGraphicFramePr>
            <a:graphicFrameLocks noChangeAspect="1"/>
          </p:cNvGraphicFramePr>
          <p:nvPr/>
        </p:nvGraphicFramePr>
        <p:xfrm>
          <a:off x="1285852" y="1643050"/>
          <a:ext cx="7672552" cy="4791366"/>
        </p:xfrm>
        <a:graphic>
          <a:graphicData uri="http://schemas.openxmlformats.org/presentationml/2006/ole">
            <mc:AlternateContent xmlns:mc="http://schemas.openxmlformats.org/markup-compatibility/2006">
              <mc:Choice xmlns:v="urn:schemas-microsoft-com:vml" Requires="v">
                <p:oleObj spid="_x0000_s2064" name="Image bitmap" r:id="rId5" imgW="10136015" imgH="6335009" progId="PBrush">
                  <p:embed/>
                </p:oleObj>
              </mc:Choice>
              <mc:Fallback>
                <p:oleObj name="Image bitmap" r:id="rId5" imgW="10136015" imgH="6335009" progId="PBrush">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5852" y="1643050"/>
                        <a:ext cx="7672552" cy="47913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 name="Image 23" descr="masque.jpg"/>
          <p:cNvPicPr>
            <a:picLocks noChangeAspect="1"/>
          </p:cNvPicPr>
          <p:nvPr/>
        </p:nvPicPr>
        <p:blipFill>
          <a:blip r:embed="rId2" cstate="print"/>
          <a:stretch>
            <a:fillRect/>
          </a:stretch>
        </p:blipFill>
        <p:spPr>
          <a:xfrm>
            <a:off x="6660232" y="3429000"/>
            <a:ext cx="2304256" cy="1728192"/>
          </a:xfrm>
          <a:prstGeom prst="rect">
            <a:avLst/>
          </a:prstGeom>
        </p:spPr>
      </p:pic>
      <p:sp>
        <p:nvSpPr>
          <p:cNvPr id="2050" name="Rectangle 2"/>
          <p:cNvSpPr>
            <a:spLocks noGrp="1" noChangeArrowheads="1"/>
          </p:cNvSpPr>
          <p:nvPr>
            <p:ph type="title"/>
          </p:nvPr>
        </p:nvSpPr>
        <p:spPr>
          <a:xfrm>
            <a:off x="428596" y="285728"/>
            <a:ext cx="8229600" cy="1447800"/>
          </a:xfrm>
          <a:solidFill>
            <a:schemeClr val="tx2">
              <a:lumMod val="40000"/>
              <a:lumOff val="60000"/>
            </a:schemeClr>
          </a:solidFill>
        </p:spPr>
        <p:txBody>
          <a:bodyPr>
            <a:noAutofit/>
          </a:bodyPr>
          <a:lstStyle/>
          <a:p>
            <a:pPr algn="ctr"/>
            <a:r>
              <a:rPr lang="fr-FR" sz="3200" u="sng" dirty="0">
                <a:solidFill>
                  <a:schemeClr val="tx2"/>
                </a:solidFill>
                <a:ea typeface="+mj-ea"/>
                <a:cs typeface="+mj-cs"/>
              </a:rPr>
              <a:t>8</a:t>
            </a:r>
            <a:r>
              <a:rPr lang="fr-FR" sz="3200" b="1" u="sng" dirty="0" smtClean="0">
                <a:solidFill>
                  <a:schemeClr val="tx2"/>
                </a:solidFill>
                <a:latin typeface="+mj-lt"/>
                <a:ea typeface="+mj-ea"/>
                <a:cs typeface="+mj-cs"/>
              </a:rPr>
              <a:t>/ Prendre des mesures de protection collective en priorité sur les mesures de prévention individuelle</a:t>
            </a:r>
            <a:endParaRPr lang="fr-FR" sz="3200" dirty="0"/>
          </a:p>
        </p:txBody>
      </p:sp>
      <p:pic>
        <p:nvPicPr>
          <p:cNvPr id="4" name="Image 3"/>
          <p:cNvPicPr/>
          <p:nvPr/>
        </p:nvPicPr>
        <p:blipFill>
          <a:blip r:embed="rId3" cstate="print"/>
          <a:srcRect/>
          <a:stretch>
            <a:fillRect/>
          </a:stretch>
        </p:blipFill>
        <p:spPr bwMode="auto">
          <a:xfrm>
            <a:off x="142844" y="5357826"/>
            <a:ext cx="857224" cy="571505"/>
          </a:xfrm>
          <a:prstGeom prst="rect">
            <a:avLst/>
          </a:prstGeom>
          <a:noFill/>
          <a:ln w="9525">
            <a:noFill/>
            <a:miter lim="800000"/>
            <a:headEnd/>
            <a:tailEnd/>
          </a:ln>
        </p:spPr>
      </p:pic>
      <p:pic>
        <p:nvPicPr>
          <p:cNvPr id="5" name="Image 4"/>
          <p:cNvPicPr/>
          <p:nvPr/>
        </p:nvPicPr>
        <p:blipFill>
          <a:blip r:embed="rId4" cstate="print"/>
          <a:srcRect/>
          <a:stretch>
            <a:fillRect/>
          </a:stretch>
        </p:blipFill>
        <p:spPr bwMode="auto">
          <a:xfrm>
            <a:off x="214282" y="6072206"/>
            <a:ext cx="714348" cy="428628"/>
          </a:xfrm>
          <a:prstGeom prst="rect">
            <a:avLst/>
          </a:prstGeom>
          <a:noFill/>
          <a:ln w="9525">
            <a:noFill/>
            <a:miter lim="800000"/>
            <a:headEnd/>
            <a:tailEnd/>
          </a:ln>
        </p:spPr>
      </p:pic>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706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6" name="Image 15" descr="PSM.jpg"/>
          <p:cNvPicPr>
            <a:picLocks noChangeAspect="1"/>
          </p:cNvPicPr>
          <p:nvPr/>
        </p:nvPicPr>
        <p:blipFill>
          <a:blip r:embed="rId5" cstate="print"/>
          <a:stretch>
            <a:fillRect/>
          </a:stretch>
        </p:blipFill>
        <p:spPr>
          <a:xfrm>
            <a:off x="251520" y="1916832"/>
            <a:ext cx="3947530" cy="3096344"/>
          </a:xfrm>
          <a:prstGeom prst="rect">
            <a:avLst/>
          </a:prstGeom>
        </p:spPr>
      </p:pic>
      <p:sp>
        <p:nvSpPr>
          <p:cNvPr id="17" name="ZoneTexte 16"/>
          <p:cNvSpPr txBox="1"/>
          <p:nvPr/>
        </p:nvSpPr>
        <p:spPr>
          <a:xfrm>
            <a:off x="1331640" y="5301208"/>
            <a:ext cx="1152128" cy="523220"/>
          </a:xfrm>
          <a:prstGeom prst="rect">
            <a:avLst/>
          </a:prstGeom>
          <a:noFill/>
        </p:spPr>
        <p:txBody>
          <a:bodyPr wrap="square" rtlCol="0">
            <a:spAutoFit/>
          </a:bodyPr>
          <a:lstStyle/>
          <a:p>
            <a:r>
              <a:rPr lang="fr-FR" sz="2800" dirty="0" smtClean="0">
                <a:solidFill>
                  <a:srgbClr val="009900"/>
                </a:solidFill>
              </a:rPr>
              <a:t>EPC</a:t>
            </a:r>
            <a:endParaRPr lang="fr-FR" sz="2800" dirty="0">
              <a:solidFill>
                <a:srgbClr val="009900"/>
              </a:solidFill>
            </a:endParaRPr>
          </a:p>
        </p:txBody>
      </p:sp>
      <p:pic>
        <p:nvPicPr>
          <p:cNvPr id="23" name="Image 22" descr="gant.jpg"/>
          <p:cNvPicPr>
            <a:picLocks noChangeAspect="1"/>
          </p:cNvPicPr>
          <p:nvPr/>
        </p:nvPicPr>
        <p:blipFill>
          <a:blip r:embed="rId6" cstate="print"/>
          <a:stretch>
            <a:fillRect/>
          </a:stretch>
        </p:blipFill>
        <p:spPr>
          <a:xfrm>
            <a:off x="6012160" y="1844824"/>
            <a:ext cx="2160240" cy="1672715"/>
          </a:xfrm>
          <a:prstGeom prst="rect">
            <a:avLst/>
          </a:prstGeom>
        </p:spPr>
      </p:pic>
      <p:sp>
        <p:nvSpPr>
          <p:cNvPr id="26" name="ZoneTexte 25"/>
          <p:cNvSpPr txBox="1"/>
          <p:nvPr/>
        </p:nvSpPr>
        <p:spPr>
          <a:xfrm>
            <a:off x="7740352" y="5517232"/>
            <a:ext cx="1152128" cy="523220"/>
          </a:xfrm>
          <a:prstGeom prst="rect">
            <a:avLst/>
          </a:prstGeom>
          <a:noFill/>
        </p:spPr>
        <p:txBody>
          <a:bodyPr wrap="square" rtlCol="0">
            <a:spAutoFit/>
          </a:bodyPr>
          <a:lstStyle/>
          <a:p>
            <a:r>
              <a:rPr lang="fr-FR" sz="2800" dirty="0" smtClean="0">
                <a:solidFill>
                  <a:srgbClr val="009900"/>
                </a:solidFill>
              </a:rPr>
              <a:t>EPI</a:t>
            </a:r>
            <a:endParaRPr lang="fr-FR" sz="2800" dirty="0">
              <a:solidFill>
                <a:srgbClr val="009900"/>
              </a:solidFill>
            </a:endParaRPr>
          </a:p>
        </p:txBody>
      </p:sp>
      <p:sp>
        <p:nvSpPr>
          <p:cNvPr id="27" name="ZoneTexte 26"/>
          <p:cNvSpPr txBox="1"/>
          <p:nvPr/>
        </p:nvSpPr>
        <p:spPr>
          <a:xfrm>
            <a:off x="2411760" y="5301208"/>
            <a:ext cx="2160240" cy="523220"/>
          </a:xfrm>
          <a:prstGeom prst="rect">
            <a:avLst/>
          </a:prstGeom>
          <a:noFill/>
        </p:spPr>
        <p:txBody>
          <a:bodyPr wrap="square" rtlCol="0">
            <a:spAutoFit/>
          </a:bodyPr>
          <a:lstStyle/>
          <a:p>
            <a:r>
              <a:rPr lang="fr-FR" sz="2800" dirty="0" smtClean="0">
                <a:solidFill>
                  <a:srgbClr val="009900"/>
                </a:solidFill>
              </a:rPr>
              <a:t>= Prioritaire</a:t>
            </a:r>
            <a:endParaRPr lang="fr-FR" sz="2800" dirty="0">
              <a:solidFill>
                <a:srgbClr val="009900"/>
              </a:solidFill>
            </a:endParaRPr>
          </a:p>
        </p:txBody>
      </p:sp>
      <p:pic>
        <p:nvPicPr>
          <p:cNvPr id="14" name="Image 13" descr="Sorbonne.jpg"/>
          <p:cNvPicPr>
            <a:picLocks noChangeAspect="1"/>
          </p:cNvPicPr>
          <p:nvPr/>
        </p:nvPicPr>
        <p:blipFill>
          <a:blip r:embed="rId7" cstate="print"/>
          <a:stretch>
            <a:fillRect/>
          </a:stretch>
        </p:blipFill>
        <p:spPr>
          <a:xfrm>
            <a:off x="2411760" y="1988840"/>
            <a:ext cx="3648405" cy="2880320"/>
          </a:xfrm>
          <a:prstGeom prst="rect">
            <a:avLst/>
          </a:prstGeom>
        </p:spPr>
      </p:pic>
      <p:sp>
        <p:nvSpPr>
          <p:cNvPr id="15" name="ZoneTexte 14"/>
          <p:cNvSpPr txBox="1"/>
          <p:nvPr/>
        </p:nvSpPr>
        <p:spPr>
          <a:xfrm>
            <a:off x="539552" y="2060848"/>
            <a:ext cx="1080120" cy="369332"/>
          </a:xfrm>
          <a:prstGeom prst="rect">
            <a:avLst/>
          </a:prstGeom>
          <a:noFill/>
        </p:spPr>
        <p:txBody>
          <a:bodyPr wrap="square" rtlCol="0">
            <a:spAutoFit/>
          </a:bodyPr>
          <a:lstStyle/>
          <a:p>
            <a:r>
              <a:rPr lang="fr-FR" dirty="0" smtClean="0"/>
              <a:t>PSM</a:t>
            </a:r>
            <a:endParaRPr lang="fr-FR" dirty="0"/>
          </a:p>
        </p:txBody>
      </p:sp>
      <p:sp>
        <p:nvSpPr>
          <p:cNvPr id="18" name="ZoneTexte 17"/>
          <p:cNvSpPr txBox="1"/>
          <p:nvPr/>
        </p:nvSpPr>
        <p:spPr>
          <a:xfrm>
            <a:off x="2915816" y="2060848"/>
            <a:ext cx="1368152" cy="369332"/>
          </a:xfrm>
          <a:prstGeom prst="rect">
            <a:avLst/>
          </a:prstGeom>
          <a:noFill/>
        </p:spPr>
        <p:txBody>
          <a:bodyPr wrap="square" rtlCol="0">
            <a:spAutoFit/>
          </a:bodyPr>
          <a:lstStyle/>
          <a:p>
            <a:r>
              <a:rPr lang="fr-FR" dirty="0" smtClean="0">
                <a:solidFill>
                  <a:srgbClr val="FFFF66"/>
                </a:solidFill>
              </a:rPr>
              <a:t>Sorbonne</a:t>
            </a:r>
            <a:endParaRPr lang="fr-FR" dirty="0">
              <a:solidFill>
                <a:srgbClr val="FFFF66"/>
              </a:solidFill>
            </a:endParaRPr>
          </a:p>
        </p:txBody>
      </p:sp>
      <p:pic>
        <p:nvPicPr>
          <p:cNvPr id="25" name="Image 24" descr="lunette.jpg"/>
          <p:cNvPicPr>
            <a:picLocks noChangeAspect="1"/>
          </p:cNvPicPr>
          <p:nvPr/>
        </p:nvPicPr>
        <p:blipFill>
          <a:blip r:embed="rId8" cstate="print"/>
          <a:stretch>
            <a:fillRect/>
          </a:stretch>
        </p:blipFill>
        <p:spPr>
          <a:xfrm>
            <a:off x="4788024" y="4581128"/>
            <a:ext cx="2016224" cy="201622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857232"/>
            <a:ext cx="8229600" cy="1143000"/>
          </a:xfrm>
          <a:solidFill>
            <a:schemeClr val="tx2">
              <a:lumMod val="40000"/>
              <a:lumOff val="60000"/>
            </a:schemeClr>
          </a:solidFill>
        </p:spPr>
        <p:txBody>
          <a:bodyPr>
            <a:normAutofit fontScale="90000"/>
          </a:bodyPr>
          <a:lstStyle/>
          <a:p>
            <a:pPr fontAlgn="auto">
              <a:spcBef>
                <a:spcPts val="0"/>
              </a:spcBef>
              <a:spcAft>
                <a:spcPts val="0"/>
              </a:spcAft>
              <a:defRPr/>
            </a:pPr>
            <a:r>
              <a:rPr lang="fr-FR" sz="4000" dirty="0" smtClean="0">
                <a:effectLst/>
              </a:rPr>
              <a:t>8/- Prendre des mesures de protection </a:t>
            </a:r>
            <a:br>
              <a:rPr lang="fr-FR" sz="4000" dirty="0" smtClean="0">
                <a:effectLst/>
              </a:rPr>
            </a:br>
            <a:r>
              <a:rPr lang="fr-FR" sz="4000" dirty="0" smtClean="0">
                <a:solidFill>
                  <a:schemeClr val="accent6">
                    <a:lumMod val="60000"/>
                    <a:lumOff val="40000"/>
                  </a:schemeClr>
                </a:solidFill>
                <a:effectLst/>
              </a:rPr>
              <a:t>=préventions extrinsèques</a:t>
            </a:r>
            <a:endParaRPr lang="fr-FR" dirty="0">
              <a:solidFill>
                <a:srgbClr val="FFFF00"/>
              </a:solidFill>
              <a:effectLst>
                <a:outerShdw blurRad="50800" dist="38100" dir="8220000" algn="tl" rotWithShape="0">
                  <a:schemeClr val="tx1">
                    <a:alpha val="58000"/>
                  </a:schemeClr>
                </a:outerShdw>
              </a:effectLst>
            </a:endParaRPr>
          </a:p>
        </p:txBody>
      </p:sp>
      <p:sp>
        <p:nvSpPr>
          <p:cNvPr id="6" name="Espace réservé du contenu 5"/>
          <p:cNvSpPr>
            <a:spLocks noGrp="1"/>
          </p:cNvSpPr>
          <p:nvPr>
            <p:ph idx="1"/>
          </p:nvPr>
        </p:nvSpPr>
        <p:spPr>
          <a:xfrm>
            <a:off x="428596" y="2332037"/>
            <a:ext cx="8229600" cy="3454417"/>
          </a:xfrm>
        </p:spPr>
        <p:txBody>
          <a:bodyPr/>
          <a:lstStyle/>
          <a:p>
            <a:pPr>
              <a:buFont typeface="Wingdings" pitchFamily="2" charset="2"/>
              <a:buChar char="q"/>
            </a:pPr>
            <a:r>
              <a:rPr lang="fr-FR" b="1" dirty="0" smtClean="0"/>
              <a:t>Equipements de protection collective : EPC</a:t>
            </a:r>
          </a:p>
          <a:p>
            <a:pPr>
              <a:buFont typeface="Wingdings" pitchFamily="2" charset="2"/>
              <a:buChar char="§"/>
            </a:pPr>
            <a:r>
              <a:rPr lang="fr-FR" dirty="0" smtClean="0"/>
              <a:t>PSM plutôt que masque</a:t>
            </a:r>
          </a:p>
          <a:p>
            <a:pPr>
              <a:buFont typeface="Wingdings" pitchFamily="2" charset="2"/>
              <a:buChar char="§"/>
            </a:pPr>
            <a:r>
              <a:rPr lang="fr-FR" dirty="0" smtClean="0"/>
              <a:t>Sorbonne et distributeur automatique</a:t>
            </a:r>
          </a:p>
          <a:p>
            <a:pPr>
              <a:buFont typeface="Wingdings" pitchFamily="2" charset="2"/>
              <a:buChar char="q"/>
            </a:pPr>
            <a:r>
              <a:rPr lang="fr-FR" b="1" dirty="0" smtClean="0"/>
              <a:t>Equipements de protection individuelle : EPI</a:t>
            </a:r>
          </a:p>
          <a:p>
            <a:pPr>
              <a:buFont typeface="Wingdings" pitchFamily="2" charset="2"/>
              <a:buChar char="§"/>
            </a:pPr>
            <a:r>
              <a:rPr lang="fr-FR" dirty="0" smtClean="0"/>
              <a:t> lorsque les EPC sont insuffisants, </a:t>
            </a:r>
          </a:p>
          <a:p>
            <a:pPr>
              <a:buFont typeface="Wingdings" pitchFamily="2" charset="2"/>
              <a:buChar char="§"/>
            </a:pPr>
            <a:r>
              <a:rPr lang="fr-FR" dirty="0" smtClean="0"/>
              <a:t> pour une tâche d’une durée très courte. </a:t>
            </a:r>
          </a:p>
          <a:p>
            <a:endParaRPr lang="fr-FR" dirty="0"/>
          </a:p>
        </p:txBody>
      </p:sp>
      <p:pic>
        <p:nvPicPr>
          <p:cNvPr id="48131" name="Image 14" descr="logo.gif"/>
          <p:cNvPicPr>
            <a:picLocks noChangeAspect="1"/>
          </p:cNvPicPr>
          <p:nvPr/>
        </p:nvPicPr>
        <p:blipFill>
          <a:blip r:embed="rId3" cstate="print"/>
          <a:srcRect/>
          <a:stretch>
            <a:fillRect/>
          </a:stretch>
        </p:blipFill>
        <p:spPr bwMode="auto">
          <a:xfrm>
            <a:off x="7858125" y="285750"/>
            <a:ext cx="1171575" cy="714375"/>
          </a:xfrm>
          <a:prstGeom prst="rect">
            <a:avLst/>
          </a:prstGeom>
          <a:noFill/>
          <a:ln w="9525">
            <a:noFill/>
            <a:miter lim="800000"/>
            <a:headEnd/>
            <a:tailEnd/>
          </a:ln>
        </p:spPr>
      </p:pic>
      <p:pic>
        <p:nvPicPr>
          <p:cNvPr id="48138" name="Picture 2"/>
          <p:cNvPicPr>
            <a:picLocks noChangeAspect="1" noChangeArrowheads="1"/>
          </p:cNvPicPr>
          <p:nvPr/>
        </p:nvPicPr>
        <p:blipFill>
          <a:blip r:embed="rId4" cstate="print"/>
          <a:srcRect/>
          <a:stretch>
            <a:fillRect/>
          </a:stretch>
        </p:blipFill>
        <p:spPr bwMode="auto">
          <a:xfrm>
            <a:off x="142875" y="142875"/>
            <a:ext cx="1381125" cy="6000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8596" y="285728"/>
            <a:ext cx="8215370" cy="2143140"/>
          </a:xfrm>
          <a:solidFill>
            <a:schemeClr val="tx2">
              <a:lumMod val="40000"/>
              <a:lumOff val="60000"/>
            </a:schemeClr>
          </a:solidFill>
        </p:spPr>
        <p:txBody>
          <a:bodyPr/>
          <a:lstStyle/>
          <a:p>
            <a:pPr fontAlgn="auto">
              <a:spcBef>
                <a:spcPts val="0"/>
              </a:spcBef>
              <a:spcAft>
                <a:spcPts val="0"/>
              </a:spcAft>
              <a:defRPr/>
            </a:pPr>
            <a:r>
              <a:rPr lang="fr-FR" sz="4400" dirty="0" smtClean="0">
                <a:solidFill>
                  <a:schemeClr val="accent6">
                    <a:lumMod val="60000"/>
                    <a:lumOff val="40000"/>
                  </a:schemeClr>
                </a:solidFill>
                <a:effectLst/>
              </a:rPr>
              <a:t>Protection collective</a:t>
            </a:r>
            <a:br>
              <a:rPr lang="fr-FR" sz="4400" dirty="0" smtClean="0">
                <a:solidFill>
                  <a:schemeClr val="accent6">
                    <a:lumMod val="60000"/>
                    <a:lumOff val="40000"/>
                  </a:schemeClr>
                </a:solidFill>
                <a:effectLst/>
              </a:rPr>
            </a:br>
            <a:r>
              <a:rPr lang="fr-FR" sz="4400" dirty="0">
                <a:effectLst/>
              </a:rPr>
              <a:t> </a:t>
            </a:r>
            <a:r>
              <a:rPr lang="fr-FR" sz="4400" dirty="0" smtClean="0">
                <a:effectLst/>
              </a:rPr>
              <a:t>« Protéger les personnes du danger »</a:t>
            </a:r>
            <a:r>
              <a:rPr lang="fr-FR" sz="4400" dirty="0" smtClean="0">
                <a:solidFill>
                  <a:schemeClr val="accent6">
                    <a:lumMod val="60000"/>
                    <a:lumOff val="40000"/>
                  </a:schemeClr>
                </a:solidFill>
                <a:effectLst/>
              </a:rPr>
              <a:t> </a:t>
            </a:r>
            <a:endParaRPr lang="fr-FR" sz="3600" dirty="0">
              <a:solidFill>
                <a:srgbClr val="FFFF00"/>
              </a:solidFill>
              <a:effectLst>
                <a:outerShdw blurRad="50800" dist="38100" dir="8220000" algn="tl" rotWithShape="0">
                  <a:schemeClr val="tx1">
                    <a:alpha val="58000"/>
                  </a:schemeClr>
                </a:outerShdw>
              </a:effectLst>
            </a:endParaRPr>
          </a:p>
        </p:txBody>
      </p:sp>
      <p:pic>
        <p:nvPicPr>
          <p:cNvPr id="48131" name="Image 14" descr="logo.gif"/>
          <p:cNvPicPr>
            <a:picLocks noChangeAspect="1"/>
          </p:cNvPicPr>
          <p:nvPr/>
        </p:nvPicPr>
        <p:blipFill>
          <a:blip r:embed="rId3" cstate="print"/>
          <a:srcRect/>
          <a:stretch>
            <a:fillRect/>
          </a:stretch>
        </p:blipFill>
        <p:spPr bwMode="auto">
          <a:xfrm>
            <a:off x="7858125" y="285750"/>
            <a:ext cx="1171575" cy="714375"/>
          </a:xfrm>
          <a:prstGeom prst="rect">
            <a:avLst/>
          </a:prstGeom>
          <a:noFill/>
          <a:ln w="9525">
            <a:noFill/>
            <a:miter lim="800000"/>
            <a:headEnd/>
            <a:tailEnd/>
          </a:ln>
        </p:spPr>
      </p:pic>
      <p:sp>
        <p:nvSpPr>
          <p:cNvPr id="16" name="Ellipse 15"/>
          <p:cNvSpPr/>
          <p:nvPr/>
        </p:nvSpPr>
        <p:spPr>
          <a:xfrm>
            <a:off x="1357290" y="2643182"/>
            <a:ext cx="4286250" cy="22145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solidFill>
                <a:srgbClr val="FF0000"/>
              </a:solidFill>
            </a:endParaRPr>
          </a:p>
        </p:txBody>
      </p:sp>
      <p:sp>
        <p:nvSpPr>
          <p:cNvPr id="48133" name="ZoneTexte 16"/>
          <p:cNvSpPr txBox="1">
            <a:spLocks noChangeArrowheads="1"/>
          </p:cNvSpPr>
          <p:nvPr/>
        </p:nvSpPr>
        <p:spPr bwMode="auto">
          <a:xfrm>
            <a:off x="1835696" y="3068960"/>
            <a:ext cx="2357437" cy="1569660"/>
          </a:xfrm>
          <a:prstGeom prst="rect">
            <a:avLst/>
          </a:prstGeom>
          <a:noFill/>
          <a:ln w="9525">
            <a:noFill/>
            <a:miter lim="800000"/>
            <a:headEnd/>
            <a:tailEnd/>
          </a:ln>
        </p:spPr>
        <p:txBody>
          <a:bodyPr>
            <a:spAutoFit/>
          </a:bodyPr>
          <a:lstStyle/>
          <a:p>
            <a:r>
              <a:rPr lang="fr-FR" sz="2400" dirty="0">
                <a:solidFill>
                  <a:schemeClr val="bg1"/>
                </a:solidFill>
                <a:latin typeface="Candara" pitchFamily="34" charset="0"/>
              </a:rPr>
              <a:t>Danger = agent infectieux ou </a:t>
            </a:r>
            <a:r>
              <a:rPr lang="fr-FR" sz="2400" dirty="0" smtClean="0">
                <a:solidFill>
                  <a:schemeClr val="bg1"/>
                </a:solidFill>
                <a:latin typeface="Candara" pitchFamily="34" charset="0"/>
              </a:rPr>
              <a:t>réservoir ou agent chimique</a:t>
            </a:r>
            <a:endParaRPr lang="fr-FR" sz="2400" dirty="0">
              <a:solidFill>
                <a:schemeClr val="bg1"/>
              </a:solidFill>
              <a:latin typeface="Candara" pitchFamily="34" charset="0"/>
            </a:endParaRPr>
          </a:p>
        </p:txBody>
      </p:sp>
      <p:grpSp>
        <p:nvGrpSpPr>
          <p:cNvPr id="3" name="Groupe 17"/>
          <p:cNvGrpSpPr>
            <a:grpSpLocks/>
          </p:cNvGrpSpPr>
          <p:nvPr/>
        </p:nvGrpSpPr>
        <p:grpSpPr bwMode="auto">
          <a:xfrm>
            <a:off x="4143372" y="3214686"/>
            <a:ext cx="3643312" cy="2214562"/>
            <a:chOff x="5429256" y="2857496"/>
            <a:chExt cx="3500462" cy="1785950"/>
          </a:xfrm>
        </p:grpSpPr>
        <p:sp>
          <p:nvSpPr>
            <p:cNvPr id="19" name="Ellipse 18"/>
            <p:cNvSpPr/>
            <p:nvPr/>
          </p:nvSpPr>
          <p:spPr>
            <a:xfrm>
              <a:off x="5429256" y="2857496"/>
              <a:ext cx="3500462" cy="1785950"/>
            </a:xfrm>
            <a:prstGeom prst="ellipse">
              <a:avLst/>
            </a:prstGeom>
            <a:solidFill>
              <a:srgbClr val="00B0F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8142" name="ZoneTexte 19"/>
            <p:cNvSpPr txBox="1">
              <a:spLocks noChangeArrowheads="1"/>
            </p:cNvSpPr>
            <p:nvPr/>
          </p:nvSpPr>
          <p:spPr bwMode="auto">
            <a:xfrm>
              <a:off x="7076518" y="3548831"/>
              <a:ext cx="1441385" cy="372310"/>
            </a:xfrm>
            <a:prstGeom prst="rect">
              <a:avLst/>
            </a:prstGeom>
            <a:noFill/>
            <a:ln w="9525">
              <a:noFill/>
              <a:miter lim="800000"/>
              <a:headEnd/>
              <a:tailEnd/>
            </a:ln>
          </p:spPr>
          <p:txBody>
            <a:bodyPr>
              <a:spAutoFit/>
            </a:bodyPr>
            <a:lstStyle/>
            <a:p>
              <a:r>
                <a:rPr lang="fr-FR" sz="2400">
                  <a:latin typeface="Candara" pitchFamily="34" charset="0"/>
                </a:rPr>
                <a:t>personne</a:t>
              </a:r>
            </a:p>
          </p:txBody>
        </p:sp>
      </p:grpSp>
      <p:sp>
        <p:nvSpPr>
          <p:cNvPr id="21" name="Flèche courbée vers le haut 20"/>
          <p:cNvSpPr/>
          <p:nvPr/>
        </p:nvSpPr>
        <p:spPr>
          <a:xfrm rot="1359529">
            <a:off x="3760329" y="4036748"/>
            <a:ext cx="3837920" cy="2118216"/>
          </a:xfrm>
          <a:prstGeom prst="curvedUpArrow">
            <a:avLst>
              <a:gd name="adj1" fmla="val 25000"/>
              <a:gd name="adj2" fmla="val 50172"/>
              <a:gd name="adj3" fmla="val 13155"/>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pic>
        <p:nvPicPr>
          <p:cNvPr id="48138" name="Picture 2"/>
          <p:cNvPicPr>
            <a:picLocks noChangeAspect="1" noChangeArrowheads="1"/>
          </p:cNvPicPr>
          <p:nvPr/>
        </p:nvPicPr>
        <p:blipFill>
          <a:blip r:embed="rId4" cstate="print"/>
          <a:srcRect/>
          <a:stretch>
            <a:fillRect/>
          </a:stretch>
        </p:blipFill>
        <p:spPr bwMode="auto">
          <a:xfrm>
            <a:off x="142875" y="142875"/>
            <a:ext cx="1381125" cy="600075"/>
          </a:xfrm>
          <a:prstGeom prst="rect">
            <a:avLst/>
          </a:prstGeom>
          <a:noFill/>
          <a:ln w="9525">
            <a:noFill/>
            <a:miter lim="800000"/>
            <a:headEnd/>
            <a:tailEnd/>
          </a:ln>
        </p:spPr>
      </p:pic>
      <p:sp>
        <p:nvSpPr>
          <p:cNvPr id="35" name="ZoneTexte 34"/>
          <p:cNvSpPr txBox="1"/>
          <p:nvPr/>
        </p:nvSpPr>
        <p:spPr>
          <a:xfrm>
            <a:off x="500034" y="5786454"/>
            <a:ext cx="5500726" cy="646331"/>
          </a:xfrm>
          <a:prstGeom prst="rect">
            <a:avLst/>
          </a:prstGeom>
          <a:noFill/>
        </p:spPr>
        <p:txBody>
          <a:bodyPr wrap="square" rtlCol="0">
            <a:spAutoFit/>
          </a:bodyPr>
          <a:lstStyle/>
          <a:p>
            <a:r>
              <a:rPr lang="fr-FR" b="1" dirty="0" smtClean="0">
                <a:solidFill>
                  <a:schemeClr val="accent6">
                    <a:lumMod val="75000"/>
                  </a:schemeClr>
                </a:solidFill>
              </a:rPr>
              <a:t>= La probabilité de l’apparition du dommage est diminuée mais reste possible</a:t>
            </a:r>
            <a:endParaRPr lang="fr-FR" b="1" dirty="0">
              <a:solidFill>
                <a:schemeClr val="accent6">
                  <a:lumMod val="75000"/>
                </a:schemeClr>
              </a:solidFill>
            </a:endParaRPr>
          </a:p>
        </p:txBody>
      </p:sp>
      <p:grpSp>
        <p:nvGrpSpPr>
          <p:cNvPr id="18" name="Groupe 17"/>
          <p:cNvGrpSpPr>
            <a:grpSpLocks/>
          </p:cNvGrpSpPr>
          <p:nvPr/>
        </p:nvGrpSpPr>
        <p:grpSpPr bwMode="auto">
          <a:xfrm>
            <a:off x="4214810" y="2000240"/>
            <a:ext cx="3643312" cy="2214562"/>
            <a:chOff x="5497893" y="2454214"/>
            <a:chExt cx="3500462" cy="1785950"/>
          </a:xfrm>
        </p:grpSpPr>
        <p:sp>
          <p:nvSpPr>
            <p:cNvPr id="20" name="Ellipse 19"/>
            <p:cNvSpPr/>
            <p:nvPr/>
          </p:nvSpPr>
          <p:spPr>
            <a:xfrm>
              <a:off x="5497893" y="2454214"/>
              <a:ext cx="3500462" cy="1785950"/>
            </a:xfrm>
            <a:prstGeom prst="ellipse">
              <a:avLst/>
            </a:prstGeom>
            <a:solidFill>
              <a:srgbClr val="00B0F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3" name="ZoneTexte 19"/>
            <p:cNvSpPr txBox="1">
              <a:spLocks noChangeArrowheads="1"/>
            </p:cNvSpPr>
            <p:nvPr/>
          </p:nvSpPr>
          <p:spPr bwMode="auto">
            <a:xfrm>
              <a:off x="7145181" y="3030331"/>
              <a:ext cx="1441385" cy="372310"/>
            </a:xfrm>
            <a:prstGeom prst="rect">
              <a:avLst/>
            </a:prstGeom>
            <a:noFill/>
            <a:ln w="9525">
              <a:noFill/>
              <a:miter lim="800000"/>
              <a:headEnd/>
              <a:tailEnd/>
            </a:ln>
          </p:spPr>
          <p:txBody>
            <a:bodyPr>
              <a:spAutoFit/>
            </a:bodyPr>
            <a:lstStyle/>
            <a:p>
              <a:r>
                <a:rPr lang="fr-FR" sz="2400" dirty="0">
                  <a:latin typeface="Candara" pitchFamily="34" charset="0"/>
                </a:rPr>
                <a:t>personne</a:t>
              </a:r>
            </a:p>
          </p:txBody>
        </p:sp>
      </p:grpSp>
      <p:sp>
        <p:nvSpPr>
          <p:cNvPr id="17" name="Rectangle 16"/>
          <p:cNvSpPr/>
          <p:nvPr/>
        </p:nvSpPr>
        <p:spPr>
          <a:xfrm>
            <a:off x="5000628" y="2143116"/>
            <a:ext cx="214314" cy="3643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xplosion 2 24"/>
          <p:cNvSpPr/>
          <p:nvPr/>
        </p:nvSpPr>
        <p:spPr>
          <a:xfrm>
            <a:off x="4000496" y="3357562"/>
            <a:ext cx="1143000" cy="500062"/>
          </a:xfrm>
          <a:prstGeom prst="irregularSeal2">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4" name="Groupe 25"/>
          <p:cNvGrpSpPr>
            <a:grpSpLocks/>
          </p:cNvGrpSpPr>
          <p:nvPr/>
        </p:nvGrpSpPr>
        <p:grpSpPr bwMode="auto">
          <a:xfrm>
            <a:off x="6643702" y="3071810"/>
            <a:ext cx="2143125" cy="1571625"/>
            <a:chOff x="6000760" y="3571876"/>
            <a:chExt cx="2143140" cy="1571636"/>
          </a:xfrm>
        </p:grpSpPr>
        <p:sp>
          <p:nvSpPr>
            <p:cNvPr id="48140" name="ZoneTexte 22"/>
            <p:cNvSpPr txBox="1">
              <a:spLocks noChangeArrowheads="1"/>
            </p:cNvSpPr>
            <p:nvPr/>
          </p:nvSpPr>
          <p:spPr bwMode="auto">
            <a:xfrm>
              <a:off x="6500826" y="4143380"/>
              <a:ext cx="1357322" cy="369332"/>
            </a:xfrm>
            <a:prstGeom prst="rect">
              <a:avLst/>
            </a:prstGeom>
            <a:noFill/>
            <a:ln w="9525">
              <a:noFill/>
              <a:miter lim="800000"/>
              <a:headEnd/>
              <a:tailEnd/>
            </a:ln>
          </p:spPr>
          <p:txBody>
            <a:bodyPr>
              <a:spAutoFit/>
            </a:bodyPr>
            <a:lstStyle/>
            <a:p>
              <a:r>
                <a:rPr lang="fr-FR" b="1" dirty="0">
                  <a:latin typeface="Candara" pitchFamily="34" charset="0"/>
                </a:rPr>
                <a:t>dommage</a:t>
              </a:r>
            </a:p>
          </p:txBody>
        </p:sp>
        <p:sp>
          <p:nvSpPr>
            <p:cNvPr id="22" name="Explosion 1 21"/>
            <p:cNvSpPr/>
            <p:nvPr/>
          </p:nvSpPr>
          <p:spPr>
            <a:xfrm>
              <a:off x="6000760" y="3571876"/>
              <a:ext cx="2143140" cy="1571636"/>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24" name="ZoneTexte 16"/>
          <p:cNvSpPr txBox="1">
            <a:spLocks noChangeArrowheads="1"/>
          </p:cNvSpPr>
          <p:nvPr/>
        </p:nvSpPr>
        <p:spPr bwMode="auto">
          <a:xfrm>
            <a:off x="6929454" y="3643314"/>
            <a:ext cx="1857389" cy="369332"/>
          </a:xfrm>
          <a:prstGeom prst="rect">
            <a:avLst/>
          </a:prstGeom>
          <a:noFill/>
          <a:ln w="9525">
            <a:noFill/>
            <a:miter lim="800000"/>
            <a:headEnd/>
            <a:tailEnd/>
          </a:ln>
        </p:spPr>
        <p:txBody>
          <a:bodyPr wrap="square">
            <a:spAutoFit/>
          </a:bodyPr>
          <a:lstStyle/>
          <a:p>
            <a:r>
              <a:rPr lang="fr-FR" dirty="0" smtClean="0">
                <a:latin typeface="Candara" pitchFamily="34" charset="0"/>
              </a:rPr>
              <a:t>Dommage</a:t>
            </a:r>
            <a:endParaRPr lang="fr-FR" dirty="0">
              <a:latin typeface="Candara"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heckerboard(across)">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Autofit/>
          </a:bodyPr>
          <a:lstStyle/>
          <a:p>
            <a:pPr algn="ctr"/>
            <a:r>
              <a:rPr lang="fr-FR" sz="3600" b="1" u="sng" dirty="0" smtClean="0">
                <a:solidFill>
                  <a:schemeClr val="tx2"/>
                </a:solidFill>
                <a:latin typeface="+mj-lt"/>
                <a:ea typeface="+mj-ea"/>
                <a:cs typeface="+mj-cs"/>
              </a:rPr>
              <a:t>Equipements de protection collective</a:t>
            </a:r>
            <a:endParaRPr lang="fr-FR" sz="3600" dirty="0"/>
          </a:p>
        </p:txBody>
      </p:sp>
      <p:pic>
        <p:nvPicPr>
          <p:cNvPr id="4" name="Image 3"/>
          <p:cNvPicPr/>
          <p:nvPr/>
        </p:nvPicPr>
        <p:blipFill>
          <a:blip r:embed="rId2" cstate="print"/>
          <a:srcRect/>
          <a:stretch>
            <a:fillRect/>
          </a:stretch>
        </p:blipFill>
        <p:spPr bwMode="auto">
          <a:xfrm>
            <a:off x="142844" y="5357826"/>
            <a:ext cx="857224" cy="571505"/>
          </a:xfrm>
          <a:prstGeom prst="rect">
            <a:avLst/>
          </a:prstGeom>
          <a:noFill/>
          <a:ln w="9525">
            <a:noFill/>
            <a:miter lim="800000"/>
            <a:headEnd/>
            <a:tailEnd/>
          </a:ln>
        </p:spPr>
      </p:pic>
      <p:pic>
        <p:nvPicPr>
          <p:cNvPr id="5" name="Image 4"/>
          <p:cNvPicPr/>
          <p:nvPr/>
        </p:nvPicPr>
        <p:blipFill>
          <a:blip r:embed="rId3" cstate="print"/>
          <a:srcRect/>
          <a:stretch>
            <a:fillRect/>
          </a:stretch>
        </p:blipFill>
        <p:spPr bwMode="auto">
          <a:xfrm>
            <a:off x="214282" y="6072206"/>
            <a:ext cx="714348" cy="428628"/>
          </a:xfrm>
          <a:prstGeom prst="rect">
            <a:avLst/>
          </a:prstGeom>
          <a:noFill/>
          <a:ln w="9525">
            <a:noFill/>
            <a:miter lim="800000"/>
            <a:headEnd/>
            <a:tailEnd/>
          </a:ln>
        </p:spPr>
      </p:pic>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7" name="Image 6"/>
          <p:cNvPicPr/>
          <p:nvPr/>
        </p:nvPicPr>
        <p:blipFill>
          <a:blip r:embed="rId4" cstate="print"/>
          <a:srcRect/>
          <a:stretch>
            <a:fillRect/>
          </a:stretch>
        </p:blipFill>
        <p:spPr bwMode="auto">
          <a:xfrm>
            <a:off x="1428728" y="1357298"/>
            <a:ext cx="6786609" cy="478634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Autofit/>
          </a:bodyPr>
          <a:lstStyle/>
          <a:p>
            <a:pPr algn="ctr"/>
            <a:r>
              <a:rPr lang="fr-FR" sz="3600" b="1" u="sng" dirty="0" smtClean="0">
                <a:solidFill>
                  <a:schemeClr val="tx2"/>
                </a:solidFill>
                <a:latin typeface="+mj-lt"/>
                <a:ea typeface="+mj-ea"/>
                <a:cs typeface="+mj-cs"/>
              </a:rPr>
              <a:t>Equipements de protection collective</a:t>
            </a:r>
            <a:endParaRPr lang="fr-FR" sz="3600" dirty="0"/>
          </a:p>
        </p:txBody>
      </p:sp>
      <p:pic>
        <p:nvPicPr>
          <p:cNvPr id="4" name="Image 3"/>
          <p:cNvPicPr/>
          <p:nvPr/>
        </p:nvPicPr>
        <p:blipFill>
          <a:blip r:embed="rId2" cstate="print"/>
          <a:srcRect/>
          <a:stretch>
            <a:fillRect/>
          </a:stretch>
        </p:blipFill>
        <p:spPr bwMode="auto">
          <a:xfrm>
            <a:off x="142844" y="5357826"/>
            <a:ext cx="857224" cy="571505"/>
          </a:xfrm>
          <a:prstGeom prst="rect">
            <a:avLst/>
          </a:prstGeom>
          <a:noFill/>
          <a:ln w="9525">
            <a:noFill/>
            <a:miter lim="800000"/>
            <a:headEnd/>
            <a:tailEnd/>
          </a:ln>
        </p:spPr>
      </p:pic>
      <p:pic>
        <p:nvPicPr>
          <p:cNvPr id="5" name="Image 4"/>
          <p:cNvPicPr/>
          <p:nvPr/>
        </p:nvPicPr>
        <p:blipFill>
          <a:blip r:embed="rId3" cstate="print"/>
          <a:srcRect/>
          <a:stretch>
            <a:fillRect/>
          </a:stretch>
        </p:blipFill>
        <p:spPr bwMode="auto">
          <a:xfrm>
            <a:off x="214282" y="6072206"/>
            <a:ext cx="714348" cy="428628"/>
          </a:xfrm>
          <a:prstGeom prst="rect">
            <a:avLst/>
          </a:prstGeom>
          <a:noFill/>
          <a:ln w="9525">
            <a:noFill/>
            <a:miter lim="800000"/>
            <a:headEnd/>
            <a:tailEnd/>
          </a:ln>
        </p:spPr>
      </p:pic>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8" name="Image 7" descr="Sorbonne.jpg"/>
          <p:cNvPicPr>
            <a:picLocks noChangeAspect="1"/>
          </p:cNvPicPr>
          <p:nvPr/>
        </p:nvPicPr>
        <p:blipFill>
          <a:blip r:embed="rId4" cstate="print"/>
          <a:stretch>
            <a:fillRect/>
          </a:stretch>
        </p:blipFill>
        <p:spPr>
          <a:xfrm>
            <a:off x="1043608" y="1844824"/>
            <a:ext cx="4641304" cy="3480978"/>
          </a:xfrm>
          <a:prstGeom prst="rect">
            <a:avLst/>
          </a:prstGeom>
        </p:spPr>
      </p:pic>
      <p:sp>
        <p:nvSpPr>
          <p:cNvPr id="9" name="ZoneTexte 8"/>
          <p:cNvSpPr txBox="1"/>
          <p:nvPr/>
        </p:nvSpPr>
        <p:spPr>
          <a:xfrm>
            <a:off x="5868144" y="1844824"/>
            <a:ext cx="2448272" cy="2862322"/>
          </a:xfrm>
          <a:prstGeom prst="rect">
            <a:avLst/>
          </a:prstGeom>
          <a:noFill/>
        </p:spPr>
        <p:txBody>
          <a:bodyPr wrap="square" rtlCol="0">
            <a:spAutoFit/>
          </a:bodyPr>
          <a:lstStyle/>
          <a:p>
            <a:r>
              <a:rPr lang="fr-FR" sz="3600" dirty="0" smtClean="0"/>
              <a:t>Sorbonne avec extraction vers l’extérieur</a:t>
            </a:r>
            <a:endParaRPr lang="fr-FR" sz="36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304800"/>
            <a:ext cx="8229600" cy="747936"/>
          </a:xfrm>
        </p:spPr>
        <p:txBody>
          <a:bodyPr>
            <a:noAutofit/>
          </a:bodyPr>
          <a:lstStyle/>
          <a:p>
            <a:pPr algn="ctr"/>
            <a:r>
              <a:rPr lang="fr-FR" sz="3600" b="1" u="sng" dirty="0" smtClean="0">
                <a:solidFill>
                  <a:schemeClr val="tx2"/>
                </a:solidFill>
                <a:latin typeface="+mj-lt"/>
                <a:ea typeface="+mj-ea"/>
                <a:cs typeface="+mj-cs"/>
              </a:rPr>
              <a:t>Equipements de protection collective</a:t>
            </a:r>
            <a:endParaRPr lang="fr-FR" sz="3600" dirty="0"/>
          </a:p>
        </p:txBody>
      </p:sp>
      <p:pic>
        <p:nvPicPr>
          <p:cNvPr id="4" name="Image 3"/>
          <p:cNvPicPr/>
          <p:nvPr/>
        </p:nvPicPr>
        <p:blipFill>
          <a:blip r:embed="rId2" cstate="print"/>
          <a:srcRect/>
          <a:stretch>
            <a:fillRect/>
          </a:stretch>
        </p:blipFill>
        <p:spPr bwMode="auto">
          <a:xfrm>
            <a:off x="142844" y="5357826"/>
            <a:ext cx="857224" cy="571505"/>
          </a:xfrm>
          <a:prstGeom prst="rect">
            <a:avLst/>
          </a:prstGeom>
          <a:noFill/>
          <a:ln w="9525">
            <a:noFill/>
            <a:miter lim="800000"/>
            <a:headEnd/>
            <a:tailEnd/>
          </a:ln>
        </p:spPr>
      </p:pic>
      <p:pic>
        <p:nvPicPr>
          <p:cNvPr id="5" name="Image 4"/>
          <p:cNvPicPr/>
          <p:nvPr/>
        </p:nvPicPr>
        <p:blipFill>
          <a:blip r:embed="rId3" cstate="print"/>
          <a:srcRect/>
          <a:stretch>
            <a:fillRect/>
          </a:stretch>
        </p:blipFill>
        <p:spPr bwMode="auto">
          <a:xfrm>
            <a:off x="214282" y="6072206"/>
            <a:ext cx="714348" cy="428628"/>
          </a:xfrm>
          <a:prstGeom prst="rect">
            <a:avLst/>
          </a:prstGeom>
          <a:noFill/>
          <a:ln w="9525">
            <a:noFill/>
            <a:miter lim="800000"/>
            <a:headEnd/>
            <a:tailEnd/>
          </a:ln>
        </p:spPr>
      </p:pic>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8" name="Image 7" descr="sorbonne.jpg"/>
          <p:cNvPicPr>
            <a:picLocks noChangeAspect="1"/>
          </p:cNvPicPr>
          <p:nvPr/>
        </p:nvPicPr>
        <p:blipFill>
          <a:blip r:embed="rId4" cstate="print"/>
          <a:stretch>
            <a:fillRect/>
          </a:stretch>
        </p:blipFill>
        <p:spPr>
          <a:xfrm>
            <a:off x="1187624" y="1052736"/>
            <a:ext cx="4176465" cy="5568620"/>
          </a:xfrm>
          <a:prstGeom prst="rect">
            <a:avLst/>
          </a:prstGeom>
        </p:spPr>
      </p:pic>
      <p:sp>
        <p:nvSpPr>
          <p:cNvPr id="9" name="ZoneTexte 8"/>
          <p:cNvSpPr txBox="1"/>
          <p:nvPr/>
        </p:nvSpPr>
        <p:spPr>
          <a:xfrm>
            <a:off x="5868144" y="1556792"/>
            <a:ext cx="2448272" cy="1754326"/>
          </a:xfrm>
          <a:prstGeom prst="rect">
            <a:avLst/>
          </a:prstGeom>
          <a:noFill/>
        </p:spPr>
        <p:txBody>
          <a:bodyPr wrap="square" rtlCol="0">
            <a:spAutoFit/>
          </a:bodyPr>
          <a:lstStyle/>
          <a:p>
            <a:r>
              <a:rPr lang="fr-FR" sz="3600" dirty="0" smtClean="0"/>
              <a:t>Hotte aspirante à filtration</a:t>
            </a:r>
            <a:endParaRPr lang="fr-FR" sz="3600" dirty="0"/>
          </a:p>
        </p:txBody>
      </p:sp>
      <p:sp>
        <p:nvSpPr>
          <p:cNvPr id="10" name="ZoneTexte 9"/>
          <p:cNvSpPr txBox="1"/>
          <p:nvPr/>
        </p:nvSpPr>
        <p:spPr>
          <a:xfrm>
            <a:off x="6084168" y="4077072"/>
            <a:ext cx="2448272" cy="1200329"/>
          </a:xfrm>
          <a:prstGeom prst="rect">
            <a:avLst/>
          </a:prstGeom>
          <a:noFill/>
        </p:spPr>
        <p:txBody>
          <a:bodyPr wrap="square" rtlCol="0">
            <a:spAutoFit/>
          </a:bodyPr>
          <a:lstStyle/>
          <a:p>
            <a:pPr>
              <a:buFont typeface="Arial" pitchFamily="34" charset="0"/>
              <a:buChar char="•"/>
            </a:pPr>
            <a:r>
              <a:rPr lang="fr-FR" sz="2400" dirty="0" smtClean="0"/>
              <a:t>Spécificité des filtres</a:t>
            </a:r>
          </a:p>
          <a:p>
            <a:pPr>
              <a:buFont typeface="Arial" pitchFamily="34" charset="0"/>
              <a:buChar char="•"/>
            </a:pPr>
            <a:r>
              <a:rPr lang="fr-FR" sz="2400" dirty="0" smtClean="0"/>
              <a:t>saturation</a:t>
            </a:r>
            <a:endParaRPr lang="fr-FR"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435608" y="274320"/>
            <a:ext cx="7498080" cy="868664"/>
          </a:xfrm>
        </p:spPr>
        <p:txBody>
          <a:bodyPr>
            <a:noAutofit/>
          </a:bodyPr>
          <a:lstStyle/>
          <a:p>
            <a:r>
              <a:rPr lang="fr-FR" sz="3600" u="sng" dirty="0" smtClean="0">
                <a:solidFill>
                  <a:schemeClr val="tx2"/>
                </a:solidFill>
              </a:rPr>
              <a:t>Equipements de protection collective</a:t>
            </a:r>
            <a:endParaRPr lang="fr-FR" sz="3600" dirty="0"/>
          </a:p>
        </p:txBody>
      </p:sp>
      <p:pic>
        <p:nvPicPr>
          <p:cNvPr id="4" name="Image 3"/>
          <p:cNvPicPr/>
          <p:nvPr/>
        </p:nvPicPr>
        <p:blipFill>
          <a:blip r:embed="rId2" cstate="print"/>
          <a:srcRect/>
          <a:stretch>
            <a:fillRect/>
          </a:stretch>
        </p:blipFill>
        <p:spPr bwMode="auto">
          <a:xfrm>
            <a:off x="142844" y="5357826"/>
            <a:ext cx="857224" cy="571505"/>
          </a:xfrm>
          <a:prstGeom prst="rect">
            <a:avLst/>
          </a:prstGeom>
          <a:noFill/>
          <a:ln w="9525">
            <a:noFill/>
            <a:miter lim="800000"/>
            <a:headEnd/>
            <a:tailEnd/>
          </a:ln>
        </p:spPr>
      </p:pic>
      <p:pic>
        <p:nvPicPr>
          <p:cNvPr id="5" name="Image 4"/>
          <p:cNvPicPr/>
          <p:nvPr/>
        </p:nvPicPr>
        <p:blipFill>
          <a:blip r:embed="rId3" cstate="print"/>
          <a:srcRect/>
          <a:stretch>
            <a:fillRect/>
          </a:stretch>
        </p:blipFill>
        <p:spPr bwMode="auto">
          <a:xfrm>
            <a:off x="214282" y="6072206"/>
            <a:ext cx="714348" cy="428628"/>
          </a:xfrm>
          <a:prstGeom prst="rect">
            <a:avLst/>
          </a:prstGeom>
          <a:noFill/>
          <a:ln w="9525">
            <a:noFill/>
            <a:miter lim="800000"/>
            <a:headEnd/>
            <a:tailEnd/>
          </a:ln>
        </p:spPr>
      </p:pic>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7" name="Image 6"/>
          <p:cNvPicPr/>
          <p:nvPr/>
        </p:nvPicPr>
        <p:blipFill>
          <a:blip r:embed="rId4" cstate="print"/>
          <a:srcRect/>
          <a:stretch>
            <a:fillRect/>
          </a:stretch>
        </p:blipFill>
        <p:spPr bwMode="auto">
          <a:xfrm>
            <a:off x="1285852" y="1142984"/>
            <a:ext cx="7429552" cy="492922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p:cNvSpPr>
            <a:spLocks noChangeArrowheads="1"/>
          </p:cNvSpPr>
          <p:nvPr/>
        </p:nvSpPr>
        <p:spPr bwMode="auto">
          <a:xfrm>
            <a:off x="571472" y="2143116"/>
            <a:ext cx="3313113" cy="366712"/>
          </a:xfrm>
          <a:prstGeom prst="rect">
            <a:avLst/>
          </a:prstGeom>
          <a:noFill/>
          <a:ln w="9525">
            <a:noFill/>
            <a:miter lim="800000"/>
            <a:headEnd/>
            <a:tailEnd/>
          </a:ln>
        </p:spPr>
        <p:txBody>
          <a:bodyPr anchor="ctr">
            <a:spAutoFit/>
          </a:bodyPr>
          <a:lstStyle/>
          <a:p>
            <a:pPr marL="685800" indent="-685800" eaLnBrk="0" hangingPunct="0"/>
            <a:r>
              <a:rPr lang="fr-FR" sz="1800" u="sng" dirty="0">
                <a:solidFill>
                  <a:srgbClr val="003399"/>
                </a:solidFill>
                <a:latin typeface="Verdana" pitchFamily="34" charset="0"/>
              </a:rPr>
              <a:t>On agit dans l’ordre sur</a:t>
            </a:r>
            <a:r>
              <a:rPr lang="fr-FR" sz="1800" dirty="0">
                <a:solidFill>
                  <a:srgbClr val="003399"/>
                </a:solidFill>
                <a:latin typeface="Verdana" pitchFamily="34" charset="0"/>
              </a:rPr>
              <a:t>:</a:t>
            </a:r>
          </a:p>
        </p:txBody>
      </p:sp>
      <p:sp>
        <p:nvSpPr>
          <p:cNvPr id="14" name="Rectangle 13"/>
          <p:cNvSpPr>
            <a:spLocks noChangeArrowheads="1"/>
          </p:cNvSpPr>
          <p:nvPr/>
        </p:nvSpPr>
        <p:spPr bwMode="auto">
          <a:xfrm>
            <a:off x="785786" y="2857496"/>
            <a:ext cx="5040312" cy="457200"/>
          </a:xfrm>
          <a:prstGeom prst="rect">
            <a:avLst/>
          </a:prstGeom>
          <a:solidFill>
            <a:schemeClr val="accent1"/>
          </a:solidFill>
          <a:ln w="9525">
            <a:noFill/>
            <a:miter lim="800000"/>
            <a:headEnd/>
            <a:tailEnd/>
          </a:ln>
        </p:spPr>
        <p:txBody>
          <a:bodyPr anchor="ctr">
            <a:spAutoFit/>
          </a:bodyPr>
          <a:lstStyle/>
          <a:p>
            <a:pPr marL="685800" indent="-685800" eaLnBrk="0" hangingPunct="0"/>
            <a:r>
              <a:rPr lang="fr-FR" sz="2400" b="1" dirty="0">
                <a:solidFill>
                  <a:srgbClr val="FF0000"/>
                </a:solidFill>
                <a:latin typeface="Verdana" pitchFamily="34" charset="0"/>
              </a:rPr>
              <a:t>1. La prévention intrinsèque</a:t>
            </a:r>
          </a:p>
        </p:txBody>
      </p:sp>
      <p:sp>
        <p:nvSpPr>
          <p:cNvPr id="15" name="Rectangle 6"/>
          <p:cNvSpPr>
            <a:spLocks noChangeArrowheads="1"/>
          </p:cNvSpPr>
          <p:nvPr/>
        </p:nvSpPr>
        <p:spPr bwMode="auto">
          <a:xfrm>
            <a:off x="785786" y="3500438"/>
            <a:ext cx="5329237" cy="457200"/>
          </a:xfrm>
          <a:prstGeom prst="rect">
            <a:avLst/>
          </a:prstGeom>
          <a:solidFill>
            <a:schemeClr val="accent1"/>
          </a:solidFill>
          <a:ln w="9525">
            <a:noFill/>
            <a:miter lim="800000"/>
            <a:headEnd/>
            <a:tailEnd/>
          </a:ln>
        </p:spPr>
        <p:txBody>
          <a:bodyPr anchor="ctr">
            <a:spAutoFit/>
          </a:bodyPr>
          <a:lstStyle/>
          <a:p>
            <a:pPr marL="685800" indent="-685800" eaLnBrk="0" hangingPunct="0"/>
            <a:r>
              <a:rPr lang="fr-FR" sz="2400" b="1" dirty="0">
                <a:solidFill>
                  <a:srgbClr val="0000CC"/>
                </a:solidFill>
                <a:latin typeface="Verdana" pitchFamily="34" charset="0"/>
              </a:rPr>
              <a:t>2. La protection collective</a:t>
            </a:r>
          </a:p>
        </p:txBody>
      </p:sp>
      <p:sp>
        <p:nvSpPr>
          <p:cNvPr id="16" name="Rectangle 6"/>
          <p:cNvSpPr>
            <a:spLocks noChangeArrowheads="1"/>
          </p:cNvSpPr>
          <p:nvPr/>
        </p:nvSpPr>
        <p:spPr bwMode="auto">
          <a:xfrm>
            <a:off x="714348" y="4143380"/>
            <a:ext cx="5545137" cy="457200"/>
          </a:xfrm>
          <a:prstGeom prst="rect">
            <a:avLst/>
          </a:prstGeom>
          <a:solidFill>
            <a:schemeClr val="accent1"/>
          </a:solidFill>
          <a:ln w="9525">
            <a:noFill/>
            <a:miter lim="800000"/>
            <a:headEnd/>
            <a:tailEnd/>
          </a:ln>
        </p:spPr>
        <p:txBody>
          <a:bodyPr anchor="ctr">
            <a:spAutoFit/>
          </a:bodyPr>
          <a:lstStyle/>
          <a:p>
            <a:pPr marL="685800" indent="-685800" eaLnBrk="0" hangingPunct="0"/>
            <a:r>
              <a:rPr lang="fr-FR" sz="2400" b="1" dirty="0">
                <a:solidFill>
                  <a:srgbClr val="003399"/>
                </a:solidFill>
                <a:latin typeface="Verdana" pitchFamily="34" charset="0"/>
              </a:rPr>
              <a:t>3. La protection individuelle</a:t>
            </a:r>
          </a:p>
        </p:txBody>
      </p:sp>
      <p:sp>
        <p:nvSpPr>
          <p:cNvPr id="17" name="Rectangle 6"/>
          <p:cNvSpPr>
            <a:spLocks noChangeArrowheads="1"/>
          </p:cNvSpPr>
          <p:nvPr/>
        </p:nvSpPr>
        <p:spPr bwMode="auto">
          <a:xfrm>
            <a:off x="714348" y="4786322"/>
            <a:ext cx="6121400" cy="457200"/>
          </a:xfrm>
          <a:prstGeom prst="rect">
            <a:avLst/>
          </a:prstGeom>
          <a:solidFill>
            <a:schemeClr val="accent1"/>
          </a:solidFill>
          <a:ln w="9525">
            <a:noFill/>
            <a:miter lim="800000"/>
            <a:headEnd/>
            <a:tailEnd/>
          </a:ln>
        </p:spPr>
        <p:txBody>
          <a:bodyPr anchor="ctr">
            <a:spAutoFit/>
          </a:bodyPr>
          <a:lstStyle/>
          <a:p>
            <a:pPr marL="685800" indent="-685800" eaLnBrk="0" hangingPunct="0"/>
            <a:r>
              <a:rPr lang="fr-FR" sz="2400" b="1" dirty="0">
                <a:solidFill>
                  <a:srgbClr val="009900"/>
                </a:solidFill>
                <a:latin typeface="Verdana" pitchFamily="34" charset="0"/>
              </a:rPr>
              <a:t>4. Les instructions aux opérateurs</a:t>
            </a:r>
          </a:p>
        </p:txBody>
      </p:sp>
      <p:sp>
        <p:nvSpPr>
          <p:cNvPr id="22" name="ZoneTexte 21"/>
          <p:cNvSpPr txBox="1"/>
          <p:nvPr/>
        </p:nvSpPr>
        <p:spPr>
          <a:xfrm>
            <a:off x="1403648" y="692696"/>
            <a:ext cx="6768752" cy="523220"/>
          </a:xfrm>
          <a:prstGeom prst="rect">
            <a:avLst/>
          </a:prstGeom>
          <a:noFill/>
          <a:ln>
            <a:solidFill>
              <a:schemeClr val="accent3">
                <a:lumMod val="60000"/>
                <a:lumOff val="40000"/>
              </a:schemeClr>
            </a:solidFill>
          </a:ln>
        </p:spPr>
        <p:txBody>
          <a:bodyPr wrap="square" rtlCol="0">
            <a:spAutoFit/>
          </a:bodyPr>
          <a:lstStyle/>
          <a:p>
            <a:pPr algn="ctr"/>
            <a:r>
              <a:rPr lang="fr-FR" sz="2800" b="1" dirty="0" smtClean="0">
                <a:ln w="12700">
                  <a:solidFill>
                    <a:schemeClr val="tx1"/>
                  </a:solidFill>
                </a:ln>
                <a:solidFill>
                  <a:schemeClr val="accent6">
                    <a:lumMod val="50000"/>
                  </a:schemeClr>
                </a:solidFill>
              </a:rPr>
              <a:t>Suppression ou réduction </a:t>
            </a:r>
            <a:r>
              <a:rPr lang="fr-FR" sz="2800" dirty="0" smtClean="0">
                <a:ln w="12700">
                  <a:solidFill>
                    <a:schemeClr val="tx1"/>
                  </a:solidFill>
                </a:ln>
                <a:solidFill>
                  <a:schemeClr val="accent6">
                    <a:lumMod val="50000"/>
                  </a:schemeClr>
                </a:solidFill>
              </a:rPr>
              <a:t>des risques </a:t>
            </a:r>
            <a:endParaRPr lang="fr-FR" sz="2800" dirty="0" smtClean="0">
              <a:ln w="12700">
                <a:solidFill>
                  <a:schemeClr val="tx1"/>
                </a:solidFill>
              </a:ln>
            </a:endParaRPr>
          </a:p>
        </p:txBody>
      </p:sp>
    </p:spTree>
    <p:extLst>
      <p:ext uri="{BB962C8B-B14F-4D97-AF65-F5344CB8AC3E}">
        <p14:creationId xmlns:p14="http://schemas.microsoft.com/office/powerpoint/2010/main" val="256383491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435608" y="274320"/>
            <a:ext cx="7498080" cy="868664"/>
          </a:xfrm>
        </p:spPr>
        <p:txBody>
          <a:bodyPr>
            <a:noAutofit/>
          </a:bodyPr>
          <a:lstStyle/>
          <a:p>
            <a:r>
              <a:rPr lang="fr-FR" sz="3600" u="sng" dirty="0" smtClean="0">
                <a:solidFill>
                  <a:schemeClr val="tx2"/>
                </a:solidFill>
              </a:rPr>
              <a:t>Equipements de protection collective</a:t>
            </a:r>
            <a:endParaRPr lang="fr-FR" sz="3600" dirty="0"/>
          </a:p>
        </p:txBody>
      </p:sp>
      <p:pic>
        <p:nvPicPr>
          <p:cNvPr id="4" name="Image 3"/>
          <p:cNvPicPr/>
          <p:nvPr/>
        </p:nvPicPr>
        <p:blipFill>
          <a:blip r:embed="rId3" cstate="print"/>
          <a:srcRect/>
          <a:stretch>
            <a:fillRect/>
          </a:stretch>
        </p:blipFill>
        <p:spPr bwMode="auto">
          <a:xfrm>
            <a:off x="142844" y="5357826"/>
            <a:ext cx="857224" cy="571505"/>
          </a:xfrm>
          <a:prstGeom prst="rect">
            <a:avLst/>
          </a:prstGeom>
          <a:noFill/>
          <a:ln w="9525">
            <a:noFill/>
            <a:miter lim="800000"/>
            <a:headEnd/>
            <a:tailEnd/>
          </a:ln>
        </p:spPr>
      </p:pic>
      <p:pic>
        <p:nvPicPr>
          <p:cNvPr id="5" name="Image 4"/>
          <p:cNvPicPr/>
          <p:nvPr/>
        </p:nvPicPr>
        <p:blipFill>
          <a:blip r:embed="rId4" cstate="print"/>
          <a:srcRect/>
          <a:stretch>
            <a:fillRect/>
          </a:stretch>
        </p:blipFill>
        <p:spPr bwMode="auto">
          <a:xfrm>
            <a:off x="214282" y="6072206"/>
            <a:ext cx="714348" cy="428628"/>
          </a:xfrm>
          <a:prstGeom prst="rect">
            <a:avLst/>
          </a:prstGeom>
          <a:noFill/>
          <a:ln w="9525">
            <a:noFill/>
            <a:miter lim="800000"/>
            <a:headEnd/>
            <a:tailEnd/>
          </a:ln>
        </p:spPr>
      </p:pic>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7" name="Image 6"/>
          <p:cNvPicPr/>
          <p:nvPr/>
        </p:nvPicPr>
        <p:blipFill>
          <a:blip r:embed="rId5" cstate="print"/>
          <a:srcRect/>
          <a:stretch>
            <a:fillRect/>
          </a:stretch>
        </p:blipFill>
        <p:spPr bwMode="auto">
          <a:xfrm>
            <a:off x="1142976" y="1285860"/>
            <a:ext cx="7643866" cy="492922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C747E165-7486-A847-B277-952EFF77A0A6}" type="datetime2">
              <a:rPr lang="fr-FR" sz="1200">
                <a:latin typeface="Garamond" charset="0"/>
              </a:rPr>
              <a:pPr eaLnBrk="1" hangingPunct="1"/>
              <a:t>vendredi 4 septembre 15</a:t>
            </a:fld>
            <a:endParaRPr lang="fr-FR" sz="1200">
              <a:latin typeface="Garamond" charset="0"/>
            </a:endParaRPr>
          </a:p>
        </p:txBody>
      </p:sp>
      <p:sp>
        <p:nvSpPr>
          <p:cNvPr id="58371"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fr-FR" sz="1200">
                <a:latin typeface="Garamond" charset="0"/>
              </a:rPr>
              <a:t>risques biologiques</a:t>
            </a:r>
          </a:p>
        </p:txBody>
      </p:sp>
      <p:sp>
        <p:nvSpPr>
          <p:cNvPr id="58372"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A0B7C11C-D2FF-B344-B9FD-7FA436E27AB8}" type="slidenum">
              <a:rPr lang="fr-FR" sz="1200">
                <a:latin typeface="Garamond" charset="0"/>
              </a:rPr>
              <a:pPr eaLnBrk="1" hangingPunct="1"/>
              <a:t>31</a:t>
            </a:fld>
            <a:endParaRPr lang="fr-FR" sz="1200">
              <a:latin typeface="Garamond" charset="0"/>
            </a:endParaRPr>
          </a:p>
        </p:txBody>
      </p:sp>
      <p:sp>
        <p:nvSpPr>
          <p:cNvPr id="58373" name="Rectangle 2"/>
          <p:cNvSpPr>
            <a:spLocks noGrp="1" noChangeArrowheads="1"/>
          </p:cNvSpPr>
          <p:nvPr>
            <p:ph type="title"/>
          </p:nvPr>
        </p:nvSpPr>
        <p:spPr/>
        <p:txBody>
          <a:bodyPr/>
          <a:lstStyle/>
          <a:p>
            <a:pPr eaLnBrk="1" hangingPunct="1"/>
            <a:r>
              <a:rPr lang="fr-FR" dirty="0">
                <a:latin typeface="Garamond" charset="0"/>
                <a:ea typeface="ＭＳ Ｐゴシック" charset="0"/>
                <a:cs typeface="ＭＳ Ｐゴシック" charset="0"/>
              </a:rPr>
              <a:t>Maintenance par </a:t>
            </a:r>
            <a:r>
              <a:rPr lang="fr-FR" dirty="0" smtClean="0">
                <a:latin typeface="Garamond" charset="0"/>
                <a:ea typeface="ＭＳ Ｐゴシック" charset="0"/>
                <a:cs typeface="ＭＳ Ｐゴシック" charset="0"/>
              </a:rPr>
              <a:t>l’utilisateur</a:t>
            </a:r>
            <a:endParaRPr lang="fr-FR" dirty="0">
              <a:latin typeface="Garamond" charset="0"/>
              <a:ea typeface="ＭＳ Ｐゴシック" charset="0"/>
              <a:cs typeface="ＭＳ Ｐゴシック" charset="0"/>
            </a:endParaRPr>
          </a:p>
        </p:txBody>
      </p:sp>
      <p:sp>
        <p:nvSpPr>
          <p:cNvPr id="58374" name="Rectangle 3"/>
          <p:cNvSpPr>
            <a:spLocks noGrp="1" noChangeArrowheads="1"/>
          </p:cNvSpPr>
          <p:nvPr>
            <p:ph type="body" idx="1"/>
          </p:nvPr>
        </p:nvSpPr>
        <p:spPr/>
        <p:txBody>
          <a:bodyPr/>
          <a:lstStyle/>
          <a:p>
            <a:pPr eaLnBrk="1" hangingPunct="1"/>
            <a:r>
              <a:rPr lang="fr-FR" dirty="0">
                <a:latin typeface="Comic Sans MS" charset="0"/>
                <a:ea typeface="ＭＳ Ｐゴシック" charset="0"/>
                <a:cs typeface="ＭＳ Ｐゴシック" charset="0"/>
              </a:rPr>
              <a:t>Vérification visuelle de l</a:t>
            </a:r>
            <a:r>
              <a:rPr lang="ja-JP" altLang="fr-FR" dirty="0">
                <a:latin typeface="Comic Sans MS" charset="0"/>
                <a:ea typeface="ＭＳ Ｐゴシック" charset="0"/>
                <a:cs typeface="ＭＳ Ｐゴシック" charset="0"/>
              </a:rPr>
              <a:t>’</a:t>
            </a:r>
            <a:r>
              <a:rPr lang="fr-FR" dirty="0">
                <a:latin typeface="Comic Sans MS" charset="0"/>
                <a:ea typeface="ＭＳ Ｐゴシック" charset="0"/>
                <a:cs typeface="ＭＳ Ｐゴシック" charset="0"/>
              </a:rPr>
              <a:t>état physique du matériel (propreté, fissure, déformation, oxydation, fixation des éléments de protection..)</a:t>
            </a:r>
          </a:p>
          <a:p>
            <a:pPr eaLnBrk="1" hangingPunct="1"/>
            <a:r>
              <a:rPr lang="fr-FR" dirty="0">
                <a:latin typeface="Comic Sans MS" charset="0"/>
                <a:ea typeface="ＭＳ Ｐゴシック" charset="0"/>
                <a:cs typeface="ＭＳ Ｐゴシック" charset="0"/>
              </a:rPr>
              <a:t>Vérification de l</a:t>
            </a:r>
            <a:r>
              <a:rPr lang="ja-JP" altLang="fr-FR" dirty="0">
                <a:latin typeface="Comic Sans MS" charset="0"/>
                <a:ea typeface="ＭＳ Ｐゴシック" charset="0"/>
                <a:cs typeface="ＭＳ Ｐゴシック" charset="0"/>
              </a:rPr>
              <a:t>’</a:t>
            </a:r>
            <a:r>
              <a:rPr lang="fr-FR" dirty="0">
                <a:latin typeface="Comic Sans MS" charset="0"/>
                <a:ea typeface="ＭＳ Ｐゴシック" charset="0"/>
                <a:cs typeface="ＭＳ Ｐゴシック" charset="0"/>
              </a:rPr>
              <a:t>état fonctionnel des éléments concourant au travail(bruit, vibrations, dispositifs de protection..)</a:t>
            </a:r>
          </a:p>
          <a:p>
            <a:pPr eaLnBrk="1" hangingPunct="1"/>
            <a:r>
              <a:rPr lang="fr-FR" dirty="0">
                <a:latin typeface="Comic Sans MS" charset="0"/>
                <a:ea typeface="ＭＳ Ｐゴシック" charset="0"/>
                <a:cs typeface="ＭＳ Ｐゴシック" charset="0"/>
              </a:rPr>
              <a:t>Etat des indicateurs (manomètres, voyants, …</a:t>
            </a:r>
            <a:r>
              <a:rPr lang="fr-FR" dirty="0" smtClean="0">
                <a:latin typeface="Comic Sans MS" charset="0"/>
                <a:ea typeface="ＭＳ Ｐゴシック" charset="0"/>
                <a:cs typeface="ＭＳ Ｐゴシック" charset="0"/>
              </a:rPr>
              <a:t>), inscriptions</a:t>
            </a:r>
            <a:endParaRPr lang="fr-FR" dirty="0">
              <a:latin typeface="Comic Sans MS" charset="0"/>
              <a:ea typeface="ＭＳ Ｐゴシック" charset="0"/>
              <a:cs typeface="ＭＳ Ｐゴシック" charset="0"/>
            </a:endParaRPr>
          </a:p>
        </p:txBody>
      </p:sp>
    </p:spTree>
    <p:extLst>
      <p:ext uri="{BB962C8B-B14F-4D97-AF65-F5344CB8AC3E}">
        <p14:creationId xmlns:p14="http://schemas.microsoft.com/office/powerpoint/2010/main" val="400416290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85786" y="357166"/>
            <a:ext cx="7772400" cy="2000264"/>
          </a:xfrm>
          <a:solidFill>
            <a:schemeClr val="tx2">
              <a:lumMod val="40000"/>
              <a:lumOff val="60000"/>
            </a:schemeClr>
          </a:solidFill>
        </p:spPr>
        <p:txBody>
          <a:bodyPr/>
          <a:lstStyle/>
          <a:p>
            <a:pPr fontAlgn="auto">
              <a:spcBef>
                <a:spcPts val="0"/>
              </a:spcBef>
              <a:spcAft>
                <a:spcPts val="0"/>
              </a:spcAft>
              <a:defRPr/>
            </a:pPr>
            <a:r>
              <a:rPr lang="fr-FR" sz="4400" dirty="0">
                <a:solidFill>
                  <a:schemeClr val="accent6">
                    <a:lumMod val="60000"/>
                    <a:lumOff val="40000"/>
                  </a:schemeClr>
                </a:solidFill>
                <a:effectLst/>
              </a:rPr>
              <a:t>Protection </a:t>
            </a:r>
            <a:r>
              <a:rPr lang="fr-FR" sz="4400" dirty="0" smtClean="0">
                <a:solidFill>
                  <a:schemeClr val="accent6">
                    <a:lumMod val="60000"/>
                    <a:lumOff val="40000"/>
                  </a:schemeClr>
                </a:solidFill>
                <a:effectLst/>
              </a:rPr>
              <a:t>individuelle</a:t>
            </a:r>
            <a:r>
              <a:rPr lang="fr-FR" sz="4400" dirty="0">
                <a:solidFill>
                  <a:schemeClr val="accent6">
                    <a:lumMod val="60000"/>
                    <a:lumOff val="40000"/>
                  </a:schemeClr>
                </a:solidFill>
                <a:effectLst/>
              </a:rPr>
              <a:t/>
            </a:r>
            <a:br>
              <a:rPr lang="fr-FR" sz="4400" dirty="0">
                <a:solidFill>
                  <a:schemeClr val="accent6">
                    <a:lumMod val="60000"/>
                    <a:lumOff val="40000"/>
                  </a:schemeClr>
                </a:solidFill>
                <a:effectLst/>
              </a:rPr>
            </a:br>
            <a:r>
              <a:rPr lang="fr-FR" sz="4400" dirty="0">
                <a:effectLst/>
              </a:rPr>
              <a:t> « Protéger </a:t>
            </a:r>
            <a:r>
              <a:rPr lang="fr-FR" sz="4400" dirty="0" smtClean="0">
                <a:effectLst/>
              </a:rPr>
              <a:t>une personne </a:t>
            </a:r>
            <a:r>
              <a:rPr lang="fr-FR" sz="4400" dirty="0">
                <a:effectLst/>
              </a:rPr>
              <a:t>du danger » </a:t>
            </a:r>
            <a:r>
              <a:rPr lang="fr-FR" sz="4400" dirty="0" smtClean="0">
                <a:solidFill>
                  <a:schemeClr val="accent6">
                    <a:lumMod val="60000"/>
                    <a:lumOff val="40000"/>
                  </a:schemeClr>
                </a:solidFill>
                <a:effectLst/>
              </a:rPr>
              <a:t> </a:t>
            </a:r>
            <a:endParaRPr lang="fr-FR" sz="3600" dirty="0">
              <a:solidFill>
                <a:srgbClr val="FFFF00"/>
              </a:solidFill>
              <a:effectLst>
                <a:outerShdw blurRad="50800" dist="38100" dir="8220000" algn="tl" rotWithShape="0">
                  <a:schemeClr val="tx1">
                    <a:alpha val="58000"/>
                  </a:schemeClr>
                </a:outerShdw>
              </a:effectLst>
            </a:endParaRPr>
          </a:p>
        </p:txBody>
      </p:sp>
      <p:pic>
        <p:nvPicPr>
          <p:cNvPr id="48131" name="Image 14" descr="logo.gif"/>
          <p:cNvPicPr>
            <a:picLocks noChangeAspect="1"/>
          </p:cNvPicPr>
          <p:nvPr/>
        </p:nvPicPr>
        <p:blipFill>
          <a:blip r:embed="rId3" cstate="print"/>
          <a:srcRect/>
          <a:stretch>
            <a:fillRect/>
          </a:stretch>
        </p:blipFill>
        <p:spPr bwMode="auto">
          <a:xfrm>
            <a:off x="7858125" y="285750"/>
            <a:ext cx="1171575" cy="714375"/>
          </a:xfrm>
          <a:prstGeom prst="rect">
            <a:avLst/>
          </a:prstGeom>
          <a:noFill/>
          <a:ln w="9525">
            <a:noFill/>
            <a:miter lim="800000"/>
            <a:headEnd/>
            <a:tailEnd/>
          </a:ln>
        </p:spPr>
      </p:pic>
      <p:sp>
        <p:nvSpPr>
          <p:cNvPr id="16" name="Ellipse 15"/>
          <p:cNvSpPr/>
          <p:nvPr/>
        </p:nvSpPr>
        <p:spPr>
          <a:xfrm>
            <a:off x="1357290" y="2643182"/>
            <a:ext cx="4286250" cy="22145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solidFill>
                <a:srgbClr val="FF0000"/>
              </a:solidFill>
            </a:endParaRPr>
          </a:p>
        </p:txBody>
      </p:sp>
      <p:sp>
        <p:nvSpPr>
          <p:cNvPr id="48133" name="ZoneTexte 16"/>
          <p:cNvSpPr txBox="1">
            <a:spLocks noChangeArrowheads="1"/>
          </p:cNvSpPr>
          <p:nvPr/>
        </p:nvSpPr>
        <p:spPr bwMode="auto">
          <a:xfrm>
            <a:off x="1763688" y="3068960"/>
            <a:ext cx="2357437" cy="1569660"/>
          </a:xfrm>
          <a:prstGeom prst="rect">
            <a:avLst/>
          </a:prstGeom>
          <a:noFill/>
          <a:ln w="9525">
            <a:noFill/>
            <a:miter lim="800000"/>
            <a:headEnd/>
            <a:tailEnd/>
          </a:ln>
        </p:spPr>
        <p:txBody>
          <a:bodyPr>
            <a:spAutoFit/>
          </a:bodyPr>
          <a:lstStyle/>
          <a:p>
            <a:r>
              <a:rPr lang="fr-FR" sz="2400" dirty="0">
                <a:solidFill>
                  <a:schemeClr val="bg1"/>
                </a:solidFill>
                <a:latin typeface="Candara" pitchFamily="34" charset="0"/>
              </a:rPr>
              <a:t>Danger = agent infectieux ou </a:t>
            </a:r>
            <a:r>
              <a:rPr lang="fr-FR" sz="2400" dirty="0" smtClean="0">
                <a:solidFill>
                  <a:schemeClr val="bg1"/>
                </a:solidFill>
                <a:latin typeface="Candara" pitchFamily="34" charset="0"/>
              </a:rPr>
              <a:t>réservoir ou agent chimique</a:t>
            </a:r>
            <a:endParaRPr lang="fr-FR" sz="2400" dirty="0">
              <a:solidFill>
                <a:schemeClr val="bg1"/>
              </a:solidFill>
              <a:latin typeface="Candara" pitchFamily="34" charset="0"/>
            </a:endParaRPr>
          </a:p>
        </p:txBody>
      </p:sp>
      <p:grpSp>
        <p:nvGrpSpPr>
          <p:cNvPr id="3" name="Groupe 17"/>
          <p:cNvGrpSpPr>
            <a:grpSpLocks/>
          </p:cNvGrpSpPr>
          <p:nvPr/>
        </p:nvGrpSpPr>
        <p:grpSpPr bwMode="auto">
          <a:xfrm>
            <a:off x="4214790" y="2643182"/>
            <a:ext cx="3643312" cy="2214562"/>
            <a:chOff x="5429256" y="2857496"/>
            <a:chExt cx="3500462" cy="1785950"/>
          </a:xfrm>
        </p:grpSpPr>
        <p:sp>
          <p:nvSpPr>
            <p:cNvPr id="19" name="Ellipse 18"/>
            <p:cNvSpPr/>
            <p:nvPr/>
          </p:nvSpPr>
          <p:spPr>
            <a:xfrm>
              <a:off x="5429256" y="2857496"/>
              <a:ext cx="3500462" cy="1785950"/>
            </a:xfrm>
            <a:prstGeom prst="ellipse">
              <a:avLst/>
            </a:prstGeom>
            <a:solidFill>
              <a:srgbClr val="00B0F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8142" name="ZoneTexte 19"/>
            <p:cNvSpPr txBox="1">
              <a:spLocks noChangeArrowheads="1"/>
            </p:cNvSpPr>
            <p:nvPr/>
          </p:nvSpPr>
          <p:spPr bwMode="auto">
            <a:xfrm>
              <a:off x="6879415" y="3375082"/>
              <a:ext cx="1867986" cy="372313"/>
            </a:xfrm>
            <a:prstGeom prst="rect">
              <a:avLst/>
            </a:prstGeom>
            <a:noFill/>
            <a:ln w="9525">
              <a:noFill/>
              <a:miter lim="800000"/>
              <a:headEnd/>
              <a:tailEnd/>
            </a:ln>
          </p:spPr>
          <p:txBody>
            <a:bodyPr wrap="square">
              <a:spAutoFit/>
            </a:bodyPr>
            <a:lstStyle/>
            <a:p>
              <a:r>
                <a:rPr lang="fr-FR" sz="2400" dirty="0" smtClean="0">
                  <a:latin typeface="Candara" pitchFamily="34" charset="0"/>
                </a:rPr>
                <a:t>manipulateur</a:t>
              </a:r>
              <a:endParaRPr lang="fr-FR" sz="2400" dirty="0">
                <a:latin typeface="Candara" pitchFamily="34" charset="0"/>
              </a:endParaRPr>
            </a:p>
          </p:txBody>
        </p:sp>
      </p:grpSp>
      <p:sp>
        <p:nvSpPr>
          <p:cNvPr id="25" name="Explosion 2 24"/>
          <p:cNvSpPr/>
          <p:nvPr/>
        </p:nvSpPr>
        <p:spPr>
          <a:xfrm>
            <a:off x="4429102" y="3500432"/>
            <a:ext cx="1143000" cy="500062"/>
          </a:xfrm>
          <a:prstGeom prst="irregularSeal2">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1" name="Flèche courbée vers le haut 20"/>
          <p:cNvSpPr/>
          <p:nvPr/>
        </p:nvSpPr>
        <p:spPr>
          <a:xfrm rot="1359529">
            <a:off x="4405964" y="4755982"/>
            <a:ext cx="2054225" cy="1774825"/>
          </a:xfrm>
          <a:prstGeom prst="curvedUpArrow">
            <a:avLst>
              <a:gd name="adj1" fmla="val 25000"/>
              <a:gd name="adj2" fmla="val 49490"/>
              <a:gd name="adj3" fmla="val 28117"/>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grpSp>
        <p:nvGrpSpPr>
          <p:cNvPr id="4" name="Groupe 25"/>
          <p:cNvGrpSpPr>
            <a:grpSpLocks/>
          </p:cNvGrpSpPr>
          <p:nvPr/>
        </p:nvGrpSpPr>
        <p:grpSpPr bwMode="auto">
          <a:xfrm>
            <a:off x="6072198" y="3786190"/>
            <a:ext cx="2143125" cy="1571625"/>
            <a:chOff x="6000760" y="3571876"/>
            <a:chExt cx="2143140" cy="1571636"/>
          </a:xfrm>
        </p:grpSpPr>
        <p:sp>
          <p:nvSpPr>
            <p:cNvPr id="22" name="Explosion 1 21"/>
            <p:cNvSpPr/>
            <p:nvPr/>
          </p:nvSpPr>
          <p:spPr>
            <a:xfrm>
              <a:off x="6000760" y="3571876"/>
              <a:ext cx="2143140" cy="1571636"/>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8140" name="ZoneTexte 22"/>
            <p:cNvSpPr txBox="1">
              <a:spLocks noChangeArrowheads="1"/>
            </p:cNvSpPr>
            <p:nvPr/>
          </p:nvSpPr>
          <p:spPr bwMode="auto">
            <a:xfrm>
              <a:off x="6500826" y="4143380"/>
              <a:ext cx="1357322" cy="369332"/>
            </a:xfrm>
            <a:prstGeom prst="rect">
              <a:avLst/>
            </a:prstGeom>
            <a:noFill/>
            <a:ln w="9525">
              <a:noFill/>
              <a:miter lim="800000"/>
              <a:headEnd/>
              <a:tailEnd/>
            </a:ln>
          </p:spPr>
          <p:txBody>
            <a:bodyPr>
              <a:spAutoFit/>
            </a:bodyPr>
            <a:lstStyle/>
            <a:p>
              <a:r>
                <a:rPr lang="fr-FR" b="1" dirty="0">
                  <a:latin typeface="Candara" pitchFamily="34" charset="0"/>
                </a:rPr>
                <a:t>dommage</a:t>
              </a:r>
            </a:p>
          </p:txBody>
        </p:sp>
      </p:grpSp>
      <p:pic>
        <p:nvPicPr>
          <p:cNvPr id="48138" name="Picture 2"/>
          <p:cNvPicPr>
            <a:picLocks noChangeAspect="1" noChangeArrowheads="1"/>
          </p:cNvPicPr>
          <p:nvPr/>
        </p:nvPicPr>
        <p:blipFill>
          <a:blip r:embed="rId4" cstate="print"/>
          <a:srcRect/>
          <a:stretch>
            <a:fillRect/>
          </a:stretch>
        </p:blipFill>
        <p:spPr bwMode="auto">
          <a:xfrm>
            <a:off x="142875" y="142875"/>
            <a:ext cx="1381125" cy="600075"/>
          </a:xfrm>
          <a:prstGeom prst="rect">
            <a:avLst/>
          </a:prstGeom>
          <a:noFill/>
          <a:ln w="9525">
            <a:noFill/>
            <a:miter lim="800000"/>
            <a:headEnd/>
            <a:tailEnd/>
          </a:ln>
        </p:spPr>
      </p:pic>
      <p:sp>
        <p:nvSpPr>
          <p:cNvPr id="35" name="ZoneTexte 34"/>
          <p:cNvSpPr txBox="1"/>
          <p:nvPr/>
        </p:nvSpPr>
        <p:spPr>
          <a:xfrm>
            <a:off x="500034" y="5429264"/>
            <a:ext cx="4572032" cy="646331"/>
          </a:xfrm>
          <a:prstGeom prst="rect">
            <a:avLst/>
          </a:prstGeom>
          <a:noFill/>
        </p:spPr>
        <p:txBody>
          <a:bodyPr wrap="square" rtlCol="0">
            <a:spAutoFit/>
          </a:bodyPr>
          <a:lstStyle/>
          <a:p>
            <a:r>
              <a:rPr lang="fr-FR" b="1" dirty="0" smtClean="0">
                <a:solidFill>
                  <a:schemeClr val="accent6">
                    <a:lumMod val="75000"/>
                  </a:schemeClr>
                </a:solidFill>
              </a:rPr>
              <a:t>= même probabilité d’apparition d’un dommage mais réduction de la gravité</a:t>
            </a:r>
            <a:endParaRPr lang="fr-FR" b="1" dirty="0">
              <a:solidFill>
                <a:schemeClr val="accent6">
                  <a:lumMod val="75000"/>
                </a:schemeClr>
              </a:solidFill>
            </a:endParaRPr>
          </a:p>
        </p:txBody>
      </p:sp>
      <p:sp>
        <p:nvSpPr>
          <p:cNvPr id="17" name="Rectangle 16"/>
          <p:cNvSpPr/>
          <p:nvPr/>
        </p:nvSpPr>
        <p:spPr>
          <a:xfrm>
            <a:off x="3286116" y="4786322"/>
            <a:ext cx="3071834"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heckerboard(across)">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smtClean="0">
                <a:solidFill>
                  <a:schemeClr val="tx2"/>
                </a:solidFill>
              </a:rPr>
              <a:t>Equipements de protection individuelle</a:t>
            </a:r>
            <a:endParaRPr lang="fr-FR" dirty="0"/>
          </a:p>
        </p:txBody>
      </p:sp>
      <p:sp>
        <p:nvSpPr>
          <p:cNvPr id="3" name="Espace réservé du contenu 2"/>
          <p:cNvSpPr>
            <a:spLocks noGrp="1"/>
          </p:cNvSpPr>
          <p:nvPr>
            <p:ph idx="1"/>
          </p:nvPr>
        </p:nvSpPr>
        <p:spPr/>
        <p:txBody>
          <a:bodyPr/>
          <a:lstStyle/>
          <a:p>
            <a:pPr>
              <a:buNone/>
            </a:pPr>
            <a:r>
              <a:rPr lang="fr-FR" dirty="0" smtClean="0"/>
              <a:t> = </a:t>
            </a:r>
            <a:r>
              <a:rPr lang="fr-FR" sz="4000" dirty="0" smtClean="0"/>
              <a:t>Ecran protecteur pour la personne</a:t>
            </a:r>
          </a:p>
          <a:p>
            <a:pPr>
              <a:buFont typeface="Wingdings" pitchFamily="2" charset="2"/>
              <a:buChar char="q"/>
            </a:pPr>
            <a:r>
              <a:rPr lang="fr-FR" sz="4000" dirty="0" smtClean="0"/>
              <a:t>Blouse</a:t>
            </a:r>
          </a:p>
          <a:p>
            <a:pPr>
              <a:buFont typeface="Wingdings" pitchFamily="2" charset="2"/>
              <a:buChar char="q"/>
            </a:pPr>
            <a:r>
              <a:rPr lang="fr-FR" sz="4000" dirty="0" smtClean="0"/>
              <a:t>Gants </a:t>
            </a:r>
          </a:p>
          <a:p>
            <a:pPr>
              <a:buFont typeface="Wingdings" pitchFamily="2" charset="2"/>
              <a:buChar char="q"/>
            </a:pPr>
            <a:r>
              <a:rPr lang="fr-FR" sz="4000" dirty="0" smtClean="0"/>
              <a:t>Masque</a:t>
            </a:r>
          </a:p>
          <a:p>
            <a:pPr>
              <a:buFont typeface="Wingdings" pitchFamily="2" charset="2"/>
              <a:buChar char="q"/>
            </a:pPr>
            <a:r>
              <a:rPr lang="fr-FR" sz="4000" dirty="0" smtClean="0"/>
              <a:t>Lunettes </a:t>
            </a:r>
            <a:endParaRPr lang="fr-FR" sz="4000" dirty="0"/>
          </a:p>
        </p:txBody>
      </p:sp>
      <p:pic>
        <p:nvPicPr>
          <p:cNvPr id="4" name="Image 3" descr="lunette.jpg"/>
          <p:cNvPicPr>
            <a:picLocks noChangeAspect="1"/>
          </p:cNvPicPr>
          <p:nvPr/>
        </p:nvPicPr>
        <p:blipFill>
          <a:blip r:embed="rId2" cstate="print"/>
          <a:stretch>
            <a:fillRect/>
          </a:stretch>
        </p:blipFill>
        <p:spPr>
          <a:xfrm>
            <a:off x="4427984" y="4653136"/>
            <a:ext cx="1812032" cy="1812032"/>
          </a:xfrm>
          <a:prstGeom prst="rect">
            <a:avLst/>
          </a:prstGeom>
        </p:spPr>
      </p:pic>
      <p:pic>
        <p:nvPicPr>
          <p:cNvPr id="5" name="Image 4" descr="gant.jpg"/>
          <p:cNvPicPr>
            <a:picLocks noChangeAspect="1"/>
          </p:cNvPicPr>
          <p:nvPr/>
        </p:nvPicPr>
        <p:blipFill>
          <a:blip r:embed="rId3" cstate="print"/>
          <a:stretch>
            <a:fillRect/>
          </a:stretch>
        </p:blipFill>
        <p:spPr>
          <a:xfrm>
            <a:off x="6156176" y="3573016"/>
            <a:ext cx="2426943" cy="1879228"/>
          </a:xfrm>
          <a:prstGeom prst="rect">
            <a:avLst/>
          </a:prstGeom>
        </p:spPr>
      </p:pic>
      <p:pic>
        <p:nvPicPr>
          <p:cNvPr id="6" name="Image 5" descr="masque.jpg"/>
          <p:cNvPicPr>
            <a:picLocks noChangeAspect="1"/>
          </p:cNvPicPr>
          <p:nvPr/>
        </p:nvPicPr>
        <p:blipFill>
          <a:blip r:embed="rId4" cstate="print"/>
          <a:stretch>
            <a:fillRect/>
          </a:stretch>
        </p:blipFill>
        <p:spPr>
          <a:xfrm>
            <a:off x="4355976" y="2348880"/>
            <a:ext cx="2304256" cy="172819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23528" y="0"/>
            <a:ext cx="8610160" cy="1000108"/>
          </a:xfrm>
        </p:spPr>
        <p:txBody>
          <a:bodyPr>
            <a:noAutofit/>
          </a:bodyPr>
          <a:lstStyle/>
          <a:p>
            <a:pPr algn="ctr"/>
            <a:r>
              <a:rPr lang="fr-FR" sz="3600" b="1" u="sng" dirty="0" smtClean="0">
                <a:solidFill>
                  <a:schemeClr val="tx2"/>
                </a:solidFill>
                <a:latin typeface="+mj-lt"/>
                <a:ea typeface="+mj-ea"/>
                <a:cs typeface="+mj-cs"/>
              </a:rPr>
              <a:t>Masques  </a:t>
            </a:r>
            <a:r>
              <a:rPr lang="fr-FR" sz="3600" u="sng" dirty="0" smtClean="0">
                <a:solidFill>
                  <a:schemeClr val="tx2"/>
                </a:solidFill>
                <a:ea typeface="+mj-ea"/>
                <a:cs typeface="+mj-cs"/>
              </a:rPr>
              <a:t>contre le risque biologique</a:t>
            </a:r>
            <a:br>
              <a:rPr lang="fr-FR" sz="3600" u="sng" dirty="0" smtClean="0">
                <a:solidFill>
                  <a:schemeClr val="tx2"/>
                </a:solidFill>
                <a:ea typeface="+mj-ea"/>
                <a:cs typeface="+mj-cs"/>
              </a:rPr>
            </a:br>
            <a:r>
              <a:rPr lang="fr-FR" sz="2000" dirty="0" smtClean="0"/>
              <a:t>INRS référence ED105</a:t>
            </a:r>
            <a:endParaRPr lang="fr-FR" sz="2000" dirty="0"/>
          </a:p>
        </p:txBody>
      </p:sp>
      <p:pic>
        <p:nvPicPr>
          <p:cNvPr id="4" name="Image 3"/>
          <p:cNvPicPr/>
          <p:nvPr/>
        </p:nvPicPr>
        <p:blipFill>
          <a:blip r:embed="rId3" cstate="print"/>
          <a:srcRect/>
          <a:stretch>
            <a:fillRect/>
          </a:stretch>
        </p:blipFill>
        <p:spPr bwMode="auto">
          <a:xfrm>
            <a:off x="142844" y="5357826"/>
            <a:ext cx="857224" cy="571505"/>
          </a:xfrm>
          <a:prstGeom prst="rect">
            <a:avLst/>
          </a:prstGeom>
          <a:noFill/>
          <a:ln w="9525">
            <a:noFill/>
            <a:miter lim="800000"/>
            <a:headEnd/>
            <a:tailEnd/>
          </a:ln>
        </p:spPr>
      </p:pic>
      <p:pic>
        <p:nvPicPr>
          <p:cNvPr id="5" name="Image 4"/>
          <p:cNvPicPr/>
          <p:nvPr/>
        </p:nvPicPr>
        <p:blipFill>
          <a:blip r:embed="rId4" cstate="print"/>
          <a:srcRect/>
          <a:stretch>
            <a:fillRect/>
          </a:stretch>
        </p:blipFill>
        <p:spPr bwMode="auto">
          <a:xfrm>
            <a:off x="214282" y="6072206"/>
            <a:ext cx="714348" cy="428628"/>
          </a:xfrm>
          <a:prstGeom prst="rect">
            <a:avLst/>
          </a:prstGeom>
          <a:noFill/>
          <a:ln w="9525">
            <a:noFill/>
            <a:miter lim="800000"/>
            <a:headEnd/>
            <a:tailEnd/>
          </a:ln>
        </p:spPr>
      </p:pic>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0" name="Image 9"/>
          <p:cNvPicPr/>
          <p:nvPr/>
        </p:nvPicPr>
        <p:blipFill>
          <a:blip r:embed="rId5" cstate="print"/>
          <a:srcRect/>
          <a:stretch>
            <a:fillRect/>
          </a:stretch>
        </p:blipFill>
        <p:spPr bwMode="auto">
          <a:xfrm>
            <a:off x="1428728" y="928670"/>
            <a:ext cx="3000396" cy="3071834"/>
          </a:xfrm>
          <a:prstGeom prst="rect">
            <a:avLst/>
          </a:prstGeom>
          <a:noFill/>
          <a:ln w="9525">
            <a:noFill/>
            <a:miter lim="800000"/>
            <a:headEnd/>
            <a:tailEnd/>
          </a:ln>
        </p:spPr>
      </p:pic>
      <p:pic>
        <p:nvPicPr>
          <p:cNvPr id="11" name="Image 10"/>
          <p:cNvPicPr/>
          <p:nvPr/>
        </p:nvPicPr>
        <p:blipFill>
          <a:blip r:embed="rId6" cstate="print"/>
          <a:srcRect/>
          <a:stretch>
            <a:fillRect/>
          </a:stretch>
        </p:blipFill>
        <p:spPr bwMode="auto">
          <a:xfrm>
            <a:off x="6286512" y="1000108"/>
            <a:ext cx="1988020" cy="2038350"/>
          </a:xfrm>
          <a:prstGeom prst="rect">
            <a:avLst/>
          </a:prstGeom>
          <a:noFill/>
          <a:ln w="9525">
            <a:noFill/>
            <a:miter lim="800000"/>
            <a:headEnd/>
            <a:tailEnd/>
          </a:ln>
        </p:spPr>
      </p:pic>
      <p:sp>
        <p:nvSpPr>
          <p:cNvPr id="12" name="ZoneTexte 11"/>
          <p:cNvSpPr txBox="1"/>
          <p:nvPr/>
        </p:nvSpPr>
        <p:spPr>
          <a:xfrm>
            <a:off x="6286512" y="3071810"/>
            <a:ext cx="2357454" cy="369332"/>
          </a:xfrm>
          <a:prstGeom prst="rect">
            <a:avLst/>
          </a:prstGeom>
          <a:noFill/>
        </p:spPr>
        <p:txBody>
          <a:bodyPr wrap="square" rtlCol="0">
            <a:spAutoFit/>
          </a:bodyPr>
          <a:lstStyle/>
          <a:p>
            <a:r>
              <a:rPr lang="fr-FR" u="sng" dirty="0"/>
              <a:t>Masque chirurgical</a:t>
            </a:r>
            <a:endParaRPr lang="fr-FR" dirty="0"/>
          </a:p>
        </p:txBody>
      </p:sp>
      <p:sp>
        <p:nvSpPr>
          <p:cNvPr id="13" name="ZoneTexte 12"/>
          <p:cNvSpPr txBox="1"/>
          <p:nvPr/>
        </p:nvSpPr>
        <p:spPr>
          <a:xfrm>
            <a:off x="1214414" y="3929066"/>
            <a:ext cx="4572032" cy="369332"/>
          </a:xfrm>
          <a:prstGeom prst="rect">
            <a:avLst/>
          </a:prstGeom>
          <a:noFill/>
        </p:spPr>
        <p:txBody>
          <a:bodyPr wrap="square" rtlCol="0">
            <a:spAutoFit/>
          </a:bodyPr>
          <a:lstStyle/>
          <a:p>
            <a:r>
              <a:rPr lang="fr-FR" u="sng" dirty="0"/>
              <a:t>Appareil de protection </a:t>
            </a:r>
            <a:r>
              <a:rPr lang="fr-FR" u="sng" dirty="0" smtClean="0"/>
              <a:t>respiratoire (=EPI)</a:t>
            </a:r>
            <a:endParaRPr lang="fr-FR" dirty="0">
              <a:solidFill>
                <a:srgbClr val="FF0000"/>
              </a:solidFill>
            </a:endParaRPr>
          </a:p>
        </p:txBody>
      </p:sp>
      <p:sp>
        <p:nvSpPr>
          <p:cNvPr id="14" name="ZoneTexte 13"/>
          <p:cNvSpPr txBox="1"/>
          <p:nvPr/>
        </p:nvSpPr>
        <p:spPr>
          <a:xfrm>
            <a:off x="1357290" y="4357694"/>
            <a:ext cx="6929486" cy="2123658"/>
          </a:xfrm>
          <a:prstGeom prst="rect">
            <a:avLst/>
          </a:prstGeom>
          <a:noFill/>
        </p:spPr>
        <p:txBody>
          <a:bodyPr wrap="square" rtlCol="0">
            <a:spAutoFit/>
          </a:bodyPr>
          <a:lstStyle/>
          <a:p>
            <a:pPr lvl="0"/>
            <a:r>
              <a:rPr lang="fr-FR" sz="2000" u="sng" dirty="0"/>
              <a:t>Les appareils filtrants</a:t>
            </a:r>
            <a:r>
              <a:rPr lang="fr-FR" sz="2000" dirty="0"/>
              <a:t> </a:t>
            </a:r>
            <a:r>
              <a:rPr lang="fr-FR" sz="2000" dirty="0" smtClean="0"/>
              <a:t>: une </a:t>
            </a:r>
            <a:r>
              <a:rPr lang="fr-FR" sz="2000" dirty="0"/>
              <a:t>pièce faciale en contact avec le visage + un dispositif de filtration anti-aérosols (0,6µm) de différentes </a:t>
            </a:r>
            <a:r>
              <a:rPr lang="fr-FR" sz="2000" dirty="0" smtClean="0"/>
              <a:t>efficacités</a:t>
            </a:r>
            <a:r>
              <a:rPr lang="fr-FR" sz="2000" dirty="0"/>
              <a:t> </a:t>
            </a:r>
            <a:r>
              <a:rPr lang="fr-FR" dirty="0" smtClean="0"/>
              <a:t>;</a:t>
            </a:r>
          </a:p>
          <a:p>
            <a:pPr lvl="0"/>
            <a:endParaRPr lang="fr-FR" dirty="0"/>
          </a:p>
          <a:p>
            <a:pPr lvl="0"/>
            <a:r>
              <a:rPr lang="fr-FR" u="sng" dirty="0"/>
              <a:t>Les appareils isolants</a:t>
            </a:r>
            <a:r>
              <a:rPr lang="fr-FR" dirty="0"/>
              <a:t> qui sont alimentés en air respirable à partir d’une source contaminée </a:t>
            </a:r>
            <a:r>
              <a:rPr lang="fr-FR" dirty="0" smtClean="0"/>
              <a:t>.</a:t>
            </a:r>
            <a:endParaRPr lang="fr-FR" dirty="0"/>
          </a:p>
          <a:p>
            <a:endParaRPr lang="fr-FR"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heckerboard(across)">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142852"/>
            <a:ext cx="6858048" cy="1214446"/>
          </a:xfrm>
        </p:spPr>
        <p:txBody>
          <a:bodyPr>
            <a:noAutofit/>
          </a:bodyPr>
          <a:lstStyle/>
          <a:p>
            <a:r>
              <a:rPr lang="fr-FR" sz="4000" u="sng" dirty="0" smtClean="0"/>
              <a:t>Appareil de protection respiratoire « filtrants »</a:t>
            </a:r>
            <a:endParaRPr lang="fr-FR" sz="4000" dirty="0"/>
          </a:p>
        </p:txBody>
      </p:sp>
      <p:sp>
        <p:nvSpPr>
          <p:cNvPr id="4" name="Espace réservé du contenu 3"/>
          <p:cNvSpPr>
            <a:spLocks noGrp="1"/>
          </p:cNvSpPr>
          <p:nvPr>
            <p:ph idx="1"/>
          </p:nvPr>
        </p:nvSpPr>
        <p:spPr/>
        <p:txBody>
          <a:bodyPr/>
          <a:lstStyle/>
          <a:p>
            <a:pPr>
              <a:buNone/>
            </a:pPr>
            <a:endParaRPr lang="fr-FR" dirty="0"/>
          </a:p>
        </p:txBody>
      </p:sp>
      <p:sp>
        <p:nvSpPr>
          <p:cNvPr id="5" name="Espace réservé du texte 4"/>
          <p:cNvSpPr>
            <a:spLocks noGrp="1"/>
          </p:cNvSpPr>
          <p:nvPr>
            <p:ph type="body" sz="half" idx="2"/>
          </p:nvPr>
        </p:nvSpPr>
        <p:spPr>
          <a:xfrm>
            <a:off x="214282" y="1428736"/>
            <a:ext cx="4071966" cy="4054485"/>
          </a:xfrm>
        </p:spPr>
        <p:txBody>
          <a:bodyPr/>
          <a:lstStyle/>
          <a:p>
            <a:pPr algn="l"/>
            <a:r>
              <a:rPr lang="fr-FR" sz="2800" u="sng" dirty="0" smtClean="0">
                <a:effectLst>
                  <a:outerShdw blurRad="38100" dist="38100" dir="2700000" algn="tl">
                    <a:srgbClr val="000000">
                      <a:alpha val="43137"/>
                    </a:srgbClr>
                  </a:outerShdw>
                </a:effectLst>
              </a:rPr>
              <a:t>La classe d’efficacité</a:t>
            </a:r>
          </a:p>
          <a:p>
            <a:pPr algn="l">
              <a:buFont typeface="Wingdings" pitchFamily="2" charset="2"/>
              <a:buChar char="ü"/>
            </a:pPr>
            <a:r>
              <a:rPr lang="fr-FR" sz="2800" dirty="0" smtClean="0"/>
              <a:t>P1 ou FFP1</a:t>
            </a:r>
          </a:p>
          <a:p>
            <a:pPr algn="l">
              <a:buFont typeface="Wingdings" pitchFamily="2" charset="2"/>
              <a:buChar char="ü"/>
            </a:pPr>
            <a:r>
              <a:rPr lang="fr-FR" sz="2800" dirty="0" smtClean="0"/>
              <a:t>P2 ou FFP2</a:t>
            </a:r>
          </a:p>
          <a:p>
            <a:pPr algn="l">
              <a:buFont typeface="Wingdings" pitchFamily="2" charset="2"/>
              <a:buChar char="ü"/>
            </a:pPr>
            <a:r>
              <a:rPr lang="fr-FR" sz="2800" dirty="0" smtClean="0"/>
              <a:t>P3 ou FFP3</a:t>
            </a:r>
          </a:p>
          <a:p>
            <a:pPr algn="l"/>
            <a:r>
              <a:rPr lang="fr-FR" sz="2800" u="sng" dirty="0" smtClean="0">
                <a:effectLst>
                  <a:outerShdw blurRad="38100" dist="38100" dir="2700000" algn="tl">
                    <a:srgbClr val="000000">
                      <a:alpha val="43137"/>
                    </a:srgbClr>
                  </a:outerShdw>
                </a:effectLst>
              </a:rPr>
              <a:t>Numéro et année de la norme </a:t>
            </a:r>
            <a:r>
              <a:rPr lang="fr-FR" sz="1600" dirty="0" smtClean="0"/>
              <a:t>(EN 149:2001 pour les appareils filtrants jetables contre les aérosols)</a:t>
            </a:r>
          </a:p>
          <a:p>
            <a:pPr algn="l"/>
            <a:r>
              <a:rPr lang="fr-FR" sz="2800" u="sng" dirty="0" smtClean="0">
                <a:effectLst>
                  <a:outerShdw blurRad="38100" dist="38100" dir="2700000" algn="tl">
                    <a:srgbClr val="000000">
                      <a:alpha val="43137"/>
                    </a:srgbClr>
                  </a:outerShdw>
                </a:effectLst>
              </a:rPr>
              <a:t>Marquage CE</a:t>
            </a:r>
          </a:p>
          <a:p>
            <a:pPr algn="l"/>
            <a:endParaRPr lang="fr-FR" sz="2800" dirty="0" smtClean="0"/>
          </a:p>
          <a:p>
            <a:pPr algn="l"/>
            <a:endParaRPr lang="fr-FR" sz="2800" dirty="0" smtClean="0"/>
          </a:p>
        </p:txBody>
      </p:sp>
      <p:pic>
        <p:nvPicPr>
          <p:cNvPr id="48130" name="Picture 2"/>
          <p:cNvPicPr>
            <a:picLocks noChangeAspect="1" noChangeArrowheads="1"/>
          </p:cNvPicPr>
          <p:nvPr/>
        </p:nvPicPr>
        <p:blipFill>
          <a:blip r:embed="rId2" cstate="print"/>
          <a:srcRect/>
          <a:stretch>
            <a:fillRect/>
          </a:stretch>
        </p:blipFill>
        <p:spPr bwMode="auto">
          <a:xfrm>
            <a:off x="4000496" y="1500174"/>
            <a:ext cx="4980791" cy="4572032"/>
          </a:xfrm>
          <a:prstGeom prst="rect">
            <a:avLst/>
          </a:prstGeom>
          <a:noFill/>
          <a:ln w="9525">
            <a:noFill/>
            <a:miter lim="800000"/>
            <a:headEnd/>
            <a:tailEnd/>
          </a:ln>
        </p:spPr>
      </p:pic>
      <p:sp>
        <p:nvSpPr>
          <p:cNvPr id="6" name="ZoneTexte 5"/>
          <p:cNvSpPr txBox="1"/>
          <p:nvPr/>
        </p:nvSpPr>
        <p:spPr>
          <a:xfrm>
            <a:off x="467544" y="5517232"/>
            <a:ext cx="2304256" cy="369332"/>
          </a:xfrm>
          <a:prstGeom prst="rect">
            <a:avLst/>
          </a:prstGeom>
          <a:noFill/>
        </p:spPr>
        <p:txBody>
          <a:bodyPr wrap="square" rtlCol="0">
            <a:spAutoFit/>
          </a:bodyPr>
          <a:lstStyle/>
          <a:p>
            <a:r>
              <a:rPr lang="fr-FR" dirty="0" smtClean="0"/>
              <a:t>Fiche INRS ED 105</a:t>
            </a:r>
            <a:endParaRPr lang="fr-FR"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Image 3"/>
          <p:cNvPicPr/>
          <p:nvPr/>
        </p:nvPicPr>
        <p:blipFill>
          <a:blip r:embed="rId2" cstate="print"/>
          <a:srcRect/>
          <a:stretch>
            <a:fillRect/>
          </a:stretch>
        </p:blipFill>
        <p:spPr bwMode="auto">
          <a:xfrm>
            <a:off x="142844" y="0"/>
            <a:ext cx="857224" cy="571505"/>
          </a:xfrm>
          <a:prstGeom prst="rect">
            <a:avLst/>
          </a:prstGeom>
          <a:noFill/>
          <a:ln w="9525">
            <a:noFill/>
            <a:miter lim="800000"/>
            <a:headEnd/>
            <a:tailEnd/>
          </a:ln>
        </p:spPr>
      </p:pic>
      <p:pic>
        <p:nvPicPr>
          <p:cNvPr id="5" name="Image 4"/>
          <p:cNvPicPr/>
          <p:nvPr/>
        </p:nvPicPr>
        <p:blipFill>
          <a:blip r:embed="rId3" cstate="print"/>
          <a:srcRect/>
          <a:stretch>
            <a:fillRect/>
          </a:stretch>
        </p:blipFill>
        <p:spPr bwMode="auto">
          <a:xfrm>
            <a:off x="8215338" y="6143644"/>
            <a:ext cx="714348" cy="428628"/>
          </a:xfrm>
          <a:prstGeom prst="rect">
            <a:avLst/>
          </a:prstGeom>
          <a:noFill/>
          <a:ln w="9525">
            <a:noFill/>
            <a:miter lim="800000"/>
            <a:headEnd/>
            <a:tailEnd/>
          </a:ln>
        </p:spPr>
      </p:pic>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2" name="Espace réservé du numéro de diapositive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344D073F-1B0B-B84D-849C-2C9CE02D4D09}" type="slidenum">
              <a:rPr lang="fr-FR" sz="1200">
                <a:latin typeface="Garamond" charset="0"/>
              </a:rPr>
              <a:pPr eaLnBrk="1" hangingPunct="1"/>
              <a:t>36</a:t>
            </a:fld>
            <a:endParaRPr lang="fr-FR" sz="1200">
              <a:latin typeface="Garamond" charset="0"/>
            </a:endParaRPr>
          </a:p>
        </p:txBody>
      </p:sp>
      <p:sp>
        <p:nvSpPr>
          <p:cNvPr id="13" name="Rectangle 2"/>
          <p:cNvSpPr>
            <a:spLocks noGrp="1" noChangeArrowheads="1"/>
          </p:cNvSpPr>
          <p:nvPr>
            <p:ph type="title"/>
          </p:nvPr>
        </p:nvSpPr>
        <p:spPr>
          <a:xfrm>
            <a:off x="3131840" y="188640"/>
            <a:ext cx="2602632" cy="603920"/>
          </a:xfrm>
        </p:spPr>
        <p:txBody>
          <a:bodyPr>
            <a:normAutofit fontScale="90000"/>
          </a:bodyPr>
          <a:lstStyle/>
          <a:p>
            <a:pPr algn="r" eaLnBrk="1" hangingPunct="1"/>
            <a:r>
              <a:rPr lang="fr-FR" dirty="0">
                <a:latin typeface="Garamond" charset="0"/>
                <a:ea typeface="ＭＳ Ｐゴシック" charset="0"/>
                <a:cs typeface="ＭＳ Ｐゴシック" charset="0"/>
              </a:rPr>
              <a:t>Les gants</a:t>
            </a:r>
          </a:p>
        </p:txBody>
      </p:sp>
      <p:sp>
        <p:nvSpPr>
          <p:cNvPr id="14" name="Rectangle 4"/>
          <p:cNvSpPr>
            <a:spLocks noChangeArrowheads="1"/>
          </p:cNvSpPr>
          <p:nvPr/>
        </p:nvSpPr>
        <p:spPr bwMode="auto">
          <a:xfrm>
            <a:off x="304800" y="3581400"/>
            <a:ext cx="7772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1"/>
              </a:buClr>
              <a:buSzPct val="65000"/>
              <a:buFont typeface="Wingdings" charset="0"/>
              <a:buNone/>
            </a:pPr>
            <a:endParaRPr lang="fr-FR" sz="3000">
              <a:latin typeface="Arial" charset="0"/>
              <a:cs typeface="ＭＳ Ｐゴシック" charset="0"/>
            </a:endParaRPr>
          </a:p>
        </p:txBody>
      </p:sp>
      <p:sp>
        <p:nvSpPr>
          <p:cNvPr id="15" name="Rectangle 6"/>
          <p:cNvSpPr>
            <a:spLocks noChangeArrowheads="1"/>
          </p:cNvSpPr>
          <p:nvPr/>
        </p:nvSpPr>
        <p:spPr bwMode="auto">
          <a:xfrm>
            <a:off x="467544" y="900936"/>
            <a:ext cx="6215062" cy="5929312"/>
          </a:xfrm>
          <a:prstGeom prst="rect">
            <a:avLst/>
          </a:prstGeom>
          <a:solidFill>
            <a:srgbClr val="F4E9B7"/>
          </a:solidFill>
          <a:ln>
            <a:noFill/>
          </a:ln>
          <a:effectLst>
            <a:outerShdw blurRad="63500" dist="38099" dir="2700000" algn="ctr" rotWithShape="0">
              <a:schemeClr val="bg2">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just">
              <a:spcBef>
                <a:spcPct val="20000"/>
              </a:spcBef>
              <a:buClr>
                <a:schemeClr val="accent1"/>
              </a:buClr>
              <a:buSzPct val="65000"/>
              <a:buFont typeface="Wingdings" charset="0"/>
              <a:buNone/>
            </a:pPr>
            <a:r>
              <a:rPr lang="fr-FR" altLang="ja-JP" sz="1300" dirty="0">
                <a:latin typeface="Comic Sans MS" charset="0"/>
                <a:cs typeface="ＭＳ Ｐゴシック" charset="0"/>
              </a:rPr>
              <a:t>Gants </a:t>
            </a:r>
            <a:r>
              <a:rPr lang="fr-FR" altLang="ja-JP" sz="1300" b="1" dirty="0">
                <a:latin typeface="Comic Sans MS" charset="0"/>
                <a:cs typeface="ＭＳ Ｐゴシック" charset="0"/>
              </a:rPr>
              <a:t>appropriés à la manipulation</a:t>
            </a:r>
            <a:r>
              <a:rPr lang="fr-FR" altLang="ja-JP" sz="1300" dirty="0">
                <a:latin typeface="Comic Sans MS" charset="0"/>
                <a:cs typeface="ＭＳ Ｐゴシック" charset="0"/>
              </a:rPr>
              <a:t>.</a:t>
            </a:r>
          </a:p>
          <a:p>
            <a:pPr marL="609600" indent="-609600" algn="just">
              <a:spcBef>
                <a:spcPct val="20000"/>
              </a:spcBef>
              <a:buClr>
                <a:schemeClr val="accent1"/>
              </a:buClr>
              <a:buSzPct val="65000"/>
              <a:buFont typeface="Wingdings" charset="0"/>
              <a:buNone/>
            </a:pPr>
            <a:r>
              <a:rPr lang="fr-FR" altLang="ja-JP" sz="1300" dirty="0">
                <a:latin typeface="Comic Sans MS" charset="0"/>
                <a:cs typeface="ＭＳ Ｐゴシック" charset="0"/>
              </a:rPr>
              <a:t>Au laboratoire ou en milieu médical, gants :</a:t>
            </a:r>
          </a:p>
          <a:p>
            <a:pPr marL="609600" indent="-609600" algn="just">
              <a:spcBef>
                <a:spcPct val="20000"/>
              </a:spcBef>
              <a:buClr>
                <a:schemeClr val="accent1"/>
              </a:buClr>
              <a:buSzPct val="65000"/>
              <a:buFont typeface="Wingdings" charset="0"/>
              <a:buNone/>
            </a:pPr>
            <a:r>
              <a:rPr lang="fr-FR" altLang="ja-JP" sz="1300" dirty="0">
                <a:latin typeface="Comic Sans MS" charset="0"/>
                <a:cs typeface="ＭＳ Ｐゴシック" charset="0"/>
              </a:rPr>
              <a:t>	- soit en latex, </a:t>
            </a:r>
          </a:p>
          <a:p>
            <a:pPr marL="609600" indent="-609600" algn="just">
              <a:spcBef>
                <a:spcPct val="20000"/>
              </a:spcBef>
              <a:buClr>
                <a:schemeClr val="accent1"/>
              </a:buClr>
              <a:buSzPct val="65000"/>
              <a:buFont typeface="Wingdings" charset="0"/>
              <a:buNone/>
            </a:pPr>
            <a:r>
              <a:rPr lang="fr-FR" altLang="ja-JP" sz="1300" dirty="0">
                <a:latin typeface="Comic Sans MS" charset="0"/>
                <a:cs typeface="ＭＳ Ｐゴシック" charset="0"/>
              </a:rPr>
              <a:t>	- soit en nitrile (allergie au latex) (demandera connaissance d’allergie)</a:t>
            </a:r>
          </a:p>
          <a:p>
            <a:pPr marL="609600" indent="-609600" algn="just">
              <a:spcBef>
                <a:spcPct val="20000"/>
              </a:spcBef>
              <a:buClr>
                <a:schemeClr val="accent1"/>
              </a:buClr>
              <a:buSzPct val="65000"/>
              <a:buFont typeface="Wingdings" charset="0"/>
              <a:buNone/>
            </a:pPr>
            <a:r>
              <a:rPr lang="fr-FR" altLang="ja-JP" sz="1300" dirty="0">
                <a:latin typeface="Comic Sans MS" charset="0"/>
                <a:cs typeface="ＭＳ Ｐゴシック" charset="0"/>
              </a:rPr>
              <a:t>	- non poudrés et dits hypoallergéniques (les plus pauvres possibles en protéines)</a:t>
            </a:r>
          </a:p>
          <a:p>
            <a:pPr marL="609600" indent="-609600" algn="just">
              <a:spcBef>
                <a:spcPct val="20000"/>
              </a:spcBef>
              <a:buClr>
                <a:schemeClr val="accent1"/>
              </a:buClr>
              <a:buSzPct val="65000"/>
              <a:buFont typeface="Wingdings" charset="0"/>
              <a:buNone/>
            </a:pPr>
            <a:r>
              <a:rPr lang="fr-FR" altLang="ja-JP" sz="1300" dirty="0">
                <a:latin typeface="Comic Sans MS" charset="0"/>
                <a:cs typeface="ＭＳ Ｐゴシック" charset="0"/>
              </a:rPr>
              <a:t>	- conforme à la norme EN 374 et muni du label CE</a:t>
            </a:r>
          </a:p>
          <a:p>
            <a:pPr marL="609600" indent="-609600" algn="just">
              <a:spcBef>
                <a:spcPct val="20000"/>
              </a:spcBef>
              <a:buClr>
                <a:schemeClr val="accent1"/>
              </a:buClr>
              <a:buSzPct val="65000"/>
              <a:buFont typeface="Wingdings" charset="0"/>
              <a:buNone/>
            </a:pPr>
            <a:r>
              <a:rPr lang="fr-FR" altLang="ja-JP" sz="1300" dirty="0">
                <a:latin typeface="Comic Sans MS" charset="0"/>
                <a:cs typeface="ＭＳ Ｐゴシック" charset="0"/>
              </a:rPr>
              <a:t>	</a:t>
            </a:r>
            <a:endParaRPr lang="fr-FR" altLang="ja-JP" sz="1300" b="1" dirty="0">
              <a:solidFill>
                <a:srgbClr val="FF0000"/>
              </a:solidFill>
              <a:latin typeface="Comic Sans MS" charset="0"/>
              <a:cs typeface="ＭＳ Ｐゴシック" charset="0"/>
            </a:endParaRPr>
          </a:p>
          <a:p>
            <a:pPr marL="609600" indent="-609600" algn="just">
              <a:spcBef>
                <a:spcPct val="20000"/>
              </a:spcBef>
              <a:buClr>
                <a:schemeClr val="accent1"/>
              </a:buClr>
              <a:buSzPct val="65000"/>
              <a:buFont typeface="Wingdings" charset="0"/>
              <a:buNone/>
            </a:pPr>
            <a:endParaRPr lang="fr-FR" altLang="ja-JP" sz="1300" dirty="0">
              <a:latin typeface="Comic Sans MS" charset="0"/>
              <a:cs typeface="ＭＳ Ｐゴシック" charset="0"/>
            </a:endParaRPr>
          </a:p>
          <a:p>
            <a:pPr marL="609600" indent="-609600" algn="just">
              <a:spcBef>
                <a:spcPct val="20000"/>
              </a:spcBef>
              <a:buClr>
                <a:schemeClr val="accent1"/>
              </a:buClr>
              <a:buSzPct val="65000"/>
              <a:buFont typeface="Wingdings" charset="0"/>
              <a:buNone/>
            </a:pPr>
            <a:r>
              <a:rPr lang="fr-FR" altLang="ja-JP" sz="1300" dirty="0">
                <a:latin typeface="Comic Sans MS" charset="0"/>
                <a:cs typeface="ＭＳ Ｐゴシック" charset="0"/>
              </a:rPr>
              <a:t>Toujours </a:t>
            </a:r>
            <a:r>
              <a:rPr lang="fr-FR" altLang="ja-JP" sz="1300" dirty="0">
                <a:solidFill>
                  <a:srgbClr val="F90001"/>
                </a:solidFill>
                <a:latin typeface="Comic Sans MS" charset="0"/>
                <a:cs typeface="ＭＳ Ｐゴシック" charset="0"/>
              </a:rPr>
              <a:t>port de 2 gants</a:t>
            </a:r>
          </a:p>
          <a:p>
            <a:pPr marL="609600" indent="-609600" algn="just">
              <a:spcBef>
                <a:spcPct val="20000"/>
              </a:spcBef>
              <a:buClr>
                <a:schemeClr val="accent1"/>
              </a:buClr>
              <a:buSzPct val="65000"/>
              <a:buFont typeface="Wingdings" charset="0"/>
              <a:buNone/>
            </a:pPr>
            <a:endParaRPr lang="fr-FR" altLang="ja-JP" sz="1300" dirty="0">
              <a:latin typeface="Comic Sans MS" charset="0"/>
              <a:cs typeface="ＭＳ Ｐゴシック" charset="0"/>
            </a:endParaRPr>
          </a:p>
          <a:p>
            <a:pPr marL="609600" indent="-609600" algn="just">
              <a:spcBef>
                <a:spcPct val="20000"/>
              </a:spcBef>
              <a:buClr>
                <a:schemeClr val="accent1"/>
              </a:buClr>
              <a:buSzPct val="65000"/>
              <a:buFont typeface="Wingdings" charset="0"/>
              <a:buNone/>
            </a:pPr>
            <a:r>
              <a:rPr lang="fr-FR" altLang="ja-JP" sz="1300" dirty="0">
                <a:latin typeface="Comic Sans MS" charset="0"/>
                <a:cs typeface="ＭＳ Ｐゴシック" charset="0"/>
              </a:rPr>
              <a:t>Changement périodique (imposée par transpiration ou détérioration plus ou moins visible du gant) (toutes les 20 min par ex.). </a:t>
            </a:r>
          </a:p>
          <a:p>
            <a:pPr marL="609600" indent="-609600" algn="just">
              <a:spcBef>
                <a:spcPct val="20000"/>
              </a:spcBef>
              <a:buClr>
                <a:schemeClr val="accent1"/>
              </a:buClr>
              <a:buSzPct val="65000"/>
              <a:buFont typeface="Wingdings" charset="0"/>
              <a:buNone/>
            </a:pPr>
            <a:r>
              <a:rPr lang="fr-FR" altLang="ja-JP" sz="1300" dirty="0">
                <a:latin typeface="Comic Sans MS" charset="0"/>
                <a:cs typeface="ＭＳ Ｐゴシック" charset="0"/>
              </a:rPr>
              <a:t>Bonne désinfection des mains avant l’utilisation vu le risque de multiplication en milieu humide.</a:t>
            </a:r>
          </a:p>
          <a:p>
            <a:pPr marL="609600" indent="-609600" algn="just">
              <a:spcBef>
                <a:spcPct val="20000"/>
              </a:spcBef>
              <a:buClr>
                <a:schemeClr val="accent1"/>
              </a:buClr>
              <a:buSzPct val="65000"/>
              <a:buFont typeface="Wingdings" charset="0"/>
              <a:buNone/>
            </a:pPr>
            <a:endParaRPr lang="fr-FR" altLang="ja-JP" sz="1300" dirty="0">
              <a:latin typeface="Comic Sans MS" charset="0"/>
              <a:cs typeface="ＭＳ Ｐゴシック" charset="0"/>
            </a:endParaRPr>
          </a:p>
          <a:p>
            <a:pPr marL="609600" indent="-609600" algn="just">
              <a:spcBef>
                <a:spcPct val="20000"/>
              </a:spcBef>
              <a:buClr>
                <a:schemeClr val="accent1"/>
              </a:buClr>
              <a:buSzPct val="65000"/>
              <a:buFont typeface="Wingdings" charset="0"/>
              <a:buNone/>
            </a:pPr>
            <a:r>
              <a:rPr lang="fr-FR" altLang="ja-JP" sz="1300" dirty="0">
                <a:latin typeface="Comic Sans MS" charset="0"/>
                <a:cs typeface="ＭＳ Ｐゴシック" charset="0"/>
              </a:rPr>
              <a:t>Intérêt des gants :</a:t>
            </a:r>
          </a:p>
          <a:p>
            <a:pPr marL="609600" indent="-609600" algn="just">
              <a:spcBef>
                <a:spcPct val="20000"/>
              </a:spcBef>
              <a:buClr>
                <a:schemeClr val="accent1"/>
              </a:buClr>
              <a:buSzPct val="65000"/>
              <a:buFont typeface="Wingdings" charset="0"/>
              <a:buNone/>
            </a:pPr>
            <a:r>
              <a:rPr lang="fr-FR" altLang="ja-JP" sz="1300" dirty="0">
                <a:latin typeface="Comic Sans MS" charset="0"/>
                <a:cs typeface="ＭＳ Ｐゴシック" charset="0"/>
              </a:rPr>
              <a:t>	- éviter la contamination des mains</a:t>
            </a:r>
          </a:p>
          <a:p>
            <a:pPr marL="609600" indent="-609600" algn="just">
              <a:spcBef>
                <a:spcPct val="20000"/>
              </a:spcBef>
              <a:buClr>
                <a:schemeClr val="accent1"/>
              </a:buClr>
              <a:buSzPct val="65000"/>
              <a:buFont typeface="Wingdings" charset="0"/>
              <a:buNone/>
            </a:pPr>
            <a:r>
              <a:rPr lang="fr-FR" altLang="ja-JP" sz="1300" dirty="0">
                <a:latin typeface="Comic Sans MS" charset="0"/>
                <a:cs typeface="ＭＳ Ｐゴシック" charset="0"/>
              </a:rPr>
              <a:t>	- éviter la sortie des agents pathogènes portés par les gants après la manipulation à condition de les retirer </a:t>
            </a:r>
            <a:r>
              <a:rPr lang="fr-FR" altLang="ja-JP" sz="1300" b="1" dirty="0">
                <a:latin typeface="Comic Sans MS" charset="0"/>
                <a:cs typeface="ＭＳ Ｐゴシック" charset="0"/>
              </a:rPr>
              <a:t>et de les traiter comme déchets infectieux.</a:t>
            </a:r>
          </a:p>
          <a:p>
            <a:pPr marL="609600" indent="-609600" algn="just">
              <a:spcBef>
                <a:spcPct val="20000"/>
              </a:spcBef>
              <a:buClr>
                <a:schemeClr val="accent1"/>
              </a:buClr>
              <a:buSzPct val="65000"/>
              <a:buFont typeface="Wingdings" charset="0"/>
              <a:buNone/>
            </a:pPr>
            <a:endParaRPr lang="fr-FR" altLang="ja-JP" sz="1300" b="1" dirty="0">
              <a:latin typeface="Comic Sans MS" charset="0"/>
              <a:cs typeface="ＭＳ Ｐゴシック" charset="0"/>
            </a:endParaRPr>
          </a:p>
          <a:p>
            <a:pPr marL="609600" indent="-609600" algn="just">
              <a:spcBef>
                <a:spcPct val="20000"/>
              </a:spcBef>
              <a:buClr>
                <a:schemeClr val="accent1"/>
              </a:buClr>
              <a:buSzPct val="65000"/>
              <a:buFont typeface="Wingdings" charset="0"/>
              <a:buNone/>
            </a:pPr>
            <a:r>
              <a:rPr lang="fr-FR" altLang="ja-JP" sz="1300" b="1" dirty="0">
                <a:latin typeface="Comic Sans MS" charset="0"/>
                <a:cs typeface="ＭＳ Ｐゴシック" charset="0"/>
              </a:rPr>
              <a:t>Nécessité de :</a:t>
            </a:r>
          </a:p>
          <a:p>
            <a:pPr marL="609600" indent="-609600" algn="just">
              <a:spcBef>
                <a:spcPct val="20000"/>
              </a:spcBef>
              <a:buClr>
                <a:schemeClr val="accent1"/>
              </a:buClr>
              <a:buSzPct val="65000"/>
              <a:buFont typeface="Wingdings" charset="0"/>
              <a:buNone/>
            </a:pPr>
            <a:r>
              <a:rPr lang="fr-FR" altLang="ja-JP" sz="1300" b="1" dirty="0">
                <a:latin typeface="Comic Sans MS" charset="0"/>
                <a:cs typeface="ＭＳ Ｐゴシック" charset="0"/>
              </a:rPr>
              <a:t>	- </a:t>
            </a:r>
            <a:r>
              <a:rPr lang="fr-FR" altLang="ja-JP" sz="1300" b="1" dirty="0">
                <a:solidFill>
                  <a:srgbClr val="F90001"/>
                </a:solidFill>
                <a:latin typeface="Comic Sans MS" charset="0"/>
                <a:cs typeface="ＭＳ Ｐゴシック" charset="0"/>
              </a:rPr>
              <a:t>veiller au bon retrait du gant</a:t>
            </a:r>
          </a:p>
          <a:p>
            <a:pPr marL="609600" indent="-609600" algn="just">
              <a:spcBef>
                <a:spcPct val="20000"/>
              </a:spcBef>
              <a:buClr>
                <a:schemeClr val="accent1"/>
              </a:buClr>
              <a:buSzPct val="65000"/>
              <a:buFont typeface="Wingdings" charset="0"/>
              <a:buNone/>
            </a:pPr>
            <a:r>
              <a:rPr lang="fr-FR" altLang="ja-JP" sz="1300" b="1" dirty="0">
                <a:solidFill>
                  <a:srgbClr val="F90001"/>
                </a:solidFill>
                <a:latin typeface="Comic Sans MS" charset="0"/>
                <a:cs typeface="ＭＳ Ｐゴシック" charset="0"/>
              </a:rPr>
              <a:t>	- se laver les mains juste après le retrait</a:t>
            </a:r>
            <a:r>
              <a:rPr lang="fr-FR" altLang="ja-JP" sz="1300" b="1" dirty="0">
                <a:latin typeface="Comic Sans MS" charset="0"/>
                <a:cs typeface="ＭＳ Ｐゴシック" charset="0"/>
              </a:rPr>
              <a:t> du gant</a:t>
            </a:r>
            <a:endParaRPr lang="fr-FR" sz="1500" dirty="0">
              <a:latin typeface="Comic Sans MS" charset="0"/>
              <a:cs typeface="ＭＳ Ｐゴシック" charset="0"/>
            </a:endParaRPr>
          </a:p>
        </p:txBody>
      </p:sp>
      <p:pic>
        <p:nvPicPr>
          <p:cNvPr id="17" name="Picture 10" descr="gantschirurgicaux-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260648"/>
            <a:ext cx="1868488"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69570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428728" y="142852"/>
            <a:ext cx="7498080" cy="642942"/>
          </a:xfrm>
        </p:spPr>
        <p:txBody>
          <a:bodyPr>
            <a:noAutofit/>
          </a:bodyPr>
          <a:lstStyle/>
          <a:p>
            <a:pPr algn="ctr"/>
            <a:r>
              <a:rPr lang="fr-FR" sz="3600" b="1" u="sng" dirty="0" smtClean="0">
                <a:solidFill>
                  <a:schemeClr val="tx2"/>
                </a:solidFill>
                <a:latin typeface="+mj-lt"/>
                <a:ea typeface="+mj-ea"/>
                <a:cs typeface="+mj-cs"/>
              </a:rPr>
              <a:t>Gants « risque biologique » </a:t>
            </a:r>
            <a:endParaRPr lang="fr-FR" sz="3600" dirty="0"/>
          </a:p>
        </p:txBody>
      </p:sp>
      <p:sp>
        <p:nvSpPr>
          <p:cNvPr id="16" name="Espace réservé du contenu 15"/>
          <p:cNvSpPr>
            <a:spLocks noGrp="1"/>
          </p:cNvSpPr>
          <p:nvPr>
            <p:ph idx="1"/>
          </p:nvPr>
        </p:nvSpPr>
        <p:spPr>
          <a:xfrm>
            <a:off x="642910" y="857232"/>
            <a:ext cx="8290778" cy="5391168"/>
          </a:xfrm>
        </p:spPr>
        <p:txBody>
          <a:bodyPr>
            <a:normAutofit/>
          </a:bodyPr>
          <a:lstStyle/>
          <a:p>
            <a:r>
              <a:rPr lang="fr-FR" dirty="0" smtClean="0"/>
              <a:t>Les gants médicaux et les </a:t>
            </a:r>
            <a:r>
              <a:rPr lang="fr-FR" b="1" dirty="0" smtClean="0"/>
              <a:t>gants de protection</a:t>
            </a:r>
            <a:r>
              <a:rPr lang="fr-FR" dirty="0" smtClean="0"/>
              <a:t> (EPI) relevant de la directive </a:t>
            </a:r>
            <a:r>
              <a:rPr lang="fr-FR" b="1" dirty="0" smtClean="0"/>
              <a:t>89/686/CEE</a:t>
            </a:r>
            <a:r>
              <a:rPr lang="fr-FR" dirty="0" smtClean="0"/>
              <a:t>.</a:t>
            </a:r>
          </a:p>
          <a:p>
            <a:pPr>
              <a:buNone/>
            </a:pPr>
            <a:endParaRPr lang="fr-FR" dirty="0" smtClean="0"/>
          </a:p>
          <a:p>
            <a:r>
              <a:rPr lang="fr-FR" dirty="0" smtClean="0"/>
              <a:t>Les </a:t>
            </a:r>
            <a:r>
              <a:rPr lang="fr-FR" b="1" dirty="0" smtClean="0"/>
              <a:t>gants de protection </a:t>
            </a:r>
            <a:r>
              <a:rPr lang="fr-FR" dirty="0" smtClean="0"/>
              <a:t>contre les </a:t>
            </a:r>
            <a:r>
              <a:rPr lang="fr-FR" dirty="0" err="1" smtClean="0"/>
              <a:t>mico-organismes</a:t>
            </a:r>
            <a:r>
              <a:rPr lang="fr-FR" dirty="0" smtClean="0"/>
              <a:t> sont à usage </a:t>
            </a:r>
            <a:r>
              <a:rPr lang="fr-FR" b="1" dirty="0" smtClean="0"/>
              <a:t>unique</a:t>
            </a:r>
            <a:r>
              <a:rPr lang="fr-FR" dirty="0" smtClean="0"/>
              <a:t> et  peu épais, ils comportent un marquage CE :  </a:t>
            </a:r>
          </a:p>
          <a:p>
            <a:pPr>
              <a:buNone/>
            </a:pPr>
            <a:r>
              <a:rPr lang="fr-FR" dirty="0" smtClean="0"/>
              <a:t>N° de la norme EN 374 (EN 420)et pictogramme. </a:t>
            </a:r>
          </a:p>
          <a:p>
            <a:endParaRPr lang="fr-FR" dirty="0" smtClean="0"/>
          </a:p>
          <a:p>
            <a:r>
              <a:rPr lang="fr-FR" dirty="0" smtClean="0"/>
              <a:t>Ils  peuvent être en latex (caoutchouc naturel), néoprène ou nitrile (caoutchoucs de synthèse), vinyle (PVC) ou polyéthylène (PE).</a:t>
            </a:r>
          </a:p>
          <a:p>
            <a:endParaRPr lang="fr-FR" dirty="0" smtClean="0"/>
          </a:p>
          <a:p>
            <a:endParaRPr lang="fr-FR" dirty="0"/>
          </a:p>
        </p:txBody>
      </p:sp>
      <p:pic>
        <p:nvPicPr>
          <p:cNvPr id="4" name="Image 3"/>
          <p:cNvPicPr/>
          <p:nvPr/>
        </p:nvPicPr>
        <p:blipFill>
          <a:blip r:embed="rId2" cstate="print"/>
          <a:srcRect/>
          <a:stretch>
            <a:fillRect/>
          </a:stretch>
        </p:blipFill>
        <p:spPr bwMode="auto">
          <a:xfrm>
            <a:off x="142844" y="0"/>
            <a:ext cx="857224" cy="571505"/>
          </a:xfrm>
          <a:prstGeom prst="rect">
            <a:avLst/>
          </a:prstGeom>
          <a:noFill/>
          <a:ln w="9525">
            <a:noFill/>
            <a:miter lim="800000"/>
            <a:headEnd/>
            <a:tailEnd/>
          </a:ln>
        </p:spPr>
      </p:pic>
      <p:pic>
        <p:nvPicPr>
          <p:cNvPr id="5" name="Image 4"/>
          <p:cNvPicPr/>
          <p:nvPr/>
        </p:nvPicPr>
        <p:blipFill>
          <a:blip r:embed="rId3" cstate="print"/>
          <a:srcRect/>
          <a:stretch>
            <a:fillRect/>
          </a:stretch>
        </p:blipFill>
        <p:spPr bwMode="auto">
          <a:xfrm>
            <a:off x="8215338" y="6143644"/>
            <a:ext cx="714348" cy="428628"/>
          </a:xfrm>
          <a:prstGeom prst="rect">
            <a:avLst/>
          </a:prstGeom>
          <a:noFill/>
          <a:ln w="9525">
            <a:noFill/>
            <a:miter lim="800000"/>
            <a:headEnd/>
            <a:tailEnd/>
          </a:ln>
        </p:spPr>
      </p:pic>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48132" name="Picture 4"/>
          <p:cNvPicPr>
            <a:picLocks noChangeAspect="1" noChangeArrowheads="1"/>
          </p:cNvPicPr>
          <p:nvPr/>
        </p:nvPicPr>
        <p:blipFill>
          <a:blip r:embed="rId4" cstate="print"/>
          <a:srcRect/>
          <a:stretch>
            <a:fillRect/>
          </a:stretch>
        </p:blipFill>
        <p:spPr bwMode="auto">
          <a:xfrm>
            <a:off x="8001024" y="3429000"/>
            <a:ext cx="752475" cy="923925"/>
          </a:xfrm>
          <a:prstGeom prst="rect">
            <a:avLst/>
          </a:prstGeom>
          <a:noFill/>
          <a:ln w="9525">
            <a:noFill/>
            <a:miter lim="800000"/>
            <a:headEnd/>
            <a:tailEnd/>
          </a:ln>
        </p:spPr>
      </p:pic>
      <p:sp>
        <p:nvSpPr>
          <p:cNvPr id="8" name="ZoneTexte 7"/>
          <p:cNvSpPr txBox="1"/>
          <p:nvPr/>
        </p:nvSpPr>
        <p:spPr>
          <a:xfrm>
            <a:off x="395536" y="6165304"/>
            <a:ext cx="2304256" cy="369332"/>
          </a:xfrm>
          <a:prstGeom prst="rect">
            <a:avLst/>
          </a:prstGeom>
          <a:noFill/>
        </p:spPr>
        <p:txBody>
          <a:bodyPr wrap="square" rtlCol="0">
            <a:spAutoFit/>
          </a:bodyPr>
          <a:lstStyle/>
          <a:p>
            <a:r>
              <a:rPr lang="fr-FR" dirty="0" smtClean="0"/>
              <a:t>Fiche INRS ED 118</a:t>
            </a:r>
            <a:endParaRPr lang="fr-FR"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357290" y="357166"/>
            <a:ext cx="7498080" cy="642942"/>
          </a:xfrm>
        </p:spPr>
        <p:txBody>
          <a:bodyPr>
            <a:noAutofit/>
          </a:bodyPr>
          <a:lstStyle/>
          <a:p>
            <a:pPr algn="ctr"/>
            <a:r>
              <a:rPr lang="fr-FR" sz="3200" b="1" u="sng" dirty="0" smtClean="0">
                <a:solidFill>
                  <a:schemeClr val="tx2"/>
                </a:solidFill>
                <a:latin typeface="+mj-lt"/>
                <a:ea typeface="+mj-ea"/>
                <a:cs typeface="+mj-cs"/>
              </a:rPr>
              <a:t>Recommandations pour l’usage des gants contre le risque biologique</a:t>
            </a:r>
            <a:endParaRPr lang="fr-FR" sz="3200" dirty="0"/>
          </a:p>
        </p:txBody>
      </p:sp>
      <p:sp>
        <p:nvSpPr>
          <p:cNvPr id="16" name="Espace réservé du contenu 15"/>
          <p:cNvSpPr>
            <a:spLocks noGrp="1"/>
          </p:cNvSpPr>
          <p:nvPr>
            <p:ph idx="1"/>
          </p:nvPr>
        </p:nvSpPr>
        <p:spPr/>
        <p:txBody>
          <a:bodyPr>
            <a:normAutofit fontScale="92500" lnSpcReduction="10000"/>
          </a:bodyPr>
          <a:lstStyle/>
          <a:p>
            <a:pPr marL="9525" indent="-9525">
              <a:buNone/>
            </a:pPr>
            <a:r>
              <a:rPr lang="fr-FR" dirty="0" smtClean="0">
                <a:solidFill>
                  <a:srgbClr val="FF0000"/>
                </a:solidFill>
              </a:rPr>
              <a:t>Il existe des microporosités même à l’état neuf et la perméabilité des gants augmente lors de l’usage:</a:t>
            </a:r>
          </a:p>
          <a:p>
            <a:r>
              <a:rPr lang="fr-FR" dirty="0" smtClean="0"/>
              <a:t>changer fréquemment de gants, </a:t>
            </a:r>
          </a:p>
          <a:p>
            <a:r>
              <a:rPr lang="fr-FR" dirty="0" smtClean="0"/>
              <a:t>se laver les mains après retrait des gants (sans se contaminer les mains) ,</a:t>
            </a:r>
          </a:p>
          <a:p>
            <a:r>
              <a:rPr lang="fr-FR" dirty="0" smtClean="0"/>
              <a:t>choisir les matériaux en fonction de l’usage (</a:t>
            </a:r>
            <a:r>
              <a:rPr lang="fr-FR" dirty="0" err="1" smtClean="0"/>
              <a:t>vinyl</a:t>
            </a:r>
            <a:r>
              <a:rPr lang="fr-FR" dirty="0" smtClean="0"/>
              <a:t> pour usage court et latex naturel ou synthétique pour une utilisation plus longue). </a:t>
            </a:r>
          </a:p>
          <a:p>
            <a:endParaRPr lang="fr-FR" dirty="0" smtClean="0"/>
          </a:p>
          <a:p>
            <a:r>
              <a:rPr lang="fr-FR" dirty="0" smtClean="0"/>
              <a:t>Pour les actes à risque élevé d’exposition, la protection des mains peut-être améliorée par un double </a:t>
            </a:r>
            <a:r>
              <a:rPr lang="fr-FR" dirty="0" err="1" smtClean="0"/>
              <a:t>gantage</a:t>
            </a:r>
            <a:r>
              <a:rPr lang="fr-FR" dirty="0" smtClean="0"/>
              <a:t>.</a:t>
            </a:r>
          </a:p>
          <a:p>
            <a:endParaRPr lang="fr-FR" dirty="0"/>
          </a:p>
        </p:txBody>
      </p:sp>
      <p:pic>
        <p:nvPicPr>
          <p:cNvPr id="4" name="Image 3"/>
          <p:cNvPicPr/>
          <p:nvPr/>
        </p:nvPicPr>
        <p:blipFill>
          <a:blip r:embed="rId2" cstate="print"/>
          <a:srcRect/>
          <a:stretch>
            <a:fillRect/>
          </a:stretch>
        </p:blipFill>
        <p:spPr bwMode="auto">
          <a:xfrm>
            <a:off x="1142976" y="6000768"/>
            <a:ext cx="857224" cy="571505"/>
          </a:xfrm>
          <a:prstGeom prst="rect">
            <a:avLst/>
          </a:prstGeom>
          <a:noFill/>
          <a:ln w="9525">
            <a:noFill/>
            <a:miter lim="800000"/>
            <a:headEnd/>
            <a:tailEnd/>
          </a:ln>
        </p:spPr>
      </p:pic>
      <p:pic>
        <p:nvPicPr>
          <p:cNvPr id="5" name="Image 4"/>
          <p:cNvPicPr/>
          <p:nvPr/>
        </p:nvPicPr>
        <p:blipFill>
          <a:blip r:embed="rId3" cstate="print"/>
          <a:srcRect/>
          <a:stretch>
            <a:fillRect/>
          </a:stretch>
        </p:blipFill>
        <p:spPr bwMode="auto">
          <a:xfrm>
            <a:off x="214282" y="6072206"/>
            <a:ext cx="714348" cy="428628"/>
          </a:xfrm>
          <a:prstGeom prst="rect">
            <a:avLst/>
          </a:prstGeom>
          <a:noFill/>
          <a:ln w="9525">
            <a:noFill/>
            <a:miter lim="800000"/>
            <a:headEnd/>
            <a:tailEnd/>
          </a:ln>
        </p:spPr>
      </p:pic>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428728" y="142852"/>
            <a:ext cx="7498080" cy="642942"/>
          </a:xfrm>
        </p:spPr>
        <p:txBody>
          <a:bodyPr>
            <a:noAutofit/>
          </a:bodyPr>
          <a:lstStyle/>
          <a:p>
            <a:pPr algn="ctr"/>
            <a:r>
              <a:rPr lang="fr-FR" sz="3600" b="1" u="sng" dirty="0" smtClean="0">
                <a:solidFill>
                  <a:schemeClr val="tx2"/>
                </a:solidFill>
                <a:latin typeface="+mj-lt"/>
                <a:ea typeface="+mj-ea"/>
                <a:cs typeface="+mj-cs"/>
              </a:rPr>
              <a:t>Gants « risque chimique » </a:t>
            </a:r>
            <a:endParaRPr lang="fr-FR" sz="3600" dirty="0"/>
          </a:p>
        </p:txBody>
      </p:sp>
      <p:sp>
        <p:nvSpPr>
          <p:cNvPr id="16" name="Espace réservé du contenu 15"/>
          <p:cNvSpPr>
            <a:spLocks noGrp="1"/>
          </p:cNvSpPr>
          <p:nvPr>
            <p:ph idx="1"/>
          </p:nvPr>
        </p:nvSpPr>
        <p:spPr>
          <a:xfrm>
            <a:off x="642910" y="1196752"/>
            <a:ext cx="8290778" cy="4752528"/>
          </a:xfrm>
        </p:spPr>
        <p:txBody>
          <a:bodyPr>
            <a:normAutofit/>
          </a:bodyPr>
          <a:lstStyle/>
          <a:p>
            <a:r>
              <a:rPr lang="fr-FR" dirty="0" smtClean="0"/>
              <a:t> L’épaisseur permet de distinguer les gants jetables (épaisseur &lt; 0,2 mm) des gants réutilisables plus épais.</a:t>
            </a:r>
          </a:p>
          <a:p>
            <a:pPr>
              <a:buNone/>
            </a:pPr>
            <a:endParaRPr lang="fr-FR" dirty="0" smtClean="0"/>
          </a:p>
          <a:p>
            <a:r>
              <a:rPr lang="fr-FR" dirty="0" smtClean="0"/>
              <a:t>Les longueurs des manchettes sont variables.</a:t>
            </a:r>
          </a:p>
          <a:p>
            <a:endParaRPr lang="fr-FR" dirty="0" smtClean="0"/>
          </a:p>
          <a:p>
            <a:r>
              <a:rPr lang="fr-FR" dirty="0" smtClean="0"/>
              <a:t>La matière du gant est différente suivant le produit utilisé (latex, néoprène, nitrile …) (Cf. Tables de résistance).</a:t>
            </a:r>
          </a:p>
          <a:p>
            <a:endParaRPr lang="fr-FR" dirty="0" smtClean="0"/>
          </a:p>
          <a:p>
            <a:endParaRPr lang="fr-FR" dirty="0"/>
          </a:p>
        </p:txBody>
      </p:sp>
      <p:pic>
        <p:nvPicPr>
          <p:cNvPr id="4" name="Image 3"/>
          <p:cNvPicPr/>
          <p:nvPr/>
        </p:nvPicPr>
        <p:blipFill>
          <a:blip r:embed="rId2" cstate="print"/>
          <a:srcRect/>
          <a:stretch>
            <a:fillRect/>
          </a:stretch>
        </p:blipFill>
        <p:spPr bwMode="auto">
          <a:xfrm>
            <a:off x="142844" y="0"/>
            <a:ext cx="857224" cy="571505"/>
          </a:xfrm>
          <a:prstGeom prst="rect">
            <a:avLst/>
          </a:prstGeom>
          <a:noFill/>
          <a:ln w="9525">
            <a:noFill/>
            <a:miter lim="800000"/>
            <a:headEnd/>
            <a:tailEnd/>
          </a:ln>
        </p:spPr>
      </p:pic>
      <p:pic>
        <p:nvPicPr>
          <p:cNvPr id="5" name="Image 4"/>
          <p:cNvPicPr/>
          <p:nvPr/>
        </p:nvPicPr>
        <p:blipFill>
          <a:blip r:embed="rId3" cstate="print"/>
          <a:srcRect/>
          <a:stretch>
            <a:fillRect/>
          </a:stretch>
        </p:blipFill>
        <p:spPr bwMode="auto">
          <a:xfrm>
            <a:off x="8215338" y="6143644"/>
            <a:ext cx="714348" cy="428628"/>
          </a:xfrm>
          <a:prstGeom prst="rect">
            <a:avLst/>
          </a:prstGeom>
          <a:noFill/>
          <a:ln w="9525">
            <a:noFill/>
            <a:miter lim="800000"/>
            <a:headEnd/>
            <a:tailEnd/>
          </a:ln>
        </p:spPr>
      </p:pic>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8" name="ZoneTexte 7"/>
          <p:cNvSpPr txBox="1"/>
          <p:nvPr/>
        </p:nvSpPr>
        <p:spPr>
          <a:xfrm>
            <a:off x="395536" y="6165304"/>
            <a:ext cx="2304256" cy="369332"/>
          </a:xfrm>
          <a:prstGeom prst="rect">
            <a:avLst/>
          </a:prstGeom>
          <a:noFill/>
        </p:spPr>
        <p:txBody>
          <a:bodyPr wrap="square" rtlCol="0">
            <a:spAutoFit/>
          </a:bodyPr>
          <a:lstStyle/>
          <a:p>
            <a:r>
              <a:rPr lang="fr-FR" dirty="0" smtClean="0"/>
              <a:t>Fiche INRS ED 112</a:t>
            </a:r>
            <a:endParaRPr lang="fr-FR" dirty="0"/>
          </a:p>
        </p:txBody>
      </p:sp>
      <p:pic>
        <p:nvPicPr>
          <p:cNvPr id="9" name="Image 8" descr="gant risque chimique.gif"/>
          <p:cNvPicPr>
            <a:picLocks noChangeAspect="1"/>
          </p:cNvPicPr>
          <p:nvPr/>
        </p:nvPicPr>
        <p:blipFill>
          <a:blip r:embed="rId4" cstate="print"/>
          <a:stretch>
            <a:fillRect/>
          </a:stretch>
        </p:blipFill>
        <p:spPr>
          <a:xfrm>
            <a:off x="7956376" y="188640"/>
            <a:ext cx="936104" cy="1077519"/>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2000"/>
                                        <p:tgtEl>
                                          <p:spTgt spid="16">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20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4" end="4"/>
                                            </p:txEl>
                                          </p:spTgt>
                                        </p:tgtEl>
                                        <p:attrNameLst>
                                          <p:attrName>style.visibility</p:attrName>
                                        </p:attrNameLst>
                                      </p:cBhvr>
                                      <p:to>
                                        <p:strVal val="visible"/>
                                      </p:to>
                                    </p:set>
                                    <p:animEffect transition="in" filter="fade">
                                      <p:cBhvr>
                                        <p:cTn id="22" dur="20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85786" y="214290"/>
            <a:ext cx="7772400" cy="2285992"/>
          </a:xfrm>
          <a:solidFill>
            <a:schemeClr val="tx2">
              <a:lumMod val="40000"/>
              <a:lumOff val="60000"/>
            </a:schemeClr>
          </a:solidFill>
        </p:spPr>
        <p:txBody>
          <a:bodyPr/>
          <a:lstStyle/>
          <a:p>
            <a:pPr fontAlgn="auto">
              <a:spcBef>
                <a:spcPts val="0"/>
              </a:spcBef>
              <a:spcAft>
                <a:spcPts val="0"/>
              </a:spcAft>
              <a:defRPr/>
            </a:pPr>
            <a:r>
              <a:rPr lang="fr-FR" sz="4800" dirty="0" smtClean="0">
                <a:effectLst/>
              </a:rPr>
              <a:t>1/ Eviter </a:t>
            </a:r>
            <a:r>
              <a:rPr lang="fr-FR" sz="4800" dirty="0">
                <a:effectLst/>
              </a:rPr>
              <a:t>les risques</a:t>
            </a:r>
            <a:br>
              <a:rPr lang="fr-FR" sz="4800" dirty="0">
                <a:effectLst/>
              </a:rPr>
            </a:br>
            <a:r>
              <a:rPr lang="fr-FR" sz="4800" dirty="0" smtClean="0">
                <a:effectLst/>
              </a:rPr>
              <a:t>Ne pas exposer la personne</a:t>
            </a:r>
            <a:br>
              <a:rPr lang="fr-FR" sz="4800" dirty="0" smtClean="0">
                <a:effectLst/>
              </a:rPr>
            </a:br>
            <a:r>
              <a:rPr lang="fr-FR" sz="3600" dirty="0">
                <a:solidFill>
                  <a:schemeClr val="accent6">
                    <a:lumMod val="60000"/>
                    <a:lumOff val="40000"/>
                  </a:schemeClr>
                </a:solidFill>
                <a:effectLst/>
              </a:rPr>
              <a:t> = prévention intrinsèque</a:t>
            </a:r>
            <a:endParaRPr lang="fr-FR" sz="3600" dirty="0">
              <a:solidFill>
                <a:srgbClr val="FFFF00"/>
              </a:solidFill>
              <a:effectLst>
                <a:outerShdw blurRad="50800" dist="38100" dir="8220000" algn="tl" rotWithShape="0">
                  <a:schemeClr val="tx1">
                    <a:alpha val="58000"/>
                  </a:schemeClr>
                </a:outerShdw>
              </a:effectLst>
            </a:endParaRPr>
          </a:p>
        </p:txBody>
      </p:sp>
      <p:pic>
        <p:nvPicPr>
          <p:cNvPr id="48131" name="Image 14" descr="logo.gif"/>
          <p:cNvPicPr>
            <a:picLocks noChangeAspect="1"/>
          </p:cNvPicPr>
          <p:nvPr/>
        </p:nvPicPr>
        <p:blipFill>
          <a:blip r:embed="rId3" cstate="print"/>
          <a:srcRect/>
          <a:stretch>
            <a:fillRect/>
          </a:stretch>
        </p:blipFill>
        <p:spPr bwMode="auto">
          <a:xfrm>
            <a:off x="7858125" y="285750"/>
            <a:ext cx="1171575" cy="714375"/>
          </a:xfrm>
          <a:prstGeom prst="rect">
            <a:avLst/>
          </a:prstGeom>
          <a:noFill/>
          <a:ln w="9525">
            <a:noFill/>
            <a:miter lim="800000"/>
            <a:headEnd/>
            <a:tailEnd/>
          </a:ln>
        </p:spPr>
      </p:pic>
      <p:sp>
        <p:nvSpPr>
          <p:cNvPr id="16" name="Ellipse 15"/>
          <p:cNvSpPr/>
          <p:nvPr/>
        </p:nvSpPr>
        <p:spPr>
          <a:xfrm>
            <a:off x="0" y="2643182"/>
            <a:ext cx="4286250" cy="22145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solidFill>
                <a:srgbClr val="FF0000"/>
              </a:solidFill>
            </a:endParaRPr>
          </a:p>
        </p:txBody>
      </p:sp>
      <p:sp>
        <p:nvSpPr>
          <p:cNvPr id="48133" name="ZoneTexte 16"/>
          <p:cNvSpPr txBox="1">
            <a:spLocks noChangeArrowheads="1"/>
          </p:cNvSpPr>
          <p:nvPr/>
        </p:nvSpPr>
        <p:spPr bwMode="auto">
          <a:xfrm>
            <a:off x="827584" y="2852936"/>
            <a:ext cx="2357437" cy="1569660"/>
          </a:xfrm>
          <a:prstGeom prst="rect">
            <a:avLst/>
          </a:prstGeom>
          <a:noFill/>
          <a:ln w="9525">
            <a:noFill/>
            <a:miter lim="800000"/>
            <a:headEnd/>
            <a:tailEnd/>
          </a:ln>
        </p:spPr>
        <p:txBody>
          <a:bodyPr>
            <a:spAutoFit/>
          </a:bodyPr>
          <a:lstStyle/>
          <a:p>
            <a:r>
              <a:rPr lang="fr-FR" sz="2400" dirty="0">
                <a:solidFill>
                  <a:schemeClr val="bg1"/>
                </a:solidFill>
                <a:latin typeface="Candara" pitchFamily="34" charset="0"/>
              </a:rPr>
              <a:t>Danger = agent infectieux ou </a:t>
            </a:r>
            <a:r>
              <a:rPr lang="fr-FR" sz="2400" dirty="0" smtClean="0">
                <a:solidFill>
                  <a:schemeClr val="bg1"/>
                </a:solidFill>
                <a:latin typeface="Candara" pitchFamily="34" charset="0"/>
              </a:rPr>
              <a:t>réservoir ou agent chimique</a:t>
            </a:r>
            <a:endParaRPr lang="fr-FR" sz="2400" dirty="0">
              <a:solidFill>
                <a:schemeClr val="bg1"/>
              </a:solidFill>
              <a:latin typeface="Candara" pitchFamily="34" charset="0"/>
            </a:endParaRPr>
          </a:p>
        </p:txBody>
      </p:sp>
      <p:sp>
        <p:nvSpPr>
          <p:cNvPr id="19" name="Ellipse 18"/>
          <p:cNvSpPr/>
          <p:nvPr/>
        </p:nvSpPr>
        <p:spPr bwMode="auto">
          <a:xfrm>
            <a:off x="3357554" y="2714620"/>
            <a:ext cx="3643312" cy="2214562"/>
          </a:xfrm>
          <a:prstGeom prst="ellipse">
            <a:avLst/>
          </a:prstGeom>
          <a:solidFill>
            <a:srgbClr val="00B0F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8142" name="ZoneTexte 19"/>
          <p:cNvSpPr txBox="1">
            <a:spLocks noChangeArrowheads="1"/>
          </p:cNvSpPr>
          <p:nvPr/>
        </p:nvSpPr>
        <p:spPr bwMode="auto">
          <a:xfrm>
            <a:off x="4355976" y="3500438"/>
            <a:ext cx="2088232" cy="461665"/>
          </a:xfrm>
          <a:prstGeom prst="rect">
            <a:avLst/>
          </a:prstGeom>
          <a:noFill/>
          <a:ln w="9525">
            <a:noFill/>
            <a:miter lim="800000"/>
            <a:headEnd/>
            <a:tailEnd/>
          </a:ln>
        </p:spPr>
        <p:txBody>
          <a:bodyPr wrap="square">
            <a:spAutoFit/>
          </a:bodyPr>
          <a:lstStyle/>
          <a:p>
            <a:r>
              <a:rPr lang="fr-FR" sz="2400" dirty="0" smtClean="0">
                <a:latin typeface="Candara" pitchFamily="34" charset="0"/>
              </a:rPr>
              <a:t>manipulateur</a:t>
            </a:r>
            <a:endParaRPr lang="fr-FR" sz="2400" dirty="0">
              <a:latin typeface="Candara" pitchFamily="34" charset="0"/>
            </a:endParaRPr>
          </a:p>
        </p:txBody>
      </p:sp>
      <p:sp>
        <p:nvSpPr>
          <p:cNvPr id="25" name="Explosion 2 24"/>
          <p:cNvSpPr/>
          <p:nvPr/>
        </p:nvSpPr>
        <p:spPr>
          <a:xfrm>
            <a:off x="3286116" y="3500438"/>
            <a:ext cx="1143000" cy="500062"/>
          </a:xfrm>
          <a:prstGeom prst="irregularSeal2">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1" name="Flèche courbée vers le haut 20"/>
          <p:cNvSpPr/>
          <p:nvPr/>
        </p:nvSpPr>
        <p:spPr>
          <a:xfrm rot="1359529">
            <a:off x="4365602" y="4327519"/>
            <a:ext cx="2054225" cy="1774825"/>
          </a:xfrm>
          <a:prstGeom prst="curvedUpArrow">
            <a:avLst>
              <a:gd name="adj1" fmla="val 25000"/>
              <a:gd name="adj2" fmla="val 50000"/>
              <a:gd name="adj3" fmla="val 28117"/>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grpSp>
        <p:nvGrpSpPr>
          <p:cNvPr id="6" name="Groupe 25"/>
          <p:cNvGrpSpPr>
            <a:grpSpLocks/>
          </p:cNvGrpSpPr>
          <p:nvPr/>
        </p:nvGrpSpPr>
        <p:grpSpPr bwMode="auto">
          <a:xfrm>
            <a:off x="5286380" y="3929066"/>
            <a:ext cx="2143125" cy="1571625"/>
            <a:chOff x="6000760" y="3571876"/>
            <a:chExt cx="2143140" cy="1571636"/>
          </a:xfrm>
        </p:grpSpPr>
        <p:sp>
          <p:nvSpPr>
            <p:cNvPr id="22" name="Explosion 1 21"/>
            <p:cNvSpPr/>
            <p:nvPr/>
          </p:nvSpPr>
          <p:spPr>
            <a:xfrm>
              <a:off x="6000760" y="3571876"/>
              <a:ext cx="2143140" cy="1571636"/>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8140" name="ZoneTexte 22"/>
            <p:cNvSpPr txBox="1">
              <a:spLocks noChangeArrowheads="1"/>
            </p:cNvSpPr>
            <p:nvPr/>
          </p:nvSpPr>
          <p:spPr bwMode="auto">
            <a:xfrm>
              <a:off x="6500826" y="4143380"/>
              <a:ext cx="1357322" cy="369332"/>
            </a:xfrm>
            <a:prstGeom prst="rect">
              <a:avLst/>
            </a:prstGeom>
            <a:noFill/>
            <a:ln w="9525">
              <a:noFill/>
              <a:miter lim="800000"/>
              <a:headEnd/>
              <a:tailEnd/>
            </a:ln>
          </p:spPr>
          <p:txBody>
            <a:bodyPr>
              <a:spAutoFit/>
            </a:bodyPr>
            <a:lstStyle/>
            <a:p>
              <a:r>
                <a:rPr lang="fr-FR" b="1">
                  <a:latin typeface="Candara" pitchFamily="34" charset="0"/>
                </a:rPr>
                <a:t>dommage</a:t>
              </a:r>
            </a:p>
          </p:txBody>
        </p:sp>
      </p:grpSp>
      <p:pic>
        <p:nvPicPr>
          <p:cNvPr id="48138" name="Picture 2"/>
          <p:cNvPicPr>
            <a:picLocks noChangeAspect="1" noChangeArrowheads="1"/>
          </p:cNvPicPr>
          <p:nvPr/>
        </p:nvPicPr>
        <p:blipFill>
          <a:blip r:embed="rId4" cstate="print"/>
          <a:srcRect/>
          <a:stretch>
            <a:fillRect/>
          </a:stretch>
        </p:blipFill>
        <p:spPr bwMode="auto">
          <a:xfrm>
            <a:off x="142875" y="142875"/>
            <a:ext cx="1381125" cy="600075"/>
          </a:xfrm>
          <a:prstGeom prst="rect">
            <a:avLst/>
          </a:prstGeom>
          <a:noFill/>
          <a:ln w="9525">
            <a:noFill/>
            <a:miter lim="800000"/>
            <a:headEnd/>
            <a:tailEnd/>
          </a:ln>
        </p:spPr>
      </p:pic>
      <p:sp>
        <p:nvSpPr>
          <p:cNvPr id="27" name="ZoneTexte 26"/>
          <p:cNvSpPr txBox="1"/>
          <p:nvPr/>
        </p:nvSpPr>
        <p:spPr>
          <a:xfrm>
            <a:off x="6372200" y="3212976"/>
            <a:ext cx="3000396" cy="923330"/>
          </a:xfrm>
          <a:prstGeom prst="rect">
            <a:avLst/>
          </a:prstGeom>
          <a:noFill/>
        </p:spPr>
        <p:txBody>
          <a:bodyPr wrap="square" rtlCol="0">
            <a:spAutoFit/>
          </a:bodyPr>
          <a:lstStyle/>
          <a:p>
            <a:r>
              <a:rPr lang="fr-FR" dirty="0" smtClean="0"/>
              <a:t>Remplacement d’une manipulation par un film</a:t>
            </a:r>
          </a:p>
          <a:p>
            <a:r>
              <a:rPr lang="fr-FR" dirty="0" smtClean="0"/>
              <a:t>Sous-traiter le travail</a:t>
            </a:r>
            <a:endParaRPr lang="fr-FR" dirty="0"/>
          </a:p>
        </p:txBody>
      </p:sp>
      <p:sp>
        <p:nvSpPr>
          <p:cNvPr id="23" name="ZoneTexte 22"/>
          <p:cNvSpPr txBox="1"/>
          <p:nvPr/>
        </p:nvSpPr>
        <p:spPr>
          <a:xfrm>
            <a:off x="500034" y="5643578"/>
            <a:ext cx="3857652" cy="369332"/>
          </a:xfrm>
          <a:prstGeom prst="rect">
            <a:avLst/>
          </a:prstGeom>
          <a:noFill/>
        </p:spPr>
        <p:txBody>
          <a:bodyPr wrap="square" rtlCol="0">
            <a:spAutoFit/>
          </a:bodyPr>
          <a:lstStyle/>
          <a:p>
            <a:r>
              <a:rPr lang="fr-FR" b="1" dirty="0" smtClean="0">
                <a:solidFill>
                  <a:schemeClr val="accent6">
                    <a:lumMod val="75000"/>
                  </a:schemeClr>
                </a:solidFill>
              </a:rPr>
              <a:t>= Dommage devient IMPOSSIBLE</a:t>
            </a:r>
            <a:endParaRPr lang="fr-FR" b="1" dirty="0">
              <a:solidFill>
                <a:schemeClr val="accent6">
                  <a:lumMod val="75000"/>
                </a:schemeClr>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 0  L 0.25 0  E" pathEditMode="relative" ptsTypes="">
                                      <p:cBhvr>
                                        <p:cTn id="6" dur="2000" fill="hold"/>
                                        <p:tgtEl>
                                          <p:spTgt spid="19"/>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ppt_x</p:attrName>
                                        </p:attrNameLst>
                                      </p:cBhvr>
                                      <p:tavLst>
                                        <p:tav tm="0">
                                          <p:val>
                                            <p:strVal val="#ppt_x-.2"/>
                                          </p:val>
                                        </p:tav>
                                        <p:tav tm="100000">
                                          <p:val>
                                            <p:strVal val="#ppt_x"/>
                                          </p:val>
                                        </p:tav>
                                      </p:tavLst>
                                    </p:anim>
                                    <p:anim calcmode="lin" valueType="num">
                                      <p:cBhvr>
                                        <p:cTn id="12"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13" dur="10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checkerboard(across)">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7" grpId="0"/>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827584" y="332656"/>
            <a:ext cx="7498080" cy="1074990"/>
          </a:xfrm>
        </p:spPr>
        <p:txBody>
          <a:bodyPr>
            <a:noAutofit/>
          </a:bodyPr>
          <a:lstStyle/>
          <a:p>
            <a:pPr algn="ctr"/>
            <a:r>
              <a:rPr lang="fr-FR" sz="3200" b="1" u="sng" dirty="0" smtClean="0">
                <a:solidFill>
                  <a:schemeClr val="tx2"/>
                </a:solidFill>
                <a:latin typeface="+mj-lt"/>
                <a:ea typeface="+mj-ea"/>
                <a:cs typeface="+mj-cs"/>
              </a:rPr>
              <a:t>Recommandations pour l’usage des gants réutilisables  contre le risque chimique</a:t>
            </a:r>
            <a:endParaRPr lang="fr-FR" sz="3200" dirty="0"/>
          </a:p>
        </p:txBody>
      </p:sp>
      <p:sp>
        <p:nvSpPr>
          <p:cNvPr id="16" name="Espace réservé du contenu 15"/>
          <p:cNvSpPr>
            <a:spLocks noGrp="1"/>
          </p:cNvSpPr>
          <p:nvPr>
            <p:ph idx="1"/>
          </p:nvPr>
        </p:nvSpPr>
        <p:spPr>
          <a:xfrm>
            <a:off x="467544" y="2492896"/>
            <a:ext cx="8229600" cy="2548880"/>
          </a:xfrm>
        </p:spPr>
        <p:txBody>
          <a:bodyPr>
            <a:normAutofit fontScale="85000" lnSpcReduction="20000"/>
          </a:bodyPr>
          <a:lstStyle/>
          <a:p>
            <a:r>
              <a:rPr lang="fr-FR" sz="3200" dirty="0" smtClean="0"/>
              <a:t>Laver les gants après chaque utilisation et avant leur retrait. </a:t>
            </a:r>
          </a:p>
          <a:p>
            <a:r>
              <a:rPr lang="fr-FR" sz="3200" dirty="0" smtClean="0"/>
              <a:t>se laver les mains après retrait des gants .</a:t>
            </a:r>
          </a:p>
          <a:p>
            <a:r>
              <a:rPr lang="fr-FR" sz="3200" dirty="0" smtClean="0"/>
              <a:t>Ne pas partager ses gants.</a:t>
            </a:r>
          </a:p>
          <a:p>
            <a:r>
              <a:rPr lang="fr-FR" sz="3200" dirty="0" smtClean="0"/>
              <a:t>Changer de gants si signes de vieillissement ou de dégradation.</a:t>
            </a:r>
          </a:p>
          <a:p>
            <a:endParaRPr lang="fr-FR" dirty="0"/>
          </a:p>
        </p:txBody>
      </p:sp>
      <p:pic>
        <p:nvPicPr>
          <p:cNvPr id="4" name="Image 3"/>
          <p:cNvPicPr/>
          <p:nvPr/>
        </p:nvPicPr>
        <p:blipFill>
          <a:blip r:embed="rId2" cstate="print"/>
          <a:srcRect/>
          <a:stretch>
            <a:fillRect/>
          </a:stretch>
        </p:blipFill>
        <p:spPr bwMode="auto">
          <a:xfrm>
            <a:off x="1142976" y="6000768"/>
            <a:ext cx="857224" cy="571505"/>
          </a:xfrm>
          <a:prstGeom prst="rect">
            <a:avLst/>
          </a:prstGeom>
          <a:noFill/>
          <a:ln w="9525">
            <a:noFill/>
            <a:miter lim="800000"/>
            <a:headEnd/>
            <a:tailEnd/>
          </a:ln>
        </p:spPr>
      </p:pic>
      <p:pic>
        <p:nvPicPr>
          <p:cNvPr id="5" name="Image 4"/>
          <p:cNvPicPr/>
          <p:nvPr/>
        </p:nvPicPr>
        <p:blipFill>
          <a:blip r:embed="rId3" cstate="print"/>
          <a:srcRect/>
          <a:stretch>
            <a:fillRect/>
          </a:stretch>
        </p:blipFill>
        <p:spPr bwMode="auto">
          <a:xfrm>
            <a:off x="214282" y="6072206"/>
            <a:ext cx="714348" cy="428628"/>
          </a:xfrm>
          <a:prstGeom prst="rect">
            <a:avLst/>
          </a:prstGeom>
          <a:noFill/>
          <a:ln w="9525">
            <a:noFill/>
            <a:miter lim="800000"/>
            <a:headEnd/>
            <a:tailEnd/>
          </a:ln>
        </p:spPr>
      </p:pic>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2000"/>
                                        <p:tgtEl>
                                          <p:spTgt spid="1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Effect transition="in" filter="fade">
                                      <p:cBhvr>
                                        <p:cTn id="19" dur="2000"/>
                                        <p:tgtEl>
                                          <p:spTgt spid="1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2" end="2"/>
                                            </p:txEl>
                                          </p:spTgt>
                                        </p:tgtEl>
                                        <p:attrNameLst>
                                          <p:attrName>style.visibility</p:attrName>
                                        </p:attrNameLst>
                                      </p:cBhvr>
                                      <p:to>
                                        <p:strVal val="visible"/>
                                      </p:to>
                                    </p:set>
                                    <p:animEffect transition="in" filter="fade">
                                      <p:cBhvr>
                                        <p:cTn id="24" dur="2000"/>
                                        <p:tgtEl>
                                          <p:spTgt spid="1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xEl>
                                              <p:pRg st="3" end="3"/>
                                            </p:txEl>
                                          </p:spTgt>
                                        </p:tgtEl>
                                        <p:attrNameLst>
                                          <p:attrName>style.visibility</p:attrName>
                                        </p:attrNameLst>
                                      </p:cBhvr>
                                      <p:to>
                                        <p:strVal val="visible"/>
                                      </p:to>
                                    </p:set>
                                    <p:animEffect transition="in" filter="fade">
                                      <p:cBhvr>
                                        <p:cTn id="29" dur="20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1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4F5039B8-E76B-A247-BC49-45D6D0204307}" type="datetime2">
              <a:rPr lang="fr-FR" sz="1200">
                <a:latin typeface="Garamond" charset="0"/>
              </a:rPr>
              <a:pPr eaLnBrk="1" hangingPunct="1"/>
              <a:t>vendredi 4 septembre 15</a:t>
            </a:fld>
            <a:endParaRPr lang="fr-FR" sz="1200">
              <a:latin typeface="Garamond" charset="0"/>
            </a:endParaRPr>
          </a:p>
        </p:txBody>
      </p:sp>
      <p:sp>
        <p:nvSpPr>
          <p:cNvPr id="63491"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fr-FR" sz="1200">
                <a:latin typeface="Garamond" charset="0"/>
              </a:rPr>
              <a:t>risques biologiques</a:t>
            </a:r>
          </a:p>
        </p:txBody>
      </p:sp>
      <p:sp>
        <p:nvSpPr>
          <p:cNvPr id="63492"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92B6BCBD-F19A-8D45-9767-10B170FEB941}" type="slidenum">
              <a:rPr lang="fr-FR" sz="1200">
                <a:latin typeface="Garamond" charset="0"/>
              </a:rPr>
              <a:pPr eaLnBrk="1" hangingPunct="1"/>
              <a:t>41</a:t>
            </a:fld>
            <a:endParaRPr lang="fr-FR" sz="1200">
              <a:latin typeface="Garamond" charset="0"/>
            </a:endParaRPr>
          </a:p>
        </p:txBody>
      </p:sp>
      <p:sp>
        <p:nvSpPr>
          <p:cNvPr id="63493" name="Rectangle 2"/>
          <p:cNvSpPr>
            <a:spLocks noGrp="1" noChangeArrowheads="1"/>
          </p:cNvSpPr>
          <p:nvPr>
            <p:ph type="title"/>
          </p:nvPr>
        </p:nvSpPr>
        <p:spPr/>
        <p:txBody>
          <a:bodyPr/>
          <a:lstStyle/>
          <a:p>
            <a:pPr eaLnBrk="1" hangingPunct="1"/>
            <a:r>
              <a:rPr lang="fr-FR">
                <a:latin typeface="Garamond" charset="0"/>
                <a:ea typeface="ＭＳ Ｐゴシック" charset="0"/>
                <a:cs typeface="ＭＳ Ｐゴシック" charset="0"/>
              </a:rPr>
              <a:t>Moment du port des gants</a:t>
            </a:r>
          </a:p>
        </p:txBody>
      </p:sp>
      <p:sp>
        <p:nvSpPr>
          <p:cNvPr id="63494" name="Rectangle 3"/>
          <p:cNvSpPr>
            <a:spLocks noGrp="1" noChangeArrowheads="1"/>
          </p:cNvSpPr>
          <p:nvPr>
            <p:ph type="body" idx="1"/>
          </p:nvPr>
        </p:nvSpPr>
        <p:spPr/>
        <p:txBody>
          <a:bodyPr/>
          <a:lstStyle/>
          <a:p>
            <a:pPr eaLnBrk="1" hangingPunct="1"/>
            <a:r>
              <a:rPr lang="fr-FR">
                <a:solidFill>
                  <a:srgbClr val="F90001"/>
                </a:solidFill>
                <a:latin typeface="Comic Sans MS" charset="0"/>
                <a:ea typeface="ＭＳ Ｐゴシック" charset="0"/>
                <a:cs typeface="ＭＳ Ｐゴシック" charset="0"/>
              </a:rPr>
              <a:t>Uniquement au moment des gestes à risques après une analyse des risques</a:t>
            </a:r>
            <a:r>
              <a:rPr lang="fr-FR">
                <a:latin typeface="Comic Sans MS" charset="0"/>
                <a:ea typeface="ＭＳ Ｐゴシック" charset="0"/>
                <a:cs typeface="ＭＳ Ｐゴシック" charset="0"/>
              </a:rPr>
              <a:t> :</a:t>
            </a:r>
          </a:p>
          <a:p>
            <a:pPr lvl="1" eaLnBrk="1" hangingPunct="1"/>
            <a:r>
              <a:rPr lang="fr-FR">
                <a:latin typeface="Comic Sans MS" charset="0"/>
                <a:ea typeface="ＭＳ Ｐゴシック" charset="0"/>
              </a:rPr>
              <a:t> manipulation de produits susceptibles de contenir des germes à transmission cutanéo-muqueuse et blessure aux mains</a:t>
            </a:r>
          </a:p>
          <a:p>
            <a:pPr lvl="1" eaLnBrk="1" hangingPunct="1"/>
            <a:r>
              <a:rPr lang="fr-FR">
                <a:latin typeface="Comic Sans MS" charset="0"/>
                <a:ea typeface="ＭＳ Ｐゴシック" charset="0"/>
              </a:rPr>
              <a:t>Manipulation de produits susceptibles de contenir des germes traversant la peau saine.</a:t>
            </a:r>
          </a:p>
          <a:p>
            <a:pPr eaLnBrk="1" hangingPunct="1"/>
            <a:endParaRPr lang="fr-FR">
              <a:latin typeface="Comic Sans MS" charset="0"/>
              <a:ea typeface="ＭＳ Ｐゴシック" charset="0"/>
              <a:cs typeface="ＭＳ Ｐゴシック" charset="0"/>
            </a:endParaRPr>
          </a:p>
        </p:txBody>
      </p:sp>
    </p:spTree>
    <p:extLst>
      <p:ext uri="{BB962C8B-B14F-4D97-AF65-F5344CB8AC3E}">
        <p14:creationId xmlns:p14="http://schemas.microsoft.com/office/powerpoint/2010/main" val="336462688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re 1"/>
          <p:cNvSpPr>
            <a:spLocks noGrp="1"/>
          </p:cNvSpPr>
          <p:nvPr>
            <p:ph type="title"/>
          </p:nvPr>
        </p:nvSpPr>
        <p:spPr>
          <a:xfrm>
            <a:off x="457200" y="277813"/>
            <a:ext cx="8229600" cy="1246187"/>
          </a:xfrm>
        </p:spPr>
        <p:txBody>
          <a:bodyPr>
            <a:normAutofit fontScale="90000"/>
          </a:bodyPr>
          <a:lstStyle/>
          <a:p>
            <a:r>
              <a:rPr lang="fr-FR">
                <a:latin typeface="Garamond" charset="0"/>
                <a:ea typeface="ＭＳ Ｐゴシック" charset="0"/>
                <a:cs typeface="ＭＳ Ｐゴシック" charset="0"/>
              </a:rPr>
              <a:t>Synthèse 3RB sur le port des gants (suite) </a:t>
            </a:r>
          </a:p>
        </p:txBody>
      </p:sp>
      <p:sp>
        <p:nvSpPr>
          <p:cNvPr id="64515" name="Espace réservé du contenu 2"/>
          <p:cNvSpPr>
            <a:spLocks noGrp="1"/>
          </p:cNvSpPr>
          <p:nvPr>
            <p:ph idx="1"/>
          </p:nvPr>
        </p:nvSpPr>
        <p:spPr>
          <a:xfrm>
            <a:off x="457200" y="1676400"/>
            <a:ext cx="8229600" cy="4454525"/>
          </a:xfrm>
        </p:spPr>
        <p:txBody>
          <a:bodyPr/>
          <a:lstStyle/>
          <a:p>
            <a:r>
              <a:rPr lang="fr-FR" sz="2800">
                <a:latin typeface="Comic Sans MS" charset="0"/>
                <a:ea typeface="ＭＳ Ｐゴシック" charset="0"/>
                <a:cs typeface="ＭＳ Ｐゴシック" charset="0"/>
              </a:rPr>
              <a:t>Gants d</a:t>
            </a:r>
            <a:r>
              <a:rPr lang="ja-JP" altLang="fr-FR" sz="2800">
                <a:latin typeface="Comic Sans MS" charset="0"/>
                <a:ea typeface="ＭＳ Ｐゴシック" charset="0"/>
                <a:cs typeface="ＭＳ Ｐゴシック" charset="0"/>
              </a:rPr>
              <a:t>’</a:t>
            </a:r>
            <a:r>
              <a:rPr lang="fr-FR" sz="2800">
                <a:latin typeface="Comic Sans MS" charset="0"/>
                <a:ea typeface="ＭＳ Ｐゴシック" charset="0"/>
                <a:cs typeface="ＭＳ Ｐゴシック" charset="0"/>
              </a:rPr>
              <a:t>usage courant (latex ou nitrile)  = gants pas particulièrement inflammables mais leur utilisation près d</a:t>
            </a:r>
            <a:r>
              <a:rPr lang="ja-JP" altLang="fr-FR" sz="2800">
                <a:latin typeface="Comic Sans MS" charset="0"/>
                <a:ea typeface="ＭＳ Ｐゴシック" charset="0"/>
                <a:cs typeface="ＭＳ Ｐゴシック" charset="0"/>
              </a:rPr>
              <a:t>’</a:t>
            </a:r>
            <a:r>
              <a:rPr lang="fr-FR" sz="2800">
                <a:latin typeface="Comic Sans MS" charset="0"/>
                <a:ea typeface="ＭＳ Ｐゴシック" charset="0"/>
                <a:cs typeface="ＭＳ Ｐゴシック" charset="0"/>
              </a:rPr>
              <a:t>un bec chauffant peut majorer la gravité d</a:t>
            </a:r>
            <a:r>
              <a:rPr lang="ja-JP" altLang="fr-FR" sz="2800">
                <a:latin typeface="Comic Sans MS" charset="0"/>
                <a:ea typeface="ＭＳ Ｐゴシック" charset="0"/>
                <a:cs typeface="ＭＳ Ｐゴシック" charset="0"/>
              </a:rPr>
              <a:t>’</a:t>
            </a:r>
            <a:r>
              <a:rPr lang="fr-FR" sz="2800">
                <a:latin typeface="Comic Sans MS" charset="0"/>
                <a:ea typeface="ＭＳ Ｐゴシック" charset="0"/>
                <a:cs typeface="ＭＳ Ｐゴシック" charset="0"/>
              </a:rPr>
              <a:t>une brûlure.</a:t>
            </a:r>
          </a:p>
          <a:p>
            <a:pPr>
              <a:buFont typeface="Wingdings" charset="0"/>
              <a:buNone/>
            </a:pPr>
            <a:endParaRPr lang="fr-FR" sz="2800">
              <a:latin typeface="Comic Sans MS" charset="0"/>
              <a:ea typeface="ＭＳ Ｐゴシック" charset="0"/>
              <a:cs typeface="ＭＳ Ｐゴシック" charset="0"/>
            </a:endParaRPr>
          </a:p>
          <a:p>
            <a:r>
              <a:rPr lang="fr-FR" sz="2800">
                <a:latin typeface="Comic Sans MS" charset="0"/>
                <a:ea typeface="ＭＳ Ｐゴシック" charset="0"/>
                <a:cs typeface="ＭＳ Ｐゴシック" charset="0"/>
              </a:rPr>
              <a:t>Choix de la nature des gants : à effectuer en fonction des produits manipulés, comme l'indiquent les documents </a:t>
            </a:r>
            <a:r>
              <a:rPr lang="fr-FR" sz="2800" u="sng">
                <a:latin typeface="Comic Sans MS" charset="0"/>
                <a:ea typeface="ＭＳ Ｐゴシック" charset="0"/>
                <a:cs typeface="ＭＳ Ｐゴシック" charset="0"/>
              </a:rPr>
              <a:t>ED 118</a:t>
            </a:r>
            <a:r>
              <a:rPr lang="fr-FR" sz="2800">
                <a:latin typeface="Comic Sans MS" charset="0"/>
                <a:ea typeface="ＭＳ Ｐゴシック" charset="0"/>
                <a:cs typeface="ＭＳ Ｐゴシック" charset="0"/>
              </a:rPr>
              <a:t> et </a:t>
            </a:r>
            <a:r>
              <a:rPr lang="fr-FR" sz="2800" u="sng">
                <a:latin typeface="Comic Sans MS" charset="0"/>
                <a:ea typeface="ＭＳ Ｐゴシック" charset="0"/>
                <a:cs typeface="ＭＳ Ｐゴシック" charset="0"/>
              </a:rPr>
              <a:t>ED 112,</a:t>
            </a:r>
            <a:r>
              <a:rPr lang="fr-FR" sz="2800">
                <a:latin typeface="Comic Sans MS" charset="0"/>
                <a:ea typeface="ＭＳ Ｐゴシック" charset="0"/>
                <a:cs typeface="ＭＳ Ｐゴシック" charset="0"/>
              </a:rPr>
              <a:t> disponibles sur le site </a:t>
            </a:r>
            <a:r>
              <a:rPr lang="fr-FR" sz="2800">
                <a:latin typeface="Comic Sans MS" charset="0"/>
                <a:ea typeface="ＭＳ Ｐゴシック" charset="0"/>
                <a:cs typeface="ＭＳ Ｐゴシック" charset="0"/>
                <a:hlinkClick r:id="rId2"/>
              </a:rPr>
              <a:t>www.inrs.fr</a:t>
            </a:r>
            <a:r>
              <a:rPr lang="fr-FR" sz="2800">
                <a:latin typeface="Comic Sans MS" charset="0"/>
                <a:ea typeface="ＭＳ Ｐゴシック" charset="0"/>
                <a:cs typeface="ＭＳ Ｐゴシック" charset="0"/>
              </a:rPr>
              <a:t>.</a:t>
            </a:r>
          </a:p>
        </p:txBody>
      </p:sp>
      <p:sp>
        <p:nvSpPr>
          <p:cNvPr id="64516"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5571B1C2-F0AB-CF43-884B-E5FE832BFB73}" type="datetime1">
              <a:rPr lang="fr-FR" sz="1200">
                <a:latin typeface="Garamond" charset="0"/>
              </a:rPr>
              <a:pPr eaLnBrk="1" hangingPunct="1"/>
              <a:t>04/09/15</a:t>
            </a:fld>
            <a:endParaRPr lang="fr-FR" sz="1200">
              <a:latin typeface="Garamond" charset="0"/>
            </a:endParaRPr>
          </a:p>
        </p:txBody>
      </p:sp>
      <p:sp>
        <p:nvSpPr>
          <p:cNvPr id="64517"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fr-FR" sz="1200">
                <a:latin typeface="Garamond" charset="0"/>
              </a:rPr>
              <a:t>risques biologiques</a:t>
            </a:r>
          </a:p>
        </p:txBody>
      </p:sp>
      <p:sp>
        <p:nvSpPr>
          <p:cNvPr id="64518"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A4AFFE8F-C18D-A447-A3C4-132A2161C99E}" type="slidenum">
              <a:rPr lang="fr-FR" sz="1200">
                <a:latin typeface="Garamond" charset="0"/>
              </a:rPr>
              <a:pPr eaLnBrk="1" hangingPunct="1"/>
              <a:t>42</a:t>
            </a:fld>
            <a:endParaRPr lang="fr-FR" sz="1200">
              <a:latin typeface="Garamond" charset="0"/>
            </a:endParaRPr>
          </a:p>
        </p:txBody>
      </p:sp>
    </p:spTree>
    <p:extLst>
      <p:ext uri="{BB962C8B-B14F-4D97-AF65-F5344CB8AC3E}">
        <p14:creationId xmlns:p14="http://schemas.microsoft.com/office/powerpoint/2010/main" val="106705321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9C2FC594-DD37-B846-8318-FFD6FA95E7D9}" type="datetime2">
              <a:rPr lang="fr-FR" sz="1200">
                <a:latin typeface="Garamond" charset="0"/>
              </a:rPr>
              <a:pPr eaLnBrk="1" hangingPunct="1"/>
              <a:t>vendredi 4 septembre 15</a:t>
            </a:fld>
            <a:endParaRPr lang="fr-FR" sz="1200">
              <a:latin typeface="Garamond" charset="0"/>
            </a:endParaRPr>
          </a:p>
        </p:txBody>
      </p:sp>
      <p:sp>
        <p:nvSpPr>
          <p:cNvPr id="65539"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fr-FR" sz="1200">
                <a:latin typeface="Garamond" charset="0"/>
              </a:rPr>
              <a:t>risques biologiques</a:t>
            </a:r>
          </a:p>
        </p:txBody>
      </p:sp>
      <p:sp>
        <p:nvSpPr>
          <p:cNvPr id="65540"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64C115F8-953F-5447-ACE5-B755B2E6E460}" type="slidenum">
              <a:rPr lang="fr-FR" sz="1200">
                <a:latin typeface="Garamond" charset="0"/>
              </a:rPr>
              <a:pPr eaLnBrk="1" hangingPunct="1"/>
              <a:t>43</a:t>
            </a:fld>
            <a:endParaRPr lang="fr-FR" sz="1200">
              <a:latin typeface="Garamond" charset="0"/>
            </a:endParaRPr>
          </a:p>
        </p:txBody>
      </p:sp>
      <p:sp>
        <p:nvSpPr>
          <p:cNvPr id="65541" name="Rectangle 2"/>
          <p:cNvSpPr>
            <a:spLocks noGrp="1" noChangeArrowheads="1"/>
          </p:cNvSpPr>
          <p:nvPr>
            <p:ph type="title"/>
          </p:nvPr>
        </p:nvSpPr>
        <p:spPr/>
        <p:txBody>
          <a:bodyPr>
            <a:normAutofit fontScale="90000"/>
          </a:bodyPr>
          <a:lstStyle/>
          <a:p>
            <a:pPr eaLnBrk="1" hangingPunct="1"/>
            <a:r>
              <a:rPr lang="fr-FR" sz="3800">
                <a:latin typeface="Garamond" charset="0"/>
                <a:ea typeface="ＭＳ Ｐゴシック" charset="0"/>
                <a:cs typeface="ＭＳ Ｐゴシック" charset="0"/>
              </a:rPr>
              <a:t>Gestes à risques en microbiologie nécessitant le port de gants</a:t>
            </a:r>
          </a:p>
        </p:txBody>
      </p:sp>
      <p:sp>
        <p:nvSpPr>
          <p:cNvPr id="65542" name="Rectangle 3"/>
          <p:cNvSpPr>
            <a:spLocks noGrp="1" noChangeArrowheads="1"/>
          </p:cNvSpPr>
          <p:nvPr>
            <p:ph type="body" idx="1"/>
          </p:nvPr>
        </p:nvSpPr>
        <p:spPr/>
        <p:txBody>
          <a:bodyPr/>
          <a:lstStyle/>
          <a:p>
            <a:pPr eaLnBrk="1" hangingPunct="1"/>
            <a:r>
              <a:rPr lang="fr-FR" dirty="0">
                <a:latin typeface="Comic Sans MS" charset="0"/>
                <a:ea typeface="ＭＳ Ｐゴシック" charset="0"/>
                <a:cs typeface="ＭＳ Ｐゴシック" charset="0"/>
              </a:rPr>
              <a:t>Prélèvement d</a:t>
            </a:r>
            <a:r>
              <a:rPr lang="ja-JP" altLang="fr-FR" dirty="0">
                <a:latin typeface="Comic Sans MS" charset="0"/>
                <a:ea typeface="ＭＳ Ｐゴシック" charset="0"/>
                <a:cs typeface="ＭＳ Ｐゴシック" charset="0"/>
              </a:rPr>
              <a:t>’</a:t>
            </a:r>
            <a:r>
              <a:rPr lang="fr-FR" dirty="0">
                <a:latin typeface="Comic Sans MS" charset="0"/>
                <a:ea typeface="ＭＳ Ｐゴシック" charset="0"/>
                <a:cs typeface="ＭＳ Ｐゴシック" charset="0"/>
              </a:rPr>
              <a:t>un échantillon directement à partir d</a:t>
            </a:r>
            <a:r>
              <a:rPr lang="ja-JP" altLang="fr-FR" dirty="0">
                <a:latin typeface="Comic Sans MS" charset="0"/>
                <a:ea typeface="ＭＳ Ｐゴシック" charset="0"/>
                <a:cs typeface="ＭＳ Ｐゴシック" charset="0"/>
              </a:rPr>
              <a:t>’</a:t>
            </a:r>
            <a:r>
              <a:rPr lang="fr-FR" dirty="0">
                <a:latin typeface="Comic Sans MS" charset="0"/>
                <a:ea typeface="ＭＳ Ｐゴシック" charset="0"/>
                <a:cs typeface="ＭＳ Ｐゴシック" charset="0"/>
              </a:rPr>
              <a:t>un produit pathologique (risque de germes de </a:t>
            </a:r>
            <a:r>
              <a:rPr lang="fr-FR" dirty="0" smtClean="0">
                <a:latin typeface="Comic Sans MS" charset="0"/>
                <a:ea typeface="ＭＳ Ｐゴシック" charset="0"/>
                <a:cs typeface="ＭＳ Ｐゴシック" charset="0"/>
              </a:rPr>
              <a:t>groupe 3</a:t>
            </a:r>
            <a:r>
              <a:rPr lang="fr-FR" dirty="0">
                <a:latin typeface="Comic Sans MS" charset="0"/>
                <a:ea typeface="ＭＳ Ｐゴシック" charset="0"/>
                <a:cs typeface="ＭＳ Ｐゴシック" charset="0"/>
              </a:rPr>
              <a:t>)</a:t>
            </a:r>
          </a:p>
          <a:p>
            <a:pPr eaLnBrk="1" hangingPunct="1"/>
            <a:endParaRPr lang="fr-FR" dirty="0">
              <a:latin typeface="Comic Sans MS" charset="0"/>
              <a:ea typeface="ＭＳ Ｐゴシック" charset="0"/>
              <a:cs typeface="ＭＳ Ｐゴシック" charset="0"/>
            </a:endParaRPr>
          </a:p>
          <a:p>
            <a:pPr eaLnBrk="1" hangingPunct="1"/>
            <a:r>
              <a:rPr lang="fr-FR" dirty="0">
                <a:latin typeface="Comic Sans MS" charset="0"/>
                <a:ea typeface="ＭＳ Ｐゴシック" charset="0"/>
                <a:cs typeface="ＭＳ Ｐゴシック" charset="0"/>
              </a:rPr>
              <a:t>Ouverture des flacons d</a:t>
            </a:r>
            <a:r>
              <a:rPr lang="ja-JP" altLang="fr-FR" dirty="0">
                <a:latin typeface="Comic Sans MS" charset="0"/>
                <a:ea typeface="ＭＳ Ｐゴシック" charset="0"/>
                <a:cs typeface="ＭＳ Ｐゴシック" charset="0"/>
              </a:rPr>
              <a:t>’</a:t>
            </a:r>
            <a:r>
              <a:rPr lang="fr-FR" dirty="0">
                <a:latin typeface="Comic Sans MS" charset="0"/>
                <a:ea typeface="ＭＳ Ｐゴシック" charset="0"/>
                <a:cs typeface="ＭＳ Ｐゴシック" charset="0"/>
              </a:rPr>
              <a:t>hémocultures</a:t>
            </a:r>
          </a:p>
        </p:txBody>
      </p:sp>
      <p:sp>
        <p:nvSpPr>
          <p:cNvPr id="65543" name="AutoShape 4"/>
          <p:cNvSpPr>
            <a:spLocks noChangeArrowheads="1"/>
          </p:cNvSpPr>
          <p:nvPr/>
        </p:nvSpPr>
        <p:spPr bwMode="auto">
          <a:xfrm>
            <a:off x="1403350" y="4941888"/>
            <a:ext cx="6408738" cy="863600"/>
          </a:xfrm>
          <a:prstGeom prst="wedgeRectCallout">
            <a:avLst>
              <a:gd name="adj1" fmla="val 310"/>
              <a:gd name="adj2" fmla="val -123162"/>
            </a:avLst>
          </a:prstGeom>
          <a:solidFill>
            <a:schemeClr val="accent1"/>
          </a:solidFill>
          <a:ln w="9525">
            <a:solidFill>
              <a:schemeClr val="tx1"/>
            </a:solidFill>
            <a:miter lim="800000"/>
            <a:headEnd/>
            <a:tailEnd/>
          </a:ln>
        </p:spPr>
        <p:txBody>
          <a:bodyPr/>
          <a:lstStyle/>
          <a:p>
            <a:pPr algn="ctr" eaLnBrk="0" hangingPunct="0"/>
            <a:r>
              <a:rPr lang="fr-FR" sz="3600">
                <a:latin typeface="Comic Sans MS" charset="0"/>
                <a:cs typeface="ＭＳ Ｐゴシック" charset="0"/>
              </a:rPr>
              <a:t>Port de gants sous PSM</a:t>
            </a:r>
          </a:p>
        </p:txBody>
      </p:sp>
    </p:spTree>
    <p:extLst>
      <p:ext uri="{BB962C8B-B14F-4D97-AF65-F5344CB8AC3E}">
        <p14:creationId xmlns:p14="http://schemas.microsoft.com/office/powerpoint/2010/main" val="272740287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25DA8BD8-F736-6544-909B-7A424B2E8DF5}" type="datetime2">
              <a:rPr lang="fr-FR" sz="1200">
                <a:latin typeface="Garamond" charset="0"/>
              </a:rPr>
              <a:pPr eaLnBrk="1" hangingPunct="1"/>
              <a:t>vendredi 4 septembre 15</a:t>
            </a:fld>
            <a:endParaRPr lang="fr-FR" sz="1200">
              <a:latin typeface="Garamond" charset="0"/>
            </a:endParaRPr>
          </a:p>
        </p:txBody>
      </p:sp>
      <p:sp>
        <p:nvSpPr>
          <p:cNvPr id="66563"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fr-FR" sz="1200">
                <a:latin typeface="Garamond" charset="0"/>
              </a:rPr>
              <a:t>risques biologiques</a:t>
            </a:r>
          </a:p>
        </p:txBody>
      </p:sp>
      <p:sp>
        <p:nvSpPr>
          <p:cNvPr id="66564"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6C9A9B14-6F2A-D948-86C3-416A2BF5CA05}" type="slidenum">
              <a:rPr lang="fr-FR" sz="1200">
                <a:latin typeface="Garamond" charset="0"/>
              </a:rPr>
              <a:pPr eaLnBrk="1" hangingPunct="1"/>
              <a:t>44</a:t>
            </a:fld>
            <a:endParaRPr lang="fr-FR" sz="1200">
              <a:latin typeface="Garamond" charset="0"/>
            </a:endParaRPr>
          </a:p>
        </p:txBody>
      </p:sp>
      <p:sp>
        <p:nvSpPr>
          <p:cNvPr id="66565" name="Rectangle 2"/>
          <p:cNvSpPr>
            <a:spLocks noGrp="1" noChangeArrowheads="1"/>
          </p:cNvSpPr>
          <p:nvPr>
            <p:ph type="title"/>
          </p:nvPr>
        </p:nvSpPr>
        <p:spPr/>
        <p:txBody>
          <a:bodyPr>
            <a:normAutofit fontScale="90000"/>
          </a:bodyPr>
          <a:lstStyle/>
          <a:p>
            <a:pPr eaLnBrk="1" hangingPunct="1"/>
            <a:r>
              <a:rPr lang="fr-FR" sz="3800">
                <a:latin typeface="Garamond" charset="0"/>
                <a:ea typeface="ＭＳ Ｐゴシック" charset="0"/>
                <a:cs typeface="ＭＳ Ｐゴシック" charset="0"/>
              </a:rPr>
              <a:t>Gestes à risques en biochimie nécessitant le port de gants</a:t>
            </a:r>
          </a:p>
        </p:txBody>
      </p:sp>
      <p:sp>
        <p:nvSpPr>
          <p:cNvPr id="881667" name="Rectangle 3"/>
          <p:cNvSpPr>
            <a:spLocks noGrp="1" noChangeArrowheads="1"/>
          </p:cNvSpPr>
          <p:nvPr>
            <p:ph type="body" idx="1"/>
          </p:nvPr>
        </p:nvSpPr>
        <p:spPr/>
        <p:txBody>
          <a:bodyPr/>
          <a:lstStyle/>
          <a:p>
            <a:pPr eaLnBrk="1" hangingPunct="1"/>
            <a:r>
              <a:rPr lang="fr-FR">
                <a:latin typeface="Comic Sans MS" charset="0"/>
                <a:ea typeface="ＭＳ Ｐゴシック" charset="0"/>
                <a:cs typeface="ＭＳ Ｐゴシック" charset="0"/>
              </a:rPr>
              <a:t>Ouverture de tubes contenant du sérum</a:t>
            </a:r>
          </a:p>
          <a:p>
            <a:pPr eaLnBrk="1" hangingPunct="1"/>
            <a:r>
              <a:rPr lang="fr-FR">
                <a:latin typeface="Comic Sans MS" charset="0"/>
                <a:ea typeface="ＭＳ Ｐゴシック" charset="0"/>
                <a:cs typeface="ＭＳ Ｐゴシック" charset="0"/>
              </a:rPr>
              <a:t>Dépôt de sérum, de plasma ou d</a:t>
            </a:r>
            <a:r>
              <a:rPr lang="ja-JP" altLang="fr-FR">
                <a:latin typeface="Comic Sans MS" charset="0"/>
                <a:ea typeface="ＭＳ Ｐゴシック" charset="0"/>
                <a:cs typeface="ＭＳ Ｐゴシック" charset="0"/>
              </a:rPr>
              <a:t>’</a:t>
            </a:r>
            <a:r>
              <a:rPr lang="fr-FR">
                <a:latin typeface="Comic Sans MS" charset="0"/>
                <a:ea typeface="ＭＳ Ｐゴシック" charset="0"/>
                <a:cs typeface="ＭＳ Ｐゴシック" charset="0"/>
              </a:rPr>
              <a:t>hémolysat lors d</a:t>
            </a:r>
            <a:r>
              <a:rPr lang="ja-JP" altLang="fr-FR">
                <a:latin typeface="Comic Sans MS" charset="0"/>
                <a:ea typeface="ＭＳ Ｐゴシック" charset="0"/>
                <a:cs typeface="ＭＳ Ｐゴシック" charset="0"/>
              </a:rPr>
              <a:t>’</a:t>
            </a:r>
            <a:r>
              <a:rPr lang="fr-FR">
                <a:latin typeface="Comic Sans MS" charset="0"/>
                <a:ea typeface="ＭＳ Ｐゴシック" charset="0"/>
                <a:cs typeface="ＭＳ Ｐゴシック" charset="0"/>
              </a:rPr>
              <a:t>électrophorèse</a:t>
            </a:r>
          </a:p>
          <a:p>
            <a:pPr eaLnBrk="1" hangingPunct="1">
              <a:buFont typeface="Wingdings" charset="0"/>
              <a:buNone/>
            </a:pPr>
            <a:endParaRPr lang="fr-FR">
              <a:latin typeface="Arial" charset="0"/>
              <a:ea typeface="ＭＳ Ｐゴシック" charset="0"/>
              <a:cs typeface="ＭＳ Ｐゴシック" charset="0"/>
            </a:endParaRPr>
          </a:p>
        </p:txBody>
      </p:sp>
      <p:sp>
        <p:nvSpPr>
          <p:cNvPr id="881668" name="AutoShape 4"/>
          <p:cNvSpPr>
            <a:spLocks noChangeArrowheads="1"/>
          </p:cNvSpPr>
          <p:nvPr/>
        </p:nvSpPr>
        <p:spPr bwMode="auto">
          <a:xfrm flipV="1">
            <a:off x="1285875" y="3429000"/>
            <a:ext cx="6985000" cy="2446338"/>
          </a:xfrm>
          <a:prstGeom prst="wedgeRectCallout">
            <a:avLst>
              <a:gd name="adj1" fmla="val 16690"/>
              <a:gd name="adj2" fmla="val 83134"/>
            </a:avLst>
          </a:prstGeom>
          <a:solidFill>
            <a:schemeClr val="accent1"/>
          </a:solidFill>
          <a:ln w="9525">
            <a:solidFill>
              <a:schemeClr val="tx1"/>
            </a:solidFill>
            <a:miter lim="800000"/>
            <a:headEnd/>
            <a:tailEnd/>
          </a:ln>
        </p:spPr>
        <p:txBody>
          <a:bodyPr rot="10800000"/>
          <a:lstStyle/>
          <a:p>
            <a:pPr algn="ctr" eaLnBrk="0" hangingPunct="0"/>
            <a:r>
              <a:rPr lang="fr-FR">
                <a:latin typeface="Comic Sans MS" charset="0"/>
                <a:cs typeface="ＭＳ Ｐゴシック" charset="0"/>
              </a:rPr>
              <a:t>Les prélèvements de sérum ou de plasma ne nécessitent pas le port de gants si :</a:t>
            </a:r>
          </a:p>
          <a:p>
            <a:pPr algn="ctr" eaLnBrk="0" hangingPunct="0">
              <a:buFontTx/>
              <a:buChar char="-"/>
            </a:pPr>
            <a:r>
              <a:rPr lang="fr-FR">
                <a:latin typeface="Comic Sans MS" charset="0"/>
                <a:cs typeface="ＭＳ Ｐゴシック" charset="0"/>
              </a:rPr>
              <a:t> </a:t>
            </a:r>
            <a:r>
              <a:rPr lang="fr-FR">
                <a:solidFill>
                  <a:srgbClr val="F90001"/>
                </a:solidFill>
                <a:latin typeface="Comic Sans MS" charset="0"/>
                <a:cs typeface="ＭＳ Ｐゴシック" charset="0"/>
              </a:rPr>
              <a:t>faible volume</a:t>
            </a:r>
            <a:r>
              <a:rPr lang="fr-FR">
                <a:latin typeface="Comic Sans MS" charset="0"/>
                <a:cs typeface="ＭＳ Ｐゴシック" charset="0"/>
              </a:rPr>
              <a:t> de produit dans un tube plastique</a:t>
            </a:r>
          </a:p>
          <a:p>
            <a:pPr algn="ctr" eaLnBrk="0" hangingPunct="0">
              <a:buFontTx/>
              <a:buChar char="-"/>
            </a:pPr>
            <a:r>
              <a:rPr lang="fr-FR">
                <a:latin typeface="Comic Sans MS" charset="0"/>
                <a:cs typeface="ＭＳ Ｐゴシック" charset="0"/>
              </a:rPr>
              <a:t> prélèvement réalisé à l</a:t>
            </a:r>
            <a:r>
              <a:rPr lang="ja-JP" altLang="fr-FR">
                <a:latin typeface="Comic Sans MS" charset="0"/>
                <a:cs typeface="ＭＳ Ｐゴシック" charset="0"/>
              </a:rPr>
              <a:t>’</a:t>
            </a:r>
            <a:r>
              <a:rPr lang="fr-FR">
                <a:latin typeface="Comic Sans MS" charset="0"/>
                <a:cs typeface="ＭＳ Ｐゴシック" charset="0"/>
              </a:rPr>
              <a:t>aide d</a:t>
            </a:r>
            <a:r>
              <a:rPr lang="ja-JP" altLang="fr-FR">
                <a:latin typeface="Comic Sans MS" charset="0"/>
                <a:cs typeface="ＭＳ Ｐゴシック" charset="0"/>
              </a:rPr>
              <a:t>’</a:t>
            </a:r>
            <a:r>
              <a:rPr lang="fr-FR">
                <a:latin typeface="Comic Sans MS" charset="0"/>
                <a:cs typeface="ＭＳ Ｐゴシック" charset="0"/>
              </a:rPr>
              <a:t>une </a:t>
            </a:r>
            <a:r>
              <a:rPr lang="fr-FR">
                <a:solidFill>
                  <a:srgbClr val="F90001"/>
                </a:solidFill>
                <a:latin typeface="Comic Sans MS" charset="0"/>
                <a:cs typeface="ＭＳ Ｐゴシック" charset="0"/>
              </a:rPr>
              <a:t>pipette automatique</a:t>
            </a:r>
            <a:r>
              <a:rPr lang="fr-FR">
                <a:latin typeface="Comic Sans MS" charset="0"/>
                <a:cs typeface="ＭＳ Ｐゴシック" charset="0"/>
              </a:rPr>
              <a:t> à </a:t>
            </a:r>
            <a:r>
              <a:rPr lang="fr-FR">
                <a:solidFill>
                  <a:srgbClr val="F90001"/>
                </a:solidFill>
                <a:latin typeface="Comic Sans MS" charset="0"/>
                <a:cs typeface="ＭＳ Ｐゴシック" charset="0"/>
              </a:rPr>
              <a:t>cône éjectable</a:t>
            </a:r>
          </a:p>
        </p:txBody>
      </p:sp>
    </p:spTree>
    <p:extLst>
      <p:ext uri="{BB962C8B-B14F-4D97-AF65-F5344CB8AC3E}">
        <p14:creationId xmlns:p14="http://schemas.microsoft.com/office/powerpoint/2010/main" val="2023466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16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66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468B790F-CF38-5C42-854F-18851C3D39FE}" type="datetime2">
              <a:rPr lang="fr-FR" sz="1200">
                <a:latin typeface="Garamond" charset="0"/>
              </a:rPr>
              <a:pPr eaLnBrk="1" hangingPunct="1"/>
              <a:t>vendredi 4 septembre 15</a:t>
            </a:fld>
            <a:endParaRPr lang="fr-FR" sz="1200">
              <a:latin typeface="Garamond" charset="0"/>
            </a:endParaRPr>
          </a:p>
        </p:txBody>
      </p:sp>
      <p:sp>
        <p:nvSpPr>
          <p:cNvPr id="68611"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fr-FR" sz="1200">
                <a:latin typeface="Garamond" charset="0"/>
              </a:rPr>
              <a:t>risques biologiques</a:t>
            </a:r>
          </a:p>
        </p:txBody>
      </p:sp>
      <p:sp>
        <p:nvSpPr>
          <p:cNvPr id="68612"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ED518BD4-BEF5-4E4B-9CE2-BA7991383A8B}" type="slidenum">
              <a:rPr lang="fr-FR" sz="1200">
                <a:latin typeface="Garamond" charset="0"/>
              </a:rPr>
              <a:pPr eaLnBrk="1" hangingPunct="1"/>
              <a:t>45</a:t>
            </a:fld>
            <a:endParaRPr lang="fr-FR" sz="1200">
              <a:latin typeface="Garamond" charset="0"/>
            </a:endParaRPr>
          </a:p>
        </p:txBody>
      </p:sp>
      <p:sp>
        <p:nvSpPr>
          <p:cNvPr id="68613" name="Rectangle 2"/>
          <p:cNvSpPr>
            <a:spLocks noGrp="1" noChangeArrowheads="1"/>
          </p:cNvSpPr>
          <p:nvPr>
            <p:ph type="title"/>
          </p:nvPr>
        </p:nvSpPr>
        <p:spPr/>
        <p:txBody>
          <a:bodyPr>
            <a:normAutofit fontScale="90000"/>
          </a:bodyPr>
          <a:lstStyle/>
          <a:p>
            <a:pPr eaLnBrk="1" hangingPunct="1"/>
            <a:r>
              <a:rPr lang="fr-FR" sz="3800">
                <a:latin typeface="Garamond" charset="0"/>
                <a:ea typeface="ＭＳ Ｐゴシック" charset="0"/>
                <a:cs typeface="ＭＳ Ｐゴシック" charset="0"/>
              </a:rPr>
              <a:t>Gestes à risques en hématologie nécessitant le port de gants</a:t>
            </a:r>
          </a:p>
        </p:txBody>
      </p:sp>
      <p:sp>
        <p:nvSpPr>
          <p:cNvPr id="68614" name="Rectangle 3"/>
          <p:cNvSpPr>
            <a:spLocks noGrp="1" noChangeArrowheads="1"/>
          </p:cNvSpPr>
          <p:nvPr>
            <p:ph type="body" idx="1"/>
          </p:nvPr>
        </p:nvSpPr>
        <p:spPr/>
        <p:txBody>
          <a:bodyPr/>
          <a:lstStyle/>
          <a:p>
            <a:pPr eaLnBrk="1" hangingPunct="1"/>
            <a:r>
              <a:rPr lang="fr-FR">
                <a:latin typeface="Comic Sans MS" charset="0"/>
                <a:ea typeface="ＭＳ Ｐゴシック" charset="0"/>
                <a:cs typeface="ＭＳ Ｐゴシック" charset="0"/>
              </a:rPr>
              <a:t>Toute manipulation de sang et de dérivés humains, notamment :</a:t>
            </a:r>
          </a:p>
          <a:p>
            <a:pPr lvl="1" eaLnBrk="1" hangingPunct="1"/>
            <a:r>
              <a:rPr lang="fr-FR">
                <a:latin typeface="Comic Sans MS" charset="0"/>
                <a:ea typeface="ＭＳ Ｐゴシック" charset="0"/>
              </a:rPr>
              <a:t>Ouverture de tubes</a:t>
            </a:r>
          </a:p>
          <a:p>
            <a:pPr lvl="1" eaLnBrk="1" hangingPunct="1"/>
            <a:r>
              <a:rPr lang="fr-FR">
                <a:latin typeface="Comic Sans MS" charset="0"/>
                <a:ea typeface="ＭＳ Ｐゴシック" charset="0"/>
              </a:rPr>
              <a:t>Mise en Unopette</a:t>
            </a:r>
          </a:p>
          <a:p>
            <a:pPr lvl="1" eaLnBrk="1" hangingPunct="1"/>
            <a:r>
              <a:rPr lang="fr-FR">
                <a:latin typeface="Comic Sans MS" charset="0"/>
                <a:ea typeface="ＭＳ Ｐゴシック" charset="0"/>
              </a:rPr>
              <a:t>Réalisation d</a:t>
            </a:r>
            <a:r>
              <a:rPr lang="ja-JP" altLang="fr-FR">
                <a:latin typeface="Comic Sans MS" charset="0"/>
                <a:ea typeface="ＭＳ Ｐゴシック" charset="0"/>
              </a:rPr>
              <a:t>’</a:t>
            </a:r>
            <a:r>
              <a:rPr lang="fr-FR">
                <a:latin typeface="Comic Sans MS" charset="0"/>
                <a:ea typeface="ＭＳ Ｐゴシック" charset="0"/>
              </a:rPr>
              <a:t>un frottis sanguin</a:t>
            </a:r>
          </a:p>
          <a:p>
            <a:pPr lvl="1" eaLnBrk="1" hangingPunct="1"/>
            <a:r>
              <a:rPr lang="fr-FR">
                <a:latin typeface="Comic Sans MS" charset="0"/>
                <a:ea typeface="ＭＳ Ｐゴシック" charset="0"/>
              </a:rPr>
              <a:t>Dosage de l</a:t>
            </a:r>
            <a:r>
              <a:rPr lang="ja-JP" altLang="fr-FR">
                <a:latin typeface="Comic Sans MS" charset="0"/>
                <a:ea typeface="ＭＳ Ｐゴシック" charset="0"/>
              </a:rPr>
              <a:t>’</a:t>
            </a:r>
            <a:r>
              <a:rPr lang="fr-FR">
                <a:latin typeface="Comic Sans MS" charset="0"/>
                <a:ea typeface="ＭＳ Ｐゴシック" charset="0"/>
              </a:rPr>
              <a:t>hémoglobine</a:t>
            </a:r>
          </a:p>
          <a:p>
            <a:pPr lvl="1" eaLnBrk="1" hangingPunct="1"/>
            <a:r>
              <a:rPr lang="fr-FR">
                <a:latin typeface="Comic Sans MS" charset="0"/>
                <a:ea typeface="ＭＳ Ｐゴシック" charset="0"/>
              </a:rPr>
              <a:t>Electrophorèse de l</a:t>
            </a:r>
            <a:r>
              <a:rPr lang="ja-JP" altLang="fr-FR">
                <a:latin typeface="Comic Sans MS" charset="0"/>
                <a:ea typeface="ＭＳ Ｐゴシック" charset="0"/>
              </a:rPr>
              <a:t>’</a:t>
            </a:r>
            <a:r>
              <a:rPr lang="fr-FR">
                <a:latin typeface="Comic Sans MS" charset="0"/>
                <a:ea typeface="ＭＳ Ｐゴシック" charset="0"/>
              </a:rPr>
              <a:t>hémoglobine</a:t>
            </a:r>
          </a:p>
          <a:p>
            <a:pPr lvl="1" eaLnBrk="1" hangingPunct="1"/>
            <a:endParaRPr lang="fr-FR">
              <a:latin typeface="Comic Sans MS" charset="0"/>
              <a:ea typeface="ＭＳ Ｐゴシック" charset="0"/>
            </a:endParaRPr>
          </a:p>
        </p:txBody>
      </p:sp>
    </p:spTree>
    <p:extLst>
      <p:ext uri="{BB962C8B-B14F-4D97-AF65-F5344CB8AC3E}">
        <p14:creationId xmlns:p14="http://schemas.microsoft.com/office/powerpoint/2010/main" val="382695539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re 1"/>
          <p:cNvSpPr>
            <a:spLocks noGrp="1"/>
          </p:cNvSpPr>
          <p:nvPr>
            <p:ph type="title"/>
          </p:nvPr>
        </p:nvSpPr>
        <p:spPr/>
        <p:txBody>
          <a:bodyPr/>
          <a:lstStyle/>
          <a:p>
            <a:r>
              <a:rPr lang="fr-FR">
                <a:latin typeface="Garamond" charset="0"/>
                <a:ea typeface="ＭＳ Ｐゴシック" charset="0"/>
                <a:cs typeface="ＭＳ Ｐゴシック" charset="0"/>
              </a:rPr>
              <a:t>Port des lunettes de protection</a:t>
            </a:r>
          </a:p>
        </p:txBody>
      </p:sp>
      <p:sp>
        <p:nvSpPr>
          <p:cNvPr id="66563" name="Espace réservé du contenu 2"/>
          <p:cNvSpPr>
            <a:spLocks noGrp="1"/>
          </p:cNvSpPr>
          <p:nvPr>
            <p:ph idx="1"/>
          </p:nvPr>
        </p:nvSpPr>
        <p:spPr>
          <a:xfrm>
            <a:off x="428625" y="1214438"/>
            <a:ext cx="8410575" cy="5186362"/>
          </a:xfrm>
        </p:spPr>
        <p:txBody>
          <a:bodyPr/>
          <a:lstStyle/>
          <a:p>
            <a:r>
              <a:rPr lang="fr-FR" sz="1800" dirty="0">
                <a:latin typeface="Comic Sans MS" charset="0"/>
                <a:ea typeface="ＭＳ Ｐゴシック" charset="0"/>
                <a:cs typeface="ＭＳ Ｐゴシック" charset="0"/>
              </a:rPr>
              <a:t>Peut être envisagé pour toute manipulation présentant des risques d</a:t>
            </a:r>
            <a:r>
              <a:rPr lang="ja-JP" altLang="fr-FR" sz="1800" dirty="0">
                <a:latin typeface="Comic Sans MS" charset="0"/>
                <a:ea typeface="ＭＳ Ｐゴシック" charset="0"/>
                <a:cs typeface="ＭＳ Ｐゴシック" charset="0"/>
              </a:rPr>
              <a:t>’</a:t>
            </a:r>
            <a:r>
              <a:rPr lang="fr-FR" sz="1800" dirty="0">
                <a:latin typeface="Comic Sans MS" charset="0"/>
                <a:ea typeface="ＭＳ Ｐゴシック" charset="0"/>
                <a:cs typeface="ＭＳ Ｐゴシック" charset="0"/>
              </a:rPr>
              <a:t>exposition </a:t>
            </a:r>
            <a:r>
              <a:rPr lang="fr-FR" sz="1800" b="1" dirty="0">
                <a:latin typeface="Comic Sans MS" charset="0"/>
                <a:ea typeface="ＭＳ Ｐゴシック" charset="0"/>
                <a:cs typeface="ＭＳ Ｐゴシック" charset="0"/>
              </a:rPr>
              <a:t>par projection</a:t>
            </a:r>
            <a:r>
              <a:rPr lang="fr-FR" sz="1800" dirty="0">
                <a:latin typeface="Comic Sans MS" charset="0"/>
                <a:ea typeface="ＭＳ Ｐゴシック" charset="0"/>
                <a:cs typeface="ＭＳ Ｐゴシック" charset="0"/>
              </a:rPr>
              <a:t> d</a:t>
            </a:r>
            <a:r>
              <a:rPr lang="ja-JP" altLang="fr-FR" sz="1800" dirty="0">
                <a:latin typeface="Comic Sans MS" charset="0"/>
                <a:ea typeface="ＭＳ Ｐゴシック" charset="0"/>
                <a:cs typeface="ＭＳ Ｐゴシック" charset="0"/>
              </a:rPr>
              <a:t>’</a:t>
            </a:r>
            <a:r>
              <a:rPr lang="fr-FR" sz="1800" dirty="0">
                <a:latin typeface="Comic Sans MS" charset="0"/>
                <a:ea typeface="ＭＳ Ｐゴシック" charset="0"/>
                <a:cs typeface="ＭＳ Ｐゴシック" charset="0"/>
              </a:rPr>
              <a:t>échantillons potentiellement contaminés (débouchage des tubes à bouchon entrant, agitation au vortex, stérilisation des anses au bec bunsen…)  </a:t>
            </a:r>
          </a:p>
          <a:p>
            <a:pPr>
              <a:buFont typeface="Wingdings" charset="0"/>
              <a:buNone/>
            </a:pPr>
            <a:endParaRPr lang="fr-FR" sz="1800" dirty="0">
              <a:latin typeface="Comic Sans MS" charset="0"/>
              <a:ea typeface="ＭＳ Ｐゴシック" charset="0"/>
              <a:cs typeface="ＭＳ Ｐゴシック" charset="0"/>
            </a:endParaRPr>
          </a:p>
          <a:p>
            <a:pPr lvl="1">
              <a:buFont typeface="Wingdings" charset="0"/>
              <a:buNone/>
            </a:pPr>
            <a:endParaRPr lang="fr-FR" sz="1400" dirty="0">
              <a:latin typeface="Comic Sans MS" charset="0"/>
              <a:ea typeface="ＭＳ Ｐゴシック" charset="0"/>
            </a:endParaRPr>
          </a:p>
          <a:p>
            <a:endParaRPr lang="fr-FR" sz="1800" dirty="0">
              <a:latin typeface="Comic Sans MS" charset="0"/>
              <a:ea typeface="ＭＳ Ｐゴシック" charset="0"/>
              <a:cs typeface="ＭＳ Ｐゴシック" charset="0"/>
            </a:endParaRPr>
          </a:p>
          <a:p>
            <a:endParaRPr lang="fr-FR" sz="1800" dirty="0">
              <a:latin typeface="Comic Sans MS" charset="0"/>
              <a:ea typeface="ＭＳ Ｐゴシック" charset="0"/>
              <a:cs typeface="ＭＳ Ｐゴシック" charset="0"/>
            </a:endParaRPr>
          </a:p>
          <a:p>
            <a:endParaRPr lang="fr-FR" sz="1800" dirty="0">
              <a:latin typeface="Comic Sans MS" charset="0"/>
              <a:ea typeface="ＭＳ Ｐゴシック" charset="0"/>
              <a:cs typeface="ＭＳ Ｐゴシック" charset="0"/>
            </a:endParaRPr>
          </a:p>
          <a:p>
            <a:r>
              <a:rPr lang="fr-FR" sz="1800" dirty="0">
                <a:latin typeface="Comic Sans MS" charset="0"/>
                <a:ea typeface="ＭＳ Ｐゴシック" charset="0"/>
                <a:cs typeface="ＭＳ Ｐゴシック" charset="0"/>
              </a:rPr>
              <a:t>Porter des lunettes de protection même lors de :</a:t>
            </a:r>
          </a:p>
          <a:p>
            <a:pPr lvl="1"/>
            <a:r>
              <a:rPr lang="fr-FR" sz="1400" dirty="0">
                <a:latin typeface="Comic Sans MS" charset="0"/>
                <a:ea typeface="ＭＳ Ｐゴシック" charset="0"/>
              </a:rPr>
              <a:t>port de lunettes de vue </a:t>
            </a:r>
          </a:p>
          <a:p>
            <a:pPr lvl="1"/>
            <a:r>
              <a:rPr lang="fr-FR" sz="1400" dirty="0">
                <a:latin typeface="Comic Sans MS" charset="0"/>
                <a:ea typeface="ＭＳ Ｐゴシック" charset="0"/>
              </a:rPr>
              <a:t>port de lentilles </a:t>
            </a:r>
            <a:r>
              <a:rPr lang="fr-FR" sz="1400" dirty="0" smtClean="0">
                <a:latin typeface="Comic Sans MS" charset="0"/>
                <a:ea typeface="ＭＳ Ｐゴシック" charset="0"/>
              </a:rPr>
              <a:t>(le </a:t>
            </a:r>
            <a:r>
              <a:rPr lang="fr-FR" sz="1400" dirty="0">
                <a:latin typeface="Comic Sans MS" charset="0"/>
                <a:ea typeface="ＭＳ Ｐゴシック" charset="0"/>
              </a:rPr>
              <a:t>port de lentilles augmente le risque d'infection en cas de projection oculaire, le produit restant au contact avec les yeux du fait de la présence des lentilles).</a:t>
            </a:r>
          </a:p>
          <a:p>
            <a:pPr lvl="1">
              <a:buFont typeface="Wingdings" charset="0"/>
              <a:buNone/>
            </a:pPr>
            <a:endParaRPr lang="fr-FR" sz="1400" dirty="0">
              <a:latin typeface="Comic Sans MS" charset="0"/>
              <a:ea typeface="ＭＳ Ｐゴシック" charset="0"/>
            </a:endParaRPr>
          </a:p>
          <a:p>
            <a:r>
              <a:rPr lang="fr-FR" sz="1800" dirty="0">
                <a:latin typeface="Comic Sans MS" charset="0"/>
                <a:ea typeface="ＭＳ Ｐゴシック" charset="0"/>
                <a:cs typeface="ＭＳ Ｐゴシック" charset="0"/>
              </a:rPr>
              <a:t>Choisir des lunettes de protection se fait selon plusieurs critères décrits dans le document </a:t>
            </a:r>
            <a:r>
              <a:rPr lang="fr-FR" sz="1800" u="sng" dirty="0">
                <a:latin typeface="Comic Sans MS" charset="0"/>
                <a:ea typeface="ＭＳ Ｐゴシック" charset="0"/>
                <a:cs typeface="ＭＳ Ｐゴシック" charset="0"/>
              </a:rPr>
              <a:t>ED 798,</a:t>
            </a:r>
            <a:r>
              <a:rPr lang="fr-FR" sz="1800" dirty="0">
                <a:latin typeface="Comic Sans MS" charset="0"/>
                <a:ea typeface="ＭＳ Ｐゴシック" charset="0"/>
                <a:cs typeface="ＭＳ Ｐゴシック" charset="0"/>
              </a:rPr>
              <a:t> disponible sur le site </a:t>
            </a:r>
            <a:r>
              <a:rPr lang="fr-FR" sz="1800" dirty="0">
                <a:latin typeface="Comic Sans MS" charset="0"/>
                <a:ea typeface="ＭＳ Ｐゴシック" charset="0"/>
                <a:cs typeface="ＭＳ Ｐゴシック" charset="0"/>
                <a:hlinkClick r:id="rId2"/>
              </a:rPr>
              <a:t>www.inrs.fr</a:t>
            </a:r>
            <a:r>
              <a:rPr lang="fr-FR" sz="1800" dirty="0">
                <a:latin typeface="Comic Sans MS" charset="0"/>
                <a:ea typeface="ＭＳ Ｐゴシック" charset="0"/>
                <a:cs typeface="ＭＳ Ｐゴシック" charset="0"/>
              </a:rPr>
              <a:t>.</a:t>
            </a:r>
          </a:p>
          <a:p>
            <a:pPr>
              <a:buFont typeface="Wingdings" charset="0"/>
              <a:buNone/>
            </a:pPr>
            <a:endParaRPr lang="fr-FR" dirty="0">
              <a:latin typeface="Arial" charset="0"/>
              <a:ea typeface="ＭＳ Ｐゴシック" charset="0"/>
              <a:cs typeface="ＭＳ Ｐゴシック" charset="0"/>
            </a:endParaRPr>
          </a:p>
        </p:txBody>
      </p:sp>
      <p:sp>
        <p:nvSpPr>
          <p:cNvPr id="69636"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AA7383A5-019B-E54F-83F6-4CD805DC9AB8}" type="datetime1">
              <a:rPr lang="fr-FR" sz="1200">
                <a:latin typeface="Garamond" charset="0"/>
              </a:rPr>
              <a:pPr eaLnBrk="1" hangingPunct="1"/>
              <a:t>04/09/15</a:t>
            </a:fld>
            <a:endParaRPr lang="fr-FR" sz="1200">
              <a:latin typeface="Garamond" charset="0"/>
            </a:endParaRPr>
          </a:p>
        </p:txBody>
      </p:sp>
      <p:sp>
        <p:nvSpPr>
          <p:cNvPr id="69637"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fr-FR" sz="1200">
                <a:latin typeface="Garamond" charset="0"/>
              </a:rPr>
              <a:t>risques biologiques</a:t>
            </a:r>
          </a:p>
        </p:txBody>
      </p:sp>
      <p:sp>
        <p:nvSpPr>
          <p:cNvPr id="69638"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6F78EFEC-E1A5-A44E-B992-7B382BDFED8B}" type="slidenum">
              <a:rPr lang="fr-FR" sz="1200">
                <a:latin typeface="Garamond" charset="0"/>
              </a:rPr>
              <a:pPr eaLnBrk="1" hangingPunct="1"/>
              <a:t>46</a:t>
            </a:fld>
            <a:endParaRPr lang="fr-FR" sz="1200">
              <a:latin typeface="Garamond" charset="0"/>
            </a:endParaRPr>
          </a:p>
        </p:txBody>
      </p:sp>
      <p:sp>
        <p:nvSpPr>
          <p:cNvPr id="7" name="Rectangle à coins arrondis 6"/>
          <p:cNvSpPr>
            <a:spLocks noChangeArrowheads="1"/>
          </p:cNvSpPr>
          <p:nvPr/>
        </p:nvSpPr>
        <p:spPr bwMode="auto">
          <a:xfrm>
            <a:off x="2500313" y="2571750"/>
            <a:ext cx="6000750" cy="1285875"/>
          </a:xfrm>
          <a:prstGeom prst="wedgeRoundRectCallout">
            <a:avLst>
              <a:gd name="adj1" fmla="val -41847"/>
              <a:gd name="adj2" fmla="val -113792"/>
              <a:gd name="adj3" fmla="val 16667"/>
            </a:avLst>
          </a:prstGeom>
          <a:solidFill>
            <a:schemeClr val="accent1"/>
          </a:solidFill>
          <a:ln w="9525">
            <a:solidFill>
              <a:schemeClr val="tx1"/>
            </a:solidFill>
            <a:round/>
            <a:headEnd/>
            <a:tailEnd/>
          </a:ln>
        </p:spPr>
        <p:txBody>
          <a:bodyPr/>
          <a:lstStyle/>
          <a:p>
            <a:r>
              <a:rPr lang="fr-FR" sz="1800">
                <a:latin typeface="Comic Sans MS" charset="0"/>
                <a:cs typeface="ＭＳ Ｐゴシック" charset="0"/>
              </a:rPr>
              <a:t>Risque de projection oculaire évité par :</a:t>
            </a:r>
          </a:p>
          <a:p>
            <a:pPr lvl="1"/>
            <a:r>
              <a:rPr lang="fr-FR" sz="1400">
                <a:latin typeface="Comic Sans MS" charset="0"/>
                <a:cs typeface="ＭＳ Ｐゴシック" charset="0"/>
              </a:rPr>
              <a:t>- l</a:t>
            </a:r>
            <a:r>
              <a:rPr lang="ja-JP" altLang="fr-FR" sz="1400">
                <a:latin typeface="Comic Sans MS" charset="0"/>
                <a:cs typeface="ＭＳ Ｐゴシック" charset="0"/>
              </a:rPr>
              <a:t>’</a:t>
            </a:r>
            <a:r>
              <a:rPr lang="fr-FR" sz="1400">
                <a:latin typeface="Comic Sans MS" charset="0"/>
                <a:cs typeface="ＭＳ Ｐゴシック" charset="0"/>
              </a:rPr>
              <a:t>utilisation d</a:t>
            </a:r>
            <a:r>
              <a:rPr lang="ja-JP" altLang="fr-FR" sz="1400">
                <a:latin typeface="Comic Sans MS" charset="0"/>
                <a:cs typeface="ＭＳ Ｐゴシック" charset="0"/>
              </a:rPr>
              <a:t>’</a:t>
            </a:r>
            <a:r>
              <a:rPr lang="fr-FR" sz="1400">
                <a:latin typeface="Comic Sans MS" charset="0"/>
                <a:cs typeface="ＭＳ Ｐゴシック" charset="0"/>
              </a:rPr>
              <a:t>anses stériles à usage unique</a:t>
            </a:r>
          </a:p>
          <a:p>
            <a:pPr lvl="1"/>
            <a:r>
              <a:rPr lang="fr-FR" sz="1400">
                <a:latin typeface="Comic Sans MS" charset="0"/>
                <a:cs typeface="ＭＳ Ｐゴシック" charset="0"/>
              </a:rPr>
              <a:t>- le travail sous PSM (poste de sécurité microbiologique), </a:t>
            </a:r>
          </a:p>
        </p:txBody>
      </p:sp>
    </p:spTree>
    <p:extLst>
      <p:ext uri="{BB962C8B-B14F-4D97-AF65-F5344CB8AC3E}">
        <p14:creationId xmlns:p14="http://schemas.microsoft.com/office/powerpoint/2010/main" val="4619016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04800"/>
            <a:ext cx="8229600" cy="1324000"/>
          </a:xfrm>
        </p:spPr>
        <p:txBody>
          <a:bodyPr>
            <a:normAutofit fontScale="90000"/>
          </a:bodyPr>
          <a:lstStyle/>
          <a:p>
            <a:r>
              <a:rPr lang="fr-FR" dirty="0" smtClean="0"/>
              <a:t>La fluidification d’un crachat avant analyse peut se faire :</a:t>
            </a:r>
            <a:endParaRPr lang="fr-FR" dirty="0"/>
          </a:p>
        </p:txBody>
      </p:sp>
      <p:sp>
        <p:nvSpPr>
          <p:cNvPr id="3" name="Espace réservé du contenu 2"/>
          <p:cNvSpPr>
            <a:spLocks noGrp="1"/>
          </p:cNvSpPr>
          <p:nvPr>
            <p:ph idx="1"/>
          </p:nvPr>
        </p:nvSpPr>
        <p:spPr>
          <a:xfrm>
            <a:off x="457200" y="1772816"/>
            <a:ext cx="7787208" cy="4353347"/>
          </a:xfrm>
        </p:spPr>
        <p:txBody>
          <a:bodyPr/>
          <a:lstStyle/>
          <a:p>
            <a:r>
              <a:rPr lang="fr-FR" dirty="0" smtClean="0">
                <a:solidFill>
                  <a:srgbClr val="0000CC"/>
                </a:solidFill>
              </a:rPr>
              <a:t>Dans la zone stérile d’un bec chauffant</a:t>
            </a:r>
          </a:p>
          <a:p>
            <a:r>
              <a:rPr lang="fr-FR" dirty="0" smtClean="0">
                <a:solidFill>
                  <a:srgbClr val="0000CC"/>
                </a:solidFill>
              </a:rPr>
              <a:t>Dans la zone stérile d’un bec chauffant avec gants et lunettes</a:t>
            </a:r>
          </a:p>
          <a:p>
            <a:r>
              <a:rPr lang="fr-FR" dirty="0" smtClean="0">
                <a:solidFill>
                  <a:srgbClr val="0000CC"/>
                </a:solidFill>
              </a:rPr>
              <a:t>Dans la zone stérile d’un bec chauffant avec masque</a:t>
            </a:r>
          </a:p>
          <a:p>
            <a:r>
              <a:rPr lang="fr-FR" dirty="0" smtClean="0">
                <a:solidFill>
                  <a:srgbClr val="0000CC"/>
                </a:solidFill>
              </a:rPr>
              <a:t>Sous PSM avec gants</a:t>
            </a:r>
          </a:p>
          <a:p>
            <a:r>
              <a:rPr lang="fr-FR" dirty="0" smtClean="0">
                <a:solidFill>
                  <a:srgbClr val="0000CC"/>
                </a:solidFill>
              </a:rPr>
              <a:t>Sous PSM sans gants</a:t>
            </a:r>
          </a:p>
        </p:txBody>
      </p:sp>
      <p:sp>
        <p:nvSpPr>
          <p:cNvPr id="6" name="ZoneTexte 5"/>
          <p:cNvSpPr txBox="1"/>
          <p:nvPr/>
        </p:nvSpPr>
        <p:spPr>
          <a:xfrm>
            <a:off x="4067944" y="4221088"/>
            <a:ext cx="864096" cy="461665"/>
          </a:xfrm>
          <a:prstGeom prst="rect">
            <a:avLst/>
          </a:prstGeom>
          <a:noFill/>
        </p:spPr>
        <p:txBody>
          <a:bodyPr wrap="square" rtlCol="0">
            <a:spAutoFit/>
          </a:bodyPr>
          <a:lstStyle/>
          <a:p>
            <a:r>
              <a:rPr lang="fr-FR" sz="2400" dirty="0" smtClean="0">
                <a:solidFill>
                  <a:srgbClr val="009900"/>
                </a:solidFill>
              </a:rPr>
              <a:t>Oui</a:t>
            </a:r>
            <a:endParaRPr lang="fr-FR" sz="2400" dirty="0">
              <a:solidFill>
                <a:srgbClr val="009900"/>
              </a:solidFill>
            </a:endParaRPr>
          </a:p>
        </p:txBody>
      </p:sp>
      <p:sp>
        <p:nvSpPr>
          <p:cNvPr id="7" name="ZoneTexte 6"/>
          <p:cNvSpPr txBox="1"/>
          <p:nvPr/>
        </p:nvSpPr>
        <p:spPr>
          <a:xfrm>
            <a:off x="611560" y="5301208"/>
            <a:ext cx="7416824" cy="830997"/>
          </a:xfrm>
          <a:prstGeom prst="rect">
            <a:avLst/>
          </a:prstGeom>
          <a:noFill/>
        </p:spPr>
        <p:txBody>
          <a:bodyPr wrap="square" rtlCol="0">
            <a:spAutoFit/>
          </a:bodyPr>
          <a:lstStyle/>
          <a:p>
            <a:r>
              <a:rPr lang="fr-FR" sz="2400" dirty="0" smtClean="0">
                <a:solidFill>
                  <a:srgbClr val="009900"/>
                </a:solidFill>
              </a:rPr>
              <a:t>Protections collective aéroportée + individuelle </a:t>
            </a:r>
            <a:r>
              <a:rPr lang="fr-FR" sz="2400" dirty="0" err="1" smtClean="0">
                <a:solidFill>
                  <a:srgbClr val="009900"/>
                </a:solidFill>
              </a:rPr>
              <a:t>cuntanée</a:t>
            </a:r>
            <a:endParaRPr lang="fr-FR" sz="2400" dirty="0">
              <a:solidFill>
                <a:srgbClr val="009900"/>
              </a:solidFill>
            </a:endParaRPr>
          </a:p>
        </p:txBody>
      </p:sp>
      <p:sp>
        <p:nvSpPr>
          <p:cNvPr id="9" name="ZoneTexte 8"/>
          <p:cNvSpPr txBox="1"/>
          <p:nvPr/>
        </p:nvSpPr>
        <p:spPr>
          <a:xfrm>
            <a:off x="6732240" y="1844824"/>
            <a:ext cx="864096" cy="461665"/>
          </a:xfrm>
          <a:prstGeom prst="rect">
            <a:avLst/>
          </a:prstGeom>
          <a:noFill/>
        </p:spPr>
        <p:txBody>
          <a:bodyPr wrap="square" rtlCol="0">
            <a:spAutoFit/>
          </a:bodyPr>
          <a:lstStyle/>
          <a:p>
            <a:r>
              <a:rPr lang="fr-FR" sz="2400" dirty="0" smtClean="0">
                <a:solidFill>
                  <a:srgbClr val="FF0000"/>
                </a:solidFill>
              </a:rPr>
              <a:t>Non</a:t>
            </a:r>
            <a:endParaRPr lang="fr-FR" sz="2400" dirty="0">
              <a:solidFill>
                <a:srgbClr val="FF0000"/>
              </a:solidFill>
            </a:endParaRPr>
          </a:p>
        </p:txBody>
      </p:sp>
      <p:sp>
        <p:nvSpPr>
          <p:cNvPr id="10" name="ZoneTexte 9"/>
          <p:cNvSpPr txBox="1"/>
          <p:nvPr/>
        </p:nvSpPr>
        <p:spPr>
          <a:xfrm>
            <a:off x="3203848" y="2708920"/>
            <a:ext cx="864096" cy="461665"/>
          </a:xfrm>
          <a:prstGeom prst="rect">
            <a:avLst/>
          </a:prstGeom>
          <a:noFill/>
        </p:spPr>
        <p:txBody>
          <a:bodyPr wrap="square" rtlCol="0">
            <a:spAutoFit/>
          </a:bodyPr>
          <a:lstStyle/>
          <a:p>
            <a:r>
              <a:rPr lang="fr-FR" sz="2400" dirty="0" smtClean="0">
                <a:solidFill>
                  <a:srgbClr val="FF0000"/>
                </a:solidFill>
              </a:rPr>
              <a:t>Non</a:t>
            </a:r>
            <a:endParaRPr lang="fr-FR" sz="2400" dirty="0">
              <a:solidFill>
                <a:srgbClr val="FF0000"/>
              </a:solidFill>
            </a:endParaRPr>
          </a:p>
        </p:txBody>
      </p:sp>
      <p:sp>
        <p:nvSpPr>
          <p:cNvPr id="11" name="ZoneTexte 10"/>
          <p:cNvSpPr txBox="1"/>
          <p:nvPr/>
        </p:nvSpPr>
        <p:spPr>
          <a:xfrm>
            <a:off x="611560" y="5301208"/>
            <a:ext cx="7344816" cy="830997"/>
          </a:xfrm>
          <a:prstGeom prst="rect">
            <a:avLst/>
          </a:prstGeom>
          <a:noFill/>
        </p:spPr>
        <p:txBody>
          <a:bodyPr wrap="square" rtlCol="0">
            <a:spAutoFit/>
          </a:bodyPr>
          <a:lstStyle/>
          <a:p>
            <a:r>
              <a:rPr lang="fr-FR" sz="2400" dirty="0" smtClean="0">
                <a:solidFill>
                  <a:srgbClr val="FF0000"/>
                </a:solidFill>
              </a:rPr>
              <a:t>Pas de protection contre la contamination aéroportée</a:t>
            </a:r>
            <a:endParaRPr lang="fr-FR" sz="2400" dirty="0">
              <a:solidFill>
                <a:srgbClr val="FF0000"/>
              </a:solidFill>
            </a:endParaRPr>
          </a:p>
        </p:txBody>
      </p:sp>
      <p:sp>
        <p:nvSpPr>
          <p:cNvPr id="12" name="ZoneTexte 11"/>
          <p:cNvSpPr txBox="1"/>
          <p:nvPr/>
        </p:nvSpPr>
        <p:spPr>
          <a:xfrm>
            <a:off x="7452320" y="3212976"/>
            <a:ext cx="864096" cy="461665"/>
          </a:xfrm>
          <a:prstGeom prst="rect">
            <a:avLst/>
          </a:prstGeom>
          <a:noFill/>
        </p:spPr>
        <p:txBody>
          <a:bodyPr wrap="square" rtlCol="0">
            <a:spAutoFit/>
          </a:bodyPr>
          <a:lstStyle/>
          <a:p>
            <a:r>
              <a:rPr lang="fr-FR" sz="2400" dirty="0" smtClean="0">
                <a:solidFill>
                  <a:srgbClr val="FF0000"/>
                </a:solidFill>
              </a:rPr>
              <a:t>Non</a:t>
            </a:r>
            <a:endParaRPr lang="fr-FR" sz="2400" dirty="0">
              <a:solidFill>
                <a:srgbClr val="FF0000"/>
              </a:solidFill>
            </a:endParaRPr>
          </a:p>
        </p:txBody>
      </p:sp>
      <p:sp>
        <p:nvSpPr>
          <p:cNvPr id="13" name="ZoneTexte 12"/>
          <p:cNvSpPr txBox="1"/>
          <p:nvPr/>
        </p:nvSpPr>
        <p:spPr>
          <a:xfrm>
            <a:off x="4067944" y="4725144"/>
            <a:ext cx="864096" cy="461665"/>
          </a:xfrm>
          <a:prstGeom prst="rect">
            <a:avLst/>
          </a:prstGeom>
          <a:noFill/>
        </p:spPr>
        <p:txBody>
          <a:bodyPr wrap="square" rtlCol="0">
            <a:spAutoFit/>
          </a:bodyPr>
          <a:lstStyle/>
          <a:p>
            <a:r>
              <a:rPr lang="fr-FR" sz="2400" dirty="0" smtClean="0">
                <a:solidFill>
                  <a:srgbClr val="FF0000"/>
                </a:solidFill>
              </a:rPr>
              <a:t>Non</a:t>
            </a:r>
            <a:endParaRPr lang="fr-FR" sz="2400" dirty="0">
              <a:solidFill>
                <a:srgbClr val="FF0000"/>
              </a:solidFill>
            </a:endParaRPr>
          </a:p>
        </p:txBody>
      </p:sp>
      <p:sp>
        <p:nvSpPr>
          <p:cNvPr id="14" name="ZoneTexte 13"/>
          <p:cNvSpPr txBox="1"/>
          <p:nvPr/>
        </p:nvSpPr>
        <p:spPr>
          <a:xfrm>
            <a:off x="683568" y="5301208"/>
            <a:ext cx="7344816" cy="830997"/>
          </a:xfrm>
          <a:prstGeom prst="rect">
            <a:avLst/>
          </a:prstGeom>
          <a:noFill/>
        </p:spPr>
        <p:txBody>
          <a:bodyPr wrap="square" rtlCol="0">
            <a:spAutoFit/>
          </a:bodyPr>
          <a:lstStyle/>
          <a:p>
            <a:r>
              <a:rPr lang="fr-FR" sz="2400" dirty="0" smtClean="0">
                <a:solidFill>
                  <a:srgbClr val="FF0000"/>
                </a:solidFill>
              </a:rPr>
              <a:t>Pas de protection contre la contamination aéroportée + risque de brûlure </a:t>
            </a:r>
            <a:endParaRPr lang="fr-FR" sz="2400" dirty="0">
              <a:solidFill>
                <a:srgbClr val="FF0000"/>
              </a:solidFill>
            </a:endParaRPr>
          </a:p>
        </p:txBody>
      </p:sp>
      <p:sp>
        <p:nvSpPr>
          <p:cNvPr id="15" name="ZoneTexte 14"/>
          <p:cNvSpPr txBox="1"/>
          <p:nvPr/>
        </p:nvSpPr>
        <p:spPr>
          <a:xfrm>
            <a:off x="539552" y="5301208"/>
            <a:ext cx="7344816" cy="830997"/>
          </a:xfrm>
          <a:prstGeom prst="rect">
            <a:avLst/>
          </a:prstGeom>
          <a:noFill/>
        </p:spPr>
        <p:txBody>
          <a:bodyPr wrap="square" rtlCol="0">
            <a:spAutoFit/>
          </a:bodyPr>
          <a:lstStyle/>
          <a:p>
            <a:r>
              <a:rPr lang="fr-FR" sz="2400" dirty="0" smtClean="0">
                <a:solidFill>
                  <a:srgbClr val="FF0000"/>
                </a:solidFill>
              </a:rPr>
              <a:t>Protection contre la contamination aéroportée individuelle mais non collective</a:t>
            </a:r>
            <a:endParaRPr lang="fr-FR" sz="2400" dirty="0">
              <a:solidFill>
                <a:srgbClr val="FF0000"/>
              </a:solidFill>
            </a:endParaRPr>
          </a:p>
        </p:txBody>
      </p:sp>
      <p:sp>
        <p:nvSpPr>
          <p:cNvPr id="16" name="ZoneTexte 15"/>
          <p:cNvSpPr txBox="1"/>
          <p:nvPr/>
        </p:nvSpPr>
        <p:spPr>
          <a:xfrm>
            <a:off x="611560" y="5229200"/>
            <a:ext cx="7344816" cy="1200329"/>
          </a:xfrm>
          <a:prstGeom prst="rect">
            <a:avLst/>
          </a:prstGeom>
          <a:noFill/>
        </p:spPr>
        <p:txBody>
          <a:bodyPr wrap="square" rtlCol="0">
            <a:spAutoFit/>
          </a:bodyPr>
          <a:lstStyle/>
          <a:p>
            <a:r>
              <a:rPr lang="fr-FR" sz="2400" dirty="0" smtClean="0">
                <a:solidFill>
                  <a:srgbClr val="FF0000"/>
                </a:solidFill>
              </a:rPr>
              <a:t>Protection contre la contamination aéroportée collective mais pas de protection contre contamination cutanée</a:t>
            </a:r>
            <a:endParaRPr lang="fr-FR" sz="2400"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grpId="1" nodeType="clickEffect">
                                  <p:stCondLst>
                                    <p:cond delay="0"/>
                                  </p:stCondLst>
                                  <p:childTnLst>
                                    <p:animEffect transition="out" filter="checkerboard(across)">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heckerboard(across)">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heckerboard(across)">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xit" presetSubtype="10" fill="hold" grpId="1" nodeType="clickEffect">
                                  <p:stCondLst>
                                    <p:cond delay="0"/>
                                  </p:stCondLst>
                                  <p:childTnLst>
                                    <p:animEffect transition="out" filter="checkerboard(across)">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checkerboard(across)">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checkerboard(across)">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xit" presetSubtype="10" fill="hold" grpId="1" nodeType="clickEffect">
                                  <p:stCondLst>
                                    <p:cond delay="0"/>
                                  </p:stCondLst>
                                  <p:childTnLst>
                                    <p:animEffect transition="out" filter="checkerboard(across)">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checkerboard(across)">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checkerboard(across)">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xit" presetSubtype="10" fill="hold" grpId="1" nodeType="clickEffect">
                                  <p:stCondLst>
                                    <p:cond delay="0"/>
                                  </p:stCondLst>
                                  <p:childTnLst>
                                    <p:animEffect transition="out" filter="checkerboard(across)">
                                      <p:cBhvr>
                                        <p:cTn id="76" dur="500"/>
                                        <p:tgtEl>
                                          <p:spTgt spid="16"/>
                                        </p:tgtEl>
                                      </p:cBhvr>
                                    </p:animEffect>
                                    <p:set>
                                      <p:cBhvr>
                                        <p:cTn id="7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P spid="9" grpId="0"/>
      <p:bldP spid="10" grpId="0"/>
      <p:bldP spid="11" grpId="0"/>
      <p:bldP spid="11" grpId="1"/>
      <p:bldP spid="12" grpId="0"/>
      <p:bldP spid="13" grpId="0"/>
      <p:bldP spid="14" grpId="0"/>
      <p:bldP spid="14" grpId="1"/>
      <p:bldP spid="15" grpId="0"/>
      <p:bldP spid="15" grpId="1"/>
      <p:bldP spid="16" grpId="0"/>
      <p:bldP spid="16"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Espace réservé du contenu 2"/>
          <p:cNvSpPr>
            <a:spLocks noGrp="1"/>
          </p:cNvSpPr>
          <p:nvPr>
            <p:ph idx="1"/>
          </p:nvPr>
        </p:nvSpPr>
        <p:spPr/>
        <p:txBody>
          <a:bodyPr/>
          <a:lstStyle/>
          <a:p>
            <a:pPr eaLnBrk="1" hangingPunct="1"/>
            <a:r>
              <a:rPr lang="fr-FR" dirty="0">
                <a:latin typeface="Comic Sans MS" charset="0"/>
                <a:ea typeface="ＭＳ Ｐゴシック" charset="0"/>
                <a:cs typeface="ＭＳ Ｐゴシック" charset="0"/>
              </a:rPr>
              <a:t>Comment prendre en compte et prévenir le risque biologique pour la mise en place des TP de biologie (microbiologie, hématologie, immunologie, biochimie)</a:t>
            </a:r>
          </a:p>
          <a:p>
            <a:pPr lvl="1" eaLnBrk="1" hangingPunct="1"/>
            <a:r>
              <a:rPr lang="fr-FR" dirty="0">
                <a:latin typeface="Comic Sans MS" charset="0"/>
                <a:ea typeface="ＭＳ Ｐゴシック" charset="0"/>
              </a:rPr>
              <a:t>Lors de la conception des séquences</a:t>
            </a:r>
          </a:p>
          <a:p>
            <a:pPr lvl="1" eaLnBrk="1" hangingPunct="1"/>
            <a:r>
              <a:rPr lang="fr-FR" dirty="0">
                <a:latin typeface="Comic Sans MS" charset="0"/>
                <a:ea typeface="ＭＳ Ｐゴシック" charset="0"/>
              </a:rPr>
              <a:t>Lors de la réalisation des </a:t>
            </a:r>
            <a:r>
              <a:rPr lang="fr-FR" dirty="0" smtClean="0">
                <a:latin typeface="Comic Sans MS" charset="0"/>
                <a:ea typeface="ＭＳ Ｐゴシック" charset="0"/>
              </a:rPr>
              <a:t>séquences  </a:t>
            </a:r>
            <a:endParaRPr lang="fr-FR" dirty="0">
              <a:latin typeface="Comic Sans MS" charset="0"/>
              <a:ea typeface="ＭＳ Ｐゴシック" charset="0"/>
            </a:endParaRPr>
          </a:p>
        </p:txBody>
      </p:sp>
    </p:spTree>
    <p:extLst>
      <p:ext uri="{BB962C8B-B14F-4D97-AF65-F5344CB8AC3E}">
        <p14:creationId xmlns:p14="http://schemas.microsoft.com/office/powerpoint/2010/main" val="352968118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Espace réservé de la date 5"/>
          <p:cNvSpPr>
            <a:spLocks noGrp="1" noChangeArrowheads="1"/>
          </p:cNvSpPr>
          <p:nvPr>
            <p:ph type="dt" sz="quarter" idx="4294967295"/>
          </p:nvPr>
        </p:nvSpPr>
        <p:spPr bwMode="auto">
          <a:xfrm>
            <a:off x="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endParaRPr lang="fr-FR" dirty="0"/>
          </a:p>
        </p:txBody>
      </p:sp>
      <p:sp>
        <p:nvSpPr>
          <p:cNvPr id="2054" name="Espace réservé du numéro de diapositive 7"/>
          <p:cNvSpPr>
            <a:spLocks noGrp="1" noChangeArrowheads="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B062EDF8-2D01-7F4C-B74B-3FBA3E0E19CB}" type="slidenum">
              <a:rPr lang="fr-FR"/>
              <a:pPr/>
              <a:t>49</a:t>
            </a:fld>
            <a:endParaRPr lang="fr-FR"/>
          </a:p>
        </p:txBody>
      </p:sp>
      <p:sp>
        <p:nvSpPr>
          <p:cNvPr id="2055" name="Rectangle 3"/>
          <p:cNvSpPr>
            <a:spLocks noChangeArrowheads="1"/>
          </p:cNvSpPr>
          <p:nvPr/>
        </p:nvSpPr>
        <p:spPr bwMode="auto">
          <a:xfrm>
            <a:off x="4511675" y="63817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endParaRPr lang="fr-FR">
              <a:cs typeface="ＭＳ Ｐゴシック" charset="0"/>
            </a:endParaRPr>
          </a:p>
        </p:txBody>
      </p:sp>
      <p:sp>
        <p:nvSpPr>
          <p:cNvPr id="687108" name="Rectangle 4"/>
          <p:cNvSpPr>
            <a:spLocks noChangeArrowheads="1"/>
          </p:cNvSpPr>
          <p:nvPr/>
        </p:nvSpPr>
        <p:spPr bwMode="auto">
          <a:xfrm>
            <a:off x="179388" y="1484313"/>
            <a:ext cx="8640762" cy="3240087"/>
          </a:xfrm>
          <a:prstGeom prst="rect">
            <a:avLst/>
          </a:prstGeom>
          <a:solidFill>
            <a:srgbClr val="F4E9B7"/>
          </a:solidFill>
          <a:ln>
            <a:noFill/>
          </a:ln>
          <a:effectLst>
            <a:outerShdw blurRad="63500" dist="38099" dir="2700000" algn="ctr" rotWithShape="0">
              <a:schemeClr val="bg2">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just">
              <a:lnSpc>
                <a:spcPct val="90000"/>
              </a:lnSpc>
              <a:spcBef>
                <a:spcPct val="20000"/>
              </a:spcBef>
            </a:pPr>
            <a:r>
              <a:rPr lang="fr-FR" sz="1800">
                <a:solidFill>
                  <a:srgbClr val="F90001"/>
                </a:solidFill>
                <a:effectLst>
                  <a:outerShdw blurRad="38100" dist="38100" dir="2700000" algn="tl">
                    <a:srgbClr val="000000"/>
                  </a:outerShdw>
                </a:effectLst>
                <a:latin typeface="Comic Sans MS" charset="0"/>
                <a:cs typeface="ＭＳ Ｐゴシック" charset="0"/>
              </a:rPr>
              <a:t>	1- Questions à se poser en début d</a:t>
            </a:r>
            <a:r>
              <a:rPr lang="ja-JP" altLang="fr-FR" sz="1800">
                <a:solidFill>
                  <a:srgbClr val="F90001"/>
                </a:solidFill>
                <a:effectLst>
                  <a:outerShdw blurRad="38100" dist="38100" dir="2700000" algn="tl">
                    <a:srgbClr val="000000"/>
                  </a:outerShdw>
                </a:effectLst>
                <a:latin typeface="Comic Sans MS" charset="0"/>
                <a:cs typeface="ＭＳ Ｐゴシック" charset="0"/>
              </a:rPr>
              <a:t>’</a:t>
            </a:r>
            <a:r>
              <a:rPr lang="fr-FR" sz="1800">
                <a:solidFill>
                  <a:srgbClr val="F90001"/>
                </a:solidFill>
                <a:effectLst>
                  <a:outerShdw blurRad="38100" dist="38100" dir="2700000" algn="tl">
                    <a:srgbClr val="000000"/>
                  </a:outerShdw>
                </a:effectLst>
                <a:latin typeface="Comic Sans MS" charset="0"/>
                <a:cs typeface="ＭＳ Ｐゴシック" charset="0"/>
              </a:rPr>
              <a:t>année</a:t>
            </a:r>
            <a:r>
              <a:rPr lang="fr-FR" sz="1800">
                <a:effectLst>
                  <a:outerShdw blurRad="38100" dist="38100" dir="2700000" algn="tl">
                    <a:srgbClr val="FFFFFF"/>
                  </a:outerShdw>
                </a:effectLst>
                <a:latin typeface="Comic Sans MS" charset="0"/>
                <a:cs typeface="ＭＳ Ｐゴシック" charset="0"/>
              </a:rPr>
              <a:t> </a:t>
            </a:r>
          </a:p>
          <a:p>
            <a:pPr marL="990600" lvl="1" indent="-533400" algn="just">
              <a:lnSpc>
                <a:spcPct val="90000"/>
              </a:lnSpc>
              <a:spcBef>
                <a:spcPct val="20000"/>
              </a:spcBef>
              <a:buFont typeface="Arial" charset="0"/>
              <a:buNone/>
            </a:pPr>
            <a:r>
              <a:rPr lang="fr-FR" sz="1800">
                <a:latin typeface="Comic Sans MS" charset="0"/>
                <a:cs typeface="ＭＳ Ｐゴシック" charset="0"/>
              </a:rPr>
              <a:t>	Surveillance médicale</a:t>
            </a:r>
          </a:p>
          <a:p>
            <a:pPr marL="990600" lvl="1" indent="-533400" algn="just">
              <a:lnSpc>
                <a:spcPct val="90000"/>
              </a:lnSpc>
              <a:spcBef>
                <a:spcPct val="20000"/>
              </a:spcBef>
              <a:buFont typeface="Arial" charset="0"/>
              <a:buNone/>
            </a:pPr>
            <a:r>
              <a:rPr lang="fr-FR" sz="1800">
                <a:latin typeface="Comic Sans MS" charset="0"/>
                <a:cs typeface="ＭＳ Ｐゴシック" charset="0"/>
              </a:rPr>
              <a:t>	Nature et origine des produits à manipuler</a:t>
            </a:r>
          </a:p>
          <a:p>
            <a:pPr marL="990600" lvl="1" indent="-533400" algn="just">
              <a:lnSpc>
                <a:spcPct val="90000"/>
              </a:lnSpc>
              <a:spcBef>
                <a:spcPct val="20000"/>
              </a:spcBef>
              <a:buFont typeface="Arial" charset="0"/>
              <a:buNone/>
            </a:pPr>
            <a:r>
              <a:rPr lang="fr-FR" sz="1800">
                <a:latin typeface="Comic Sans MS" charset="0"/>
                <a:cs typeface="ＭＳ Ｐゴシック" charset="0"/>
              </a:rPr>
              <a:t>	Conformité des locaux et matériel nécessaire</a:t>
            </a:r>
          </a:p>
          <a:p>
            <a:pPr marL="990600" lvl="1" indent="-533400" algn="just">
              <a:lnSpc>
                <a:spcPct val="90000"/>
              </a:lnSpc>
              <a:spcBef>
                <a:spcPct val="20000"/>
              </a:spcBef>
              <a:buFont typeface="Arial" charset="0"/>
              <a:buNone/>
            </a:pPr>
            <a:endParaRPr lang="fr-FR" sz="1800">
              <a:solidFill>
                <a:srgbClr val="F90001"/>
              </a:solidFill>
              <a:effectLst>
                <a:outerShdw blurRad="38100" dist="38100" dir="2700000" algn="tl">
                  <a:srgbClr val="000000"/>
                </a:outerShdw>
              </a:effectLst>
              <a:latin typeface="Comic Sans MS" charset="0"/>
              <a:cs typeface="ＭＳ Ｐゴシック" charset="0"/>
            </a:endParaRPr>
          </a:p>
          <a:p>
            <a:pPr marL="990600" lvl="1" indent="-533400" algn="just">
              <a:lnSpc>
                <a:spcPct val="90000"/>
              </a:lnSpc>
              <a:spcBef>
                <a:spcPct val="20000"/>
              </a:spcBef>
              <a:buFont typeface="Arial" charset="0"/>
              <a:buNone/>
            </a:pPr>
            <a:r>
              <a:rPr lang="fr-FR" sz="1800">
                <a:solidFill>
                  <a:srgbClr val="F90001"/>
                </a:solidFill>
                <a:effectLst>
                  <a:outerShdw blurRad="38100" dist="38100" dir="2700000" algn="tl">
                    <a:srgbClr val="000000"/>
                  </a:outerShdw>
                </a:effectLst>
                <a:latin typeface="Comic Sans MS" charset="0"/>
                <a:cs typeface="ＭＳ Ｐゴシック" charset="0"/>
              </a:rPr>
              <a:t>2- Questions à se poser pour chaque TP</a:t>
            </a:r>
          </a:p>
          <a:p>
            <a:pPr marL="990600" lvl="1" indent="-533400" algn="just">
              <a:lnSpc>
                <a:spcPct val="90000"/>
              </a:lnSpc>
              <a:spcBef>
                <a:spcPct val="20000"/>
              </a:spcBef>
              <a:buFont typeface="Arial" charset="0"/>
              <a:buNone/>
            </a:pPr>
            <a:r>
              <a:rPr lang="fr-FR" sz="2000">
                <a:latin typeface="Comic Sans MS" charset="0"/>
                <a:cs typeface="ＭＳ Ｐゴシック" charset="0"/>
              </a:rPr>
              <a:t>	Questions lors de la préparation du TP</a:t>
            </a:r>
          </a:p>
          <a:p>
            <a:pPr marL="990600" lvl="1" indent="-533400" algn="just">
              <a:lnSpc>
                <a:spcPct val="90000"/>
              </a:lnSpc>
              <a:spcBef>
                <a:spcPct val="20000"/>
              </a:spcBef>
              <a:buFont typeface="Arial" charset="0"/>
              <a:buNone/>
            </a:pPr>
            <a:r>
              <a:rPr lang="fr-FR" sz="2000">
                <a:latin typeface="Comic Sans MS" charset="0"/>
                <a:cs typeface="ＭＳ Ｐゴシック" charset="0"/>
              </a:rPr>
              <a:t>	Questions pendant le TP</a:t>
            </a:r>
          </a:p>
          <a:p>
            <a:pPr marL="990600" lvl="1" indent="-533400" algn="just">
              <a:lnSpc>
                <a:spcPct val="90000"/>
              </a:lnSpc>
              <a:spcBef>
                <a:spcPct val="20000"/>
              </a:spcBef>
              <a:buFont typeface="Arial" charset="0"/>
              <a:buNone/>
            </a:pPr>
            <a:r>
              <a:rPr lang="fr-FR" sz="2000">
                <a:latin typeface="Comic Sans MS" charset="0"/>
                <a:cs typeface="ＭＳ Ｐゴシック" charset="0"/>
              </a:rPr>
              <a:t>	Questions à la fin du TP</a:t>
            </a:r>
          </a:p>
        </p:txBody>
      </p:sp>
      <p:graphicFrame>
        <p:nvGraphicFramePr>
          <p:cNvPr id="2050" name="Object 2"/>
          <p:cNvGraphicFramePr>
            <a:graphicFrameLocks noChangeAspect="1"/>
          </p:cNvGraphicFramePr>
          <p:nvPr/>
        </p:nvGraphicFramePr>
        <p:xfrm>
          <a:off x="6084888" y="4437063"/>
          <a:ext cx="2514600" cy="1862137"/>
        </p:xfrm>
        <a:graphic>
          <a:graphicData uri="http://schemas.openxmlformats.org/presentationml/2006/ole">
            <mc:AlternateContent xmlns:mc="http://schemas.openxmlformats.org/markup-compatibility/2006">
              <mc:Choice xmlns:v="urn:schemas-microsoft-com:vml" Requires="v">
                <p:oleObj spid="_x0000_s3086" name="Document" r:id="rId5" imgW="5943600" imgH="4914900" progId="Word.Document.8">
                  <p:embed/>
                </p:oleObj>
              </mc:Choice>
              <mc:Fallback>
                <p:oleObj name="Document" r:id="rId5" imgW="5943600" imgH="491490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888" y="4437063"/>
                        <a:ext cx="2514600" cy="1862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542059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85786" y="285728"/>
            <a:ext cx="7772400" cy="2071702"/>
          </a:xfrm>
          <a:solidFill>
            <a:schemeClr val="tx2">
              <a:lumMod val="40000"/>
              <a:lumOff val="60000"/>
            </a:schemeClr>
          </a:solidFill>
        </p:spPr>
        <p:txBody>
          <a:bodyPr/>
          <a:lstStyle/>
          <a:p>
            <a:pPr fontAlgn="auto">
              <a:spcBef>
                <a:spcPts val="0"/>
              </a:spcBef>
              <a:spcAft>
                <a:spcPts val="0"/>
              </a:spcAft>
              <a:defRPr/>
            </a:pPr>
            <a:r>
              <a:rPr lang="fr-FR" sz="4400" dirty="0">
                <a:solidFill>
                  <a:schemeClr val="accent6">
                    <a:lumMod val="60000"/>
                    <a:lumOff val="40000"/>
                  </a:schemeClr>
                </a:solidFill>
                <a:effectLst/>
              </a:rPr>
              <a:t>prévention intrinsèque </a:t>
            </a:r>
            <a:r>
              <a:rPr lang="fr-FR" sz="4400" dirty="0" smtClean="0">
                <a:solidFill>
                  <a:schemeClr val="accent6">
                    <a:lumMod val="60000"/>
                    <a:lumOff val="40000"/>
                  </a:schemeClr>
                </a:solidFill>
                <a:effectLst/>
              </a:rPr>
              <a:t/>
            </a:r>
            <a:br>
              <a:rPr lang="fr-FR" sz="4400" dirty="0" smtClean="0">
                <a:solidFill>
                  <a:schemeClr val="accent6">
                    <a:lumMod val="60000"/>
                    <a:lumOff val="40000"/>
                  </a:schemeClr>
                </a:solidFill>
                <a:effectLst/>
              </a:rPr>
            </a:br>
            <a:r>
              <a:rPr lang="fr-FR" sz="4400" dirty="0">
                <a:effectLst/>
              </a:rPr>
              <a:t> </a:t>
            </a:r>
            <a:r>
              <a:rPr lang="fr-FR" sz="4400" dirty="0" smtClean="0">
                <a:effectLst/>
              </a:rPr>
              <a:t>Réduire la présence de personnes</a:t>
            </a:r>
            <a:endParaRPr lang="fr-FR" sz="3600" dirty="0">
              <a:solidFill>
                <a:srgbClr val="FFFF00"/>
              </a:solidFill>
              <a:effectLst>
                <a:outerShdw blurRad="50800" dist="38100" dir="8220000" algn="tl" rotWithShape="0">
                  <a:schemeClr val="tx1">
                    <a:alpha val="58000"/>
                  </a:schemeClr>
                </a:outerShdw>
              </a:effectLst>
            </a:endParaRPr>
          </a:p>
        </p:txBody>
      </p:sp>
      <p:pic>
        <p:nvPicPr>
          <p:cNvPr id="48131" name="Image 14" descr="logo.gif"/>
          <p:cNvPicPr>
            <a:picLocks noChangeAspect="1"/>
          </p:cNvPicPr>
          <p:nvPr/>
        </p:nvPicPr>
        <p:blipFill>
          <a:blip r:embed="rId3" cstate="print"/>
          <a:srcRect/>
          <a:stretch>
            <a:fillRect/>
          </a:stretch>
        </p:blipFill>
        <p:spPr bwMode="auto">
          <a:xfrm>
            <a:off x="7972425" y="1785926"/>
            <a:ext cx="1171575" cy="714375"/>
          </a:xfrm>
          <a:prstGeom prst="rect">
            <a:avLst/>
          </a:prstGeom>
          <a:noFill/>
          <a:ln w="9525">
            <a:noFill/>
            <a:miter lim="800000"/>
            <a:headEnd/>
            <a:tailEnd/>
          </a:ln>
        </p:spPr>
      </p:pic>
      <p:sp>
        <p:nvSpPr>
          <p:cNvPr id="16" name="Ellipse 15"/>
          <p:cNvSpPr/>
          <p:nvPr/>
        </p:nvSpPr>
        <p:spPr>
          <a:xfrm>
            <a:off x="1357290" y="2643182"/>
            <a:ext cx="4286250" cy="22145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solidFill>
                <a:srgbClr val="FF0000"/>
              </a:solidFill>
            </a:endParaRPr>
          </a:p>
        </p:txBody>
      </p:sp>
      <p:sp>
        <p:nvSpPr>
          <p:cNvPr id="48133" name="ZoneTexte 16"/>
          <p:cNvSpPr txBox="1">
            <a:spLocks noChangeArrowheads="1"/>
          </p:cNvSpPr>
          <p:nvPr/>
        </p:nvSpPr>
        <p:spPr bwMode="auto">
          <a:xfrm>
            <a:off x="1835696" y="2996952"/>
            <a:ext cx="2357437" cy="1569660"/>
          </a:xfrm>
          <a:prstGeom prst="rect">
            <a:avLst/>
          </a:prstGeom>
          <a:noFill/>
          <a:ln w="9525">
            <a:noFill/>
            <a:miter lim="800000"/>
            <a:headEnd/>
            <a:tailEnd/>
          </a:ln>
        </p:spPr>
        <p:txBody>
          <a:bodyPr>
            <a:spAutoFit/>
          </a:bodyPr>
          <a:lstStyle/>
          <a:p>
            <a:r>
              <a:rPr lang="fr-FR" sz="2400" dirty="0">
                <a:solidFill>
                  <a:schemeClr val="bg1"/>
                </a:solidFill>
                <a:latin typeface="Candara" pitchFamily="34" charset="0"/>
              </a:rPr>
              <a:t>Danger = agent infectieux ou </a:t>
            </a:r>
            <a:r>
              <a:rPr lang="fr-FR" sz="2400" dirty="0" smtClean="0">
                <a:solidFill>
                  <a:schemeClr val="bg1"/>
                </a:solidFill>
                <a:latin typeface="Candara" pitchFamily="34" charset="0"/>
              </a:rPr>
              <a:t>réservoir ou agent chimique</a:t>
            </a:r>
            <a:endParaRPr lang="fr-FR" sz="2400" dirty="0">
              <a:solidFill>
                <a:schemeClr val="bg1"/>
              </a:solidFill>
              <a:latin typeface="Candara" pitchFamily="34" charset="0"/>
            </a:endParaRPr>
          </a:p>
        </p:txBody>
      </p:sp>
      <p:grpSp>
        <p:nvGrpSpPr>
          <p:cNvPr id="3" name="Groupe 17"/>
          <p:cNvGrpSpPr>
            <a:grpSpLocks/>
          </p:cNvGrpSpPr>
          <p:nvPr/>
        </p:nvGrpSpPr>
        <p:grpSpPr bwMode="auto">
          <a:xfrm>
            <a:off x="4214790" y="2643182"/>
            <a:ext cx="3643312" cy="2214562"/>
            <a:chOff x="5429256" y="2857496"/>
            <a:chExt cx="3500462" cy="1785950"/>
          </a:xfrm>
        </p:grpSpPr>
        <p:sp>
          <p:nvSpPr>
            <p:cNvPr id="19" name="Ellipse 18"/>
            <p:cNvSpPr/>
            <p:nvPr/>
          </p:nvSpPr>
          <p:spPr>
            <a:xfrm>
              <a:off x="5429256" y="2857496"/>
              <a:ext cx="3500462" cy="1785950"/>
            </a:xfrm>
            <a:prstGeom prst="ellipse">
              <a:avLst/>
            </a:prstGeom>
            <a:solidFill>
              <a:srgbClr val="00B0F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8142" name="ZoneTexte 19"/>
            <p:cNvSpPr txBox="1">
              <a:spLocks noChangeArrowheads="1"/>
            </p:cNvSpPr>
            <p:nvPr/>
          </p:nvSpPr>
          <p:spPr bwMode="auto">
            <a:xfrm>
              <a:off x="6879415" y="3548831"/>
              <a:ext cx="1867986" cy="372313"/>
            </a:xfrm>
            <a:prstGeom prst="rect">
              <a:avLst/>
            </a:prstGeom>
            <a:noFill/>
            <a:ln w="9525">
              <a:noFill/>
              <a:miter lim="800000"/>
              <a:headEnd/>
              <a:tailEnd/>
            </a:ln>
          </p:spPr>
          <p:txBody>
            <a:bodyPr wrap="square">
              <a:spAutoFit/>
            </a:bodyPr>
            <a:lstStyle/>
            <a:p>
              <a:r>
                <a:rPr lang="fr-FR" sz="2400" dirty="0" smtClean="0">
                  <a:latin typeface="Candara" pitchFamily="34" charset="0"/>
                </a:rPr>
                <a:t>manipulateur</a:t>
              </a:r>
              <a:endParaRPr lang="fr-FR" sz="2400" dirty="0">
                <a:latin typeface="Candara" pitchFamily="34" charset="0"/>
              </a:endParaRPr>
            </a:p>
          </p:txBody>
        </p:sp>
      </p:grpSp>
      <p:sp>
        <p:nvSpPr>
          <p:cNvPr id="25" name="Explosion 2 24"/>
          <p:cNvSpPr/>
          <p:nvPr/>
        </p:nvSpPr>
        <p:spPr>
          <a:xfrm>
            <a:off x="4429102" y="3500432"/>
            <a:ext cx="1143000" cy="500062"/>
          </a:xfrm>
          <a:prstGeom prst="irregularSeal2">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1" name="Flèche courbée vers le haut 20"/>
          <p:cNvSpPr/>
          <p:nvPr/>
        </p:nvSpPr>
        <p:spPr>
          <a:xfrm rot="1359529">
            <a:off x="4365602" y="4327519"/>
            <a:ext cx="2054225" cy="1774825"/>
          </a:xfrm>
          <a:prstGeom prst="curvedUpArrow">
            <a:avLst>
              <a:gd name="adj1" fmla="val 25000"/>
              <a:gd name="adj2" fmla="val 50000"/>
              <a:gd name="adj3" fmla="val 28117"/>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grpSp>
        <p:nvGrpSpPr>
          <p:cNvPr id="4" name="Groupe 25"/>
          <p:cNvGrpSpPr>
            <a:grpSpLocks/>
          </p:cNvGrpSpPr>
          <p:nvPr/>
        </p:nvGrpSpPr>
        <p:grpSpPr bwMode="auto">
          <a:xfrm>
            <a:off x="6000727" y="4000494"/>
            <a:ext cx="2143125" cy="1571625"/>
            <a:chOff x="6000760" y="3571876"/>
            <a:chExt cx="2143140" cy="1571636"/>
          </a:xfrm>
        </p:grpSpPr>
        <p:sp>
          <p:nvSpPr>
            <p:cNvPr id="22" name="Explosion 1 21"/>
            <p:cNvSpPr/>
            <p:nvPr/>
          </p:nvSpPr>
          <p:spPr>
            <a:xfrm>
              <a:off x="6000760" y="3571876"/>
              <a:ext cx="2143140" cy="1571636"/>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8140" name="ZoneTexte 22"/>
            <p:cNvSpPr txBox="1">
              <a:spLocks noChangeArrowheads="1"/>
            </p:cNvSpPr>
            <p:nvPr/>
          </p:nvSpPr>
          <p:spPr bwMode="auto">
            <a:xfrm>
              <a:off x="6500826" y="4143380"/>
              <a:ext cx="1357322" cy="369332"/>
            </a:xfrm>
            <a:prstGeom prst="rect">
              <a:avLst/>
            </a:prstGeom>
            <a:noFill/>
            <a:ln w="9525">
              <a:noFill/>
              <a:miter lim="800000"/>
              <a:headEnd/>
              <a:tailEnd/>
            </a:ln>
          </p:spPr>
          <p:txBody>
            <a:bodyPr>
              <a:spAutoFit/>
            </a:bodyPr>
            <a:lstStyle/>
            <a:p>
              <a:r>
                <a:rPr lang="fr-FR" b="1" dirty="0">
                  <a:latin typeface="Candara" pitchFamily="34" charset="0"/>
                </a:rPr>
                <a:t>dommage</a:t>
              </a:r>
            </a:p>
          </p:txBody>
        </p:sp>
      </p:grpSp>
      <p:pic>
        <p:nvPicPr>
          <p:cNvPr id="48138" name="Picture 2"/>
          <p:cNvPicPr>
            <a:picLocks noChangeAspect="1" noChangeArrowheads="1"/>
          </p:cNvPicPr>
          <p:nvPr/>
        </p:nvPicPr>
        <p:blipFill>
          <a:blip r:embed="rId4" cstate="print"/>
          <a:srcRect/>
          <a:stretch>
            <a:fillRect/>
          </a:stretch>
        </p:blipFill>
        <p:spPr bwMode="auto">
          <a:xfrm>
            <a:off x="142875" y="142875"/>
            <a:ext cx="1381125" cy="600075"/>
          </a:xfrm>
          <a:prstGeom prst="rect">
            <a:avLst/>
          </a:prstGeom>
          <a:noFill/>
          <a:ln w="9525">
            <a:noFill/>
            <a:miter lim="800000"/>
            <a:headEnd/>
            <a:tailEnd/>
          </a:ln>
        </p:spPr>
      </p:pic>
      <p:sp>
        <p:nvSpPr>
          <p:cNvPr id="35" name="ZoneTexte 34"/>
          <p:cNvSpPr txBox="1"/>
          <p:nvPr/>
        </p:nvSpPr>
        <p:spPr>
          <a:xfrm>
            <a:off x="500034" y="5429264"/>
            <a:ext cx="4572032" cy="923330"/>
          </a:xfrm>
          <a:prstGeom prst="rect">
            <a:avLst/>
          </a:prstGeom>
          <a:noFill/>
        </p:spPr>
        <p:txBody>
          <a:bodyPr wrap="square" rtlCol="0">
            <a:spAutoFit/>
          </a:bodyPr>
          <a:lstStyle/>
          <a:p>
            <a:r>
              <a:rPr lang="fr-FR" b="1" dirty="0" smtClean="0">
                <a:solidFill>
                  <a:schemeClr val="accent6">
                    <a:lumMod val="75000"/>
                  </a:schemeClr>
                </a:solidFill>
              </a:rPr>
              <a:t>= On ne supprime pas le gravité du dommage mais on la rend plus improbable</a:t>
            </a:r>
            <a:endParaRPr lang="fr-FR" b="1" dirty="0">
              <a:solidFill>
                <a:schemeClr val="accent6">
                  <a:lumMod val="75000"/>
                </a:schemeClr>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heckerboard(across)">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a date 3"/>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D502D304-2F7A-F147-B164-7141530B747B}" type="datetime2">
              <a:rPr lang="fr-FR" sz="1000">
                <a:latin typeface="Arial" charset="0"/>
              </a:rPr>
              <a:pPr eaLnBrk="1" hangingPunct="1"/>
              <a:t>vendredi 4 septembre 15</a:t>
            </a:fld>
            <a:endParaRPr lang="fr-FR" sz="1000">
              <a:latin typeface="Arial" charset="0"/>
            </a:endParaRPr>
          </a:p>
        </p:txBody>
      </p:sp>
      <p:sp>
        <p:nvSpPr>
          <p:cNvPr id="15363" name="Espace réservé du pied de page 4"/>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fr-FR" sz="1000">
                <a:latin typeface="Arial" charset="0"/>
              </a:rPr>
              <a:t>risques biologiques</a:t>
            </a:r>
          </a:p>
        </p:txBody>
      </p:sp>
      <p:sp>
        <p:nvSpPr>
          <p:cNvPr id="15364" name="Espace réservé du numéro de diapositive 5"/>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F14D6A6F-0824-2A4D-9ED5-47D7F9FBA21D}" type="slidenum">
              <a:rPr lang="fr-FR" sz="1000">
                <a:latin typeface="Arial" charset="0"/>
              </a:rPr>
              <a:pPr eaLnBrk="1" hangingPunct="1"/>
              <a:t>50</a:t>
            </a:fld>
            <a:endParaRPr lang="fr-FR" sz="1000">
              <a:latin typeface="Arial" charset="0"/>
            </a:endParaRPr>
          </a:p>
        </p:txBody>
      </p:sp>
      <p:sp>
        <p:nvSpPr>
          <p:cNvPr id="15365" name="Rectangle 4"/>
          <p:cNvSpPr>
            <a:spLocks noGrp="1" noChangeArrowheads="1"/>
          </p:cNvSpPr>
          <p:nvPr>
            <p:ph type="ctrTitle"/>
          </p:nvPr>
        </p:nvSpPr>
        <p:spPr/>
        <p:txBody>
          <a:bodyPr/>
          <a:lstStyle/>
          <a:p>
            <a:pPr eaLnBrk="1" hangingPunct="1"/>
            <a:r>
              <a:rPr lang="fr-FR">
                <a:latin typeface="Arial" charset="0"/>
                <a:ea typeface="ＭＳ Ｐゴシック" charset="0"/>
                <a:cs typeface="ＭＳ Ｐゴシック" charset="0"/>
              </a:rPr>
              <a:t>1- Questions à se poser en début d</a:t>
            </a:r>
            <a:r>
              <a:rPr lang="ja-JP" altLang="fr-FR">
                <a:latin typeface="Arial" charset="0"/>
                <a:ea typeface="ＭＳ Ｐゴシック" charset="0"/>
                <a:cs typeface="ＭＳ Ｐゴシック" charset="0"/>
              </a:rPr>
              <a:t>’</a:t>
            </a:r>
            <a:r>
              <a:rPr lang="fr-FR">
                <a:latin typeface="Arial" charset="0"/>
                <a:ea typeface="ＭＳ Ｐゴシック" charset="0"/>
                <a:cs typeface="ＭＳ Ｐゴシック" charset="0"/>
              </a:rPr>
              <a:t>année</a:t>
            </a:r>
          </a:p>
        </p:txBody>
      </p:sp>
      <p:sp>
        <p:nvSpPr>
          <p:cNvPr id="15366" name="Rectangle 3"/>
          <p:cNvSpPr>
            <a:spLocks noGrp="1" noChangeArrowheads="1"/>
          </p:cNvSpPr>
          <p:nvPr>
            <p:ph type="subTitle" idx="1"/>
          </p:nvPr>
        </p:nvSpPr>
        <p:spPr/>
        <p:txBody>
          <a:bodyPr/>
          <a:lstStyle/>
          <a:p>
            <a:pPr eaLnBrk="1" hangingPunct="1">
              <a:buFont typeface="Wingdings" charset="0"/>
              <a:buNone/>
            </a:pPr>
            <a:endParaRPr lang="fr-FR">
              <a:latin typeface="Arial" charset="0"/>
              <a:ea typeface="ＭＳ Ｐゴシック" charset="0"/>
              <a:cs typeface="ＭＳ Ｐゴシック" charset="0"/>
            </a:endParaRPr>
          </a:p>
        </p:txBody>
      </p:sp>
    </p:spTree>
    <p:extLst>
      <p:ext uri="{BB962C8B-B14F-4D97-AF65-F5344CB8AC3E}">
        <p14:creationId xmlns:p14="http://schemas.microsoft.com/office/powerpoint/2010/main" val="205686677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858CF325-51B2-4341-97CA-33FC3237CCDA}" type="datetime2">
              <a:rPr lang="fr-FR" sz="1200">
                <a:latin typeface="Garamond" charset="0"/>
              </a:rPr>
              <a:pPr eaLnBrk="1" hangingPunct="1"/>
              <a:t>vendredi 4 septembre 15</a:t>
            </a:fld>
            <a:endParaRPr lang="fr-FR" sz="1200">
              <a:latin typeface="Garamond" charset="0"/>
            </a:endParaRPr>
          </a:p>
        </p:txBody>
      </p:sp>
      <p:sp>
        <p:nvSpPr>
          <p:cNvPr id="16387"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fr-FR" sz="1200">
                <a:latin typeface="Garamond" charset="0"/>
              </a:rPr>
              <a:t>risques biologiques</a:t>
            </a:r>
          </a:p>
        </p:txBody>
      </p:sp>
      <p:sp>
        <p:nvSpPr>
          <p:cNvPr id="1638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AEB2DC0A-3573-BD43-9B87-54F8EDBAE246}" type="slidenum">
              <a:rPr lang="fr-FR" sz="1200">
                <a:latin typeface="Garamond" charset="0"/>
              </a:rPr>
              <a:pPr eaLnBrk="1" hangingPunct="1"/>
              <a:t>51</a:t>
            </a:fld>
            <a:endParaRPr lang="fr-FR" sz="1200">
              <a:latin typeface="Garamond" charset="0"/>
            </a:endParaRPr>
          </a:p>
        </p:txBody>
      </p:sp>
      <p:sp>
        <p:nvSpPr>
          <p:cNvPr id="16389" name="Rectangle 4"/>
          <p:cNvSpPr>
            <a:spLocks noGrp="1" noChangeArrowheads="1"/>
          </p:cNvSpPr>
          <p:nvPr>
            <p:ph type="ctrTitle"/>
          </p:nvPr>
        </p:nvSpPr>
        <p:spPr/>
        <p:txBody>
          <a:bodyPr/>
          <a:lstStyle/>
          <a:p>
            <a:pPr eaLnBrk="1" hangingPunct="1"/>
            <a:r>
              <a:rPr lang="fr-FR">
                <a:latin typeface="Garamond" charset="0"/>
                <a:ea typeface="ＭＳ Ｐゴシック" charset="0"/>
                <a:cs typeface="ＭＳ Ｐゴシック" charset="0"/>
              </a:rPr>
              <a:t>1-1- Surveillance médicale</a:t>
            </a:r>
          </a:p>
        </p:txBody>
      </p:sp>
      <p:sp>
        <p:nvSpPr>
          <p:cNvPr id="16390" name="Rectangle 5"/>
          <p:cNvSpPr>
            <a:spLocks noGrp="1" noChangeArrowheads="1"/>
          </p:cNvSpPr>
          <p:nvPr>
            <p:ph type="subTitle" idx="1"/>
          </p:nvPr>
        </p:nvSpPr>
        <p:spPr/>
        <p:txBody>
          <a:bodyPr/>
          <a:lstStyle/>
          <a:p>
            <a:pPr eaLnBrk="1" hangingPunct="1">
              <a:buFont typeface="Wingdings" charset="0"/>
              <a:buNone/>
            </a:pPr>
            <a:endParaRPr lang="fr-FR">
              <a:latin typeface="Arial" charset="0"/>
              <a:ea typeface="ＭＳ Ｐゴシック" charset="0"/>
              <a:cs typeface="ＭＳ Ｐゴシック" charset="0"/>
            </a:endParaRPr>
          </a:p>
        </p:txBody>
      </p:sp>
    </p:spTree>
    <p:extLst>
      <p:ext uri="{BB962C8B-B14F-4D97-AF65-F5344CB8AC3E}">
        <p14:creationId xmlns:p14="http://schemas.microsoft.com/office/powerpoint/2010/main" val="233774041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EFE17FD3-92D0-AC41-B5BE-AB8418B0DEEC}" type="datetime2">
              <a:rPr lang="fr-FR" sz="1200">
                <a:latin typeface="Garamond" charset="0"/>
              </a:rPr>
              <a:pPr eaLnBrk="1" hangingPunct="1"/>
              <a:t>vendredi 4 septembre 15</a:t>
            </a:fld>
            <a:endParaRPr lang="fr-FR" sz="1200">
              <a:latin typeface="Garamond" charset="0"/>
            </a:endParaRPr>
          </a:p>
        </p:txBody>
      </p:sp>
      <p:sp>
        <p:nvSpPr>
          <p:cNvPr id="17411"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fr-FR" sz="1200">
                <a:latin typeface="Garamond" charset="0"/>
              </a:rPr>
              <a:t>risques biologiques</a:t>
            </a:r>
          </a:p>
        </p:txBody>
      </p:sp>
      <p:sp>
        <p:nvSpPr>
          <p:cNvPr id="17412"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B160F61D-A2AC-6447-B3C6-571DA72DF035}" type="slidenum">
              <a:rPr lang="fr-FR" sz="1200">
                <a:latin typeface="Garamond" charset="0"/>
              </a:rPr>
              <a:pPr eaLnBrk="1" hangingPunct="1"/>
              <a:t>52</a:t>
            </a:fld>
            <a:endParaRPr lang="fr-FR" sz="1200">
              <a:latin typeface="Garamond" charset="0"/>
            </a:endParaRPr>
          </a:p>
        </p:txBody>
      </p:sp>
      <p:sp>
        <p:nvSpPr>
          <p:cNvPr id="17413" name="Rectangle 2"/>
          <p:cNvSpPr>
            <a:spLocks noGrp="1" noChangeArrowheads="1"/>
          </p:cNvSpPr>
          <p:nvPr>
            <p:ph type="title"/>
          </p:nvPr>
        </p:nvSpPr>
        <p:spPr/>
        <p:txBody>
          <a:bodyPr/>
          <a:lstStyle/>
          <a:p>
            <a:pPr eaLnBrk="1" hangingPunct="1"/>
            <a:endParaRPr lang="fr-FR">
              <a:latin typeface="Garamond" charset="0"/>
              <a:ea typeface="ＭＳ Ｐゴシック" charset="0"/>
              <a:cs typeface="ＭＳ Ｐゴシック" charset="0"/>
            </a:endParaRPr>
          </a:p>
        </p:txBody>
      </p:sp>
      <p:sp>
        <p:nvSpPr>
          <p:cNvPr id="17414" name="Rectangle 3"/>
          <p:cNvSpPr>
            <a:spLocks noGrp="1" noChangeArrowheads="1"/>
          </p:cNvSpPr>
          <p:nvPr>
            <p:ph type="body" idx="1"/>
          </p:nvPr>
        </p:nvSpPr>
        <p:spPr/>
        <p:txBody>
          <a:bodyPr/>
          <a:lstStyle/>
          <a:p>
            <a:pPr eaLnBrk="1" hangingPunct="1"/>
            <a:r>
              <a:rPr lang="fr-FR">
                <a:latin typeface="Comic Sans MS" charset="0"/>
                <a:ea typeface="ＭＳ Ｐゴシック" charset="0"/>
                <a:cs typeface="ＭＳ Ｐゴシック" charset="0"/>
              </a:rPr>
              <a:t>Les élèves ont-ils les vaccinations obligatoires ?</a:t>
            </a:r>
          </a:p>
          <a:p>
            <a:pPr eaLnBrk="1" hangingPunct="1">
              <a:buFont typeface="Wingdings" charset="0"/>
              <a:buNone/>
            </a:pPr>
            <a:endParaRPr lang="fr-FR">
              <a:latin typeface="Comic Sans MS" charset="0"/>
              <a:ea typeface="ＭＳ Ｐゴシック" charset="0"/>
              <a:cs typeface="ＭＳ Ｐゴシック" charset="0"/>
            </a:endParaRPr>
          </a:p>
          <a:p>
            <a:pPr eaLnBrk="1" hangingPunct="1"/>
            <a:endParaRPr lang="fr-FR">
              <a:latin typeface="Comic Sans MS" charset="0"/>
              <a:ea typeface="ＭＳ Ｐゴシック" charset="0"/>
              <a:cs typeface="ＭＳ Ｐゴシック" charset="0"/>
            </a:endParaRPr>
          </a:p>
          <a:p>
            <a:pPr eaLnBrk="1" hangingPunct="1"/>
            <a:r>
              <a:rPr lang="fr-FR">
                <a:latin typeface="Comic Sans MS" charset="0"/>
                <a:ea typeface="ＭＳ Ｐゴシック" charset="0"/>
                <a:cs typeface="ＭＳ Ｐゴシック" charset="0"/>
              </a:rPr>
              <a:t>Doit on donner les premiers soins, si nécessaire, et peut on avoir accès à une trousse de secours ?</a:t>
            </a:r>
          </a:p>
          <a:p>
            <a:pPr eaLnBrk="1" hangingPunct="1">
              <a:buFont typeface="Wingdings" charset="0"/>
              <a:buNone/>
            </a:pPr>
            <a:endParaRPr lang="fr-FR">
              <a:latin typeface="Arial" charset="0"/>
              <a:ea typeface="ＭＳ Ｐゴシック" charset="0"/>
              <a:cs typeface="ＭＳ Ｐゴシック" charset="0"/>
            </a:endParaRPr>
          </a:p>
        </p:txBody>
      </p:sp>
    </p:spTree>
    <p:extLst>
      <p:ext uri="{BB962C8B-B14F-4D97-AF65-F5344CB8AC3E}">
        <p14:creationId xmlns:p14="http://schemas.microsoft.com/office/powerpoint/2010/main" val="24348060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BE195B27-80D6-7E42-8EA8-FD496111BA0C}" type="datetime2">
              <a:rPr lang="fr-FR" sz="1200">
                <a:latin typeface="Garamond" charset="0"/>
              </a:rPr>
              <a:pPr eaLnBrk="1" hangingPunct="1"/>
              <a:t>vendredi 4 septembre 15</a:t>
            </a:fld>
            <a:endParaRPr lang="fr-FR" sz="1200">
              <a:latin typeface="Garamond" charset="0"/>
            </a:endParaRPr>
          </a:p>
        </p:txBody>
      </p:sp>
      <p:sp>
        <p:nvSpPr>
          <p:cNvPr id="18435"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fr-FR" sz="1200">
                <a:latin typeface="Garamond" charset="0"/>
              </a:rPr>
              <a:t>risques biologiques</a:t>
            </a:r>
          </a:p>
        </p:txBody>
      </p:sp>
      <p:sp>
        <p:nvSpPr>
          <p:cNvPr id="18436"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FD4367C8-D2AB-7D48-9C9C-660A32ECB9C1}" type="slidenum">
              <a:rPr lang="fr-FR" sz="1200">
                <a:latin typeface="Garamond" charset="0"/>
              </a:rPr>
              <a:pPr eaLnBrk="1" hangingPunct="1"/>
              <a:t>53</a:t>
            </a:fld>
            <a:endParaRPr lang="fr-FR" sz="1200">
              <a:latin typeface="Garamond" charset="0"/>
            </a:endParaRPr>
          </a:p>
        </p:txBody>
      </p:sp>
      <p:sp>
        <p:nvSpPr>
          <p:cNvPr id="18437" name="Rectangle 2"/>
          <p:cNvSpPr>
            <a:spLocks noGrp="1" noChangeArrowheads="1"/>
          </p:cNvSpPr>
          <p:nvPr>
            <p:ph type="title"/>
          </p:nvPr>
        </p:nvSpPr>
        <p:spPr>
          <a:xfrm>
            <a:off x="457200" y="277813"/>
            <a:ext cx="8291513" cy="414337"/>
          </a:xfrm>
        </p:spPr>
        <p:txBody>
          <a:bodyPr>
            <a:normAutofit fontScale="90000"/>
          </a:bodyPr>
          <a:lstStyle/>
          <a:p>
            <a:pPr eaLnBrk="1" hangingPunct="1"/>
            <a:endParaRPr lang="fr-FR" sz="3800">
              <a:latin typeface="Garamond" charset="0"/>
              <a:ea typeface="ＭＳ Ｐゴシック" charset="0"/>
              <a:cs typeface="ＭＳ Ｐゴシック" charset="0"/>
            </a:endParaRPr>
          </a:p>
        </p:txBody>
      </p:sp>
      <p:sp>
        <p:nvSpPr>
          <p:cNvPr id="18438" name="Rectangle 3"/>
          <p:cNvSpPr>
            <a:spLocks noGrp="1" noChangeArrowheads="1"/>
          </p:cNvSpPr>
          <p:nvPr>
            <p:ph type="body" idx="1"/>
          </p:nvPr>
        </p:nvSpPr>
        <p:spPr>
          <a:xfrm>
            <a:off x="468313" y="981075"/>
            <a:ext cx="8218487" cy="5149850"/>
          </a:xfrm>
        </p:spPr>
        <p:txBody>
          <a:bodyPr/>
          <a:lstStyle/>
          <a:p>
            <a:pPr>
              <a:lnSpc>
                <a:spcPct val="90000"/>
              </a:lnSpc>
              <a:spcBef>
                <a:spcPct val="0"/>
              </a:spcBef>
              <a:buFontTx/>
              <a:buNone/>
            </a:pPr>
            <a:endParaRPr lang="fr-FR" sz="1500">
              <a:latin typeface="Arial" charset="0"/>
              <a:ea typeface="ＭＳ Ｐゴシック" charset="0"/>
              <a:cs typeface="ＭＳ Ｐゴシック" charset="0"/>
            </a:endParaRPr>
          </a:p>
          <a:p>
            <a:pPr>
              <a:lnSpc>
                <a:spcPct val="90000"/>
              </a:lnSpc>
              <a:spcBef>
                <a:spcPct val="0"/>
              </a:spcBef>
              <a:buFontTx/>
              <a:buNone/>
            </a:pPr>
            <a:endParaRPr lang="fr-FR" sz="1500">
              <a:latin typeface="Arial" charset="0"/>
              <a:ea typeface="ＭＳ Ｐゴシック" charset="0"/>
              <a:cs typeface="ＭＳ Ｐゴシック" charset="0"/>
            </a:endParaRPr>
          </a:p>
          <a:p>
            <a:pPr>
              <a:lnSpc>
                <a:spcPct val="90000"/>
              </a:lnSpc>
              <a:spcBef>
                <a:spcPct val="0"/>
              </a:spcBef>
              <a:buFontTx/>
              <a:buNone/>
            </a:pPr>
            <a:r>
              <a:rPr lang="fr-FR" sz="2800">
                <a:latin typeface="Arial" charset="0"/>
                <a:ea typeface="ＭＳ Ｐゴシック" charset="0"/>
                <a:cs typeface="ＭＳ Ｐゴシック" charset="0"/>
              </a:rPr>
              <a:t>	</a:t>
            </a:r>
            <a:r>
              <a:rPr lang="fr-FR" sz="2800">
                <a:latin typeface="Comic Sans MS" charset="0"/>
                <a:ea typeface="ＭＳ Ｐゴシック" charset="0"/>
                <a:cs typeface="ＭＳ Ｐゴシック" charset="0"/>
              </a:rPr>
              <a:t>Le décret n°94-352 du 4 mai 1994 prévoit : </a:t>
            </a:r>
          </a:p>
          <a:p>
            <a:pPr>
              <a:lnSpc>
                <a:spcPct val="90000"/>
              </a:lnSpc>
              <a:spcBef>
                <a:spcPct val="0"/>
              </a:spcBef>
              <a:buFontTx/>
              <a:buNone/>
            </a:pPr>
            <a:endParaRPr lang="fr-FR" sz="2800">
              <a:latin typeface="Comic Sans MS" charset="0"/>
              <a:ea typeface="ＭＳ Ｐゴシック" charset="0"/>
              <a:cs typeface="ＭＳ Ｐゴシック" charset="0"/>
            </a:endParaRPr>
          </a:p>
          <a:p>
            <a:pPr lvl="1">
              <a:lnSpc>
                <a:spcPct val="90000"/>
              </a:lnSpc>
              <a:spcBef>
                <a:spcPct val="0"/>
              </a:spcBef>
              <a:buFontTx/>
              <a:buChar char="•"/>
            </a:pPr>
            <a:r>
              <a:rPr lang="fr-FR">
                <a:latin typeface="Comic Sans MS" charset="0"/>
                <a:ea typeface="ＭＳ Ｐゴシック" charset="0"/>
              </a:rPr>
              <a:t>Une surveillance médicale </a:t>
            </a:r>
            <a:r>
              <a:rPr lang="fr-FR" b="1">
                <a:solidFill>
                  <a:srgbClr val="FF1311"/>
                </a:solidFill>
                <a:latin typeface="Comic Sans MS" charset="0"/>
                <a:ea typeface="ＭＳ Ｐゴシック" charset="0"/>
              </a:rPr>
              <a:t>en fonction des agents</a:t>
            </a:r>
            <a:r>
              <a:rPr lang="fr-FR">
                <a:latin typeface="Comic Sans MS" charset="0"/>
                <a:ea typeface="ＭＳ Ｐゴシック" charset="0"/>
              </a:rPr>
              <a:t> auxquels les personnes sont exposées,</a:t>
            </a:r>
          </a:p>
          <a:p>
            <a:pPr lvl="1">
              <a:lnSpc>
                <a:spcPct val="90000"/>
              </a:lnSpc>
              <a:spcBef>
                <a:spcPct val="0"/>
              </a:spcBef>
              <a:buFontTx/>
              <a:buNone/>
            </a:pPr>
            <a:endParaRPr lang="fr-FR">
              <a:latin typeface="Comic Sans MS" charset="0"/>
              <a:ea typeface="ＭＳ Ｐゴシック" charset="0"/>
            </a:endParaRPr>
          </a:p>
          <a:p>
            <a:pPr lvl="1">
              <a:lnSpc>
                <a:spcPct val="90000"/>
              </a:lnSpc>
              <a:spcBef>
                <a:spcPct val="0"/>
              </a:spcBef>
              <a:buFontTx/>
              <a:buChar char="•"/>
            </a:pPr>
            <a:r>
              <a:rPr lang="fr-FR">
                <a:latin typeface="Comic Sans MS" charset="0"/>
                <a:ea typeface="ＭＳ Ｐゴシック" charset="0"/>
              </a:rPr>
              <a:t>La mise en place d</a:t>
            </a:r>
            <a:r>
              <a:rPr lang="ja-JP" altLang="fr-FR">
                <a:latin typeface="Comic Sans MS" charset="0"/>
                <a:ea typeface="ＭＳ Ｐゴシック" charset="0"/>
              </a:rPr>
              <a:t>’</a:t>
            </a:r>
            <a:r>
              <a:rPr lang="fr-FR">
                <a:latin typeface="Comic Sans MS" charset="0"/>
                <a:ea typeface="ＭＳ Ｐゴシック" charset="0"/>
              </a:rPr>
              <a:t>un </a:t>
            </a:r>
            <a:r>
              <a:rPr lang="fr-FR" b="1">
                <a:solidFill>
                  <a:srgbClr val="FF1311"/>
                </a:solidFill>
                <a:latin typeface="Comic Sans MS" charset="0"/>
                <a:ea typeface="ＭＳ Ｐゴシック" charset="0"/>
              </a:rPr>
              <a:t>dossier médical</a:t>
            </a:r>
            <a:r>
              <a:rPr lang="fr-FR">
                <a:latin typeface="Comic Sans MS" charset="0"/>
                <a:ea typeface="ＭＳ Ｐゴシック" charset="0"/>
              </a:rPr>
              <a:t> à</a:t>
            </a:r>
            <a:r>
              <a:rPr lang="fr-FR" altLang="ja-JP">
                <a:latin typeface="Comic Sans MS" charset="0"/>
                <a:ea typeface="ＭＳ Ｐゴシック" charset="0"/>
              </a:rPr>
              <a:t> conserver 10 ans après la cessation de l’exposition,</a:t>
            </a:r>
          </a:p>
          <a:p>
            <a:pPr lvl="1">
              <a:lnSpc>
                <a:spcPct val="90000"/>
              </a:lnSpc>
              <a:spcBef>
                <a:spcPct val="0"/>
              </a:spcBef>
              <a:buFontTx/>
              <a:buNone/>
            </a:pPr>
            <a:endParaRPr lang="fr-FR" altLang="ja-JP">
              <a:latin typeface="Comic Sans MS" charset="0"/>
              <a:ea typeface="ＭＳ Ｐゴシック" charset="0"/>
            </a:endParaRPr>
          </a:p>
          <a:p>
            <a:pPr lvl="1">
              <a:lnSpc>
                <a:spcPct val="90000"/>
              </a:lnSpc>
              <a:spcBef>
                <a:spcPct val="0"/>
              </a:spcBef>
              <a:buFontTx/>
              <a:buChar char="•"/>
            </a:pPr>
            <a:r>
              <a:rPr lang="fr-FR" altLang="ja-JP">
                <a:latin typeface="Comic Sans MS" charset="0"/>
                <a:ea typeface="ＭＳ Ｐゴシック" charset="0"/>
              </a:rPr>
              <a:t>La </a:t>
            </a:r>
            <a:r>
              <a:rPr lang="fr-FR" altLang="ja-JP" b="1">
                <a:solidFill>
                  <a:srgbClr val="FF1311"/>
                </a:solidFill>
                <a:latin typeface="Comic Sans MS" charset="0"/>
                <a:ea typeface="ＭＳ Ｐゴシック" charset="0"/>
              </a:rPr>
              <a:t>vaccination</a:t>
            </a:r>
            <a:r>
              <a:rPr lang="fr-FR" altLang="ja-JP">
                <a:latin typeface="Comic Sans MS" charset="0"/>
                <a:ea typeface="ＭＳ Ｐゴシック" charset="0"/>
              </a:rPr>
              <a:t>, quand elle existe, en fonction des législations nationales.</a:t>
            </a:r>
            <a:endParaRPr lang="fr-FR">
              <a:latin typeface="Comic Sans MS" charset="0"/>
              <a:ea typeface="ＭＳ Ｐゴシック" charset="0"/>
            </a:endParaRPr>
          </a:p>
          <a:p>
            <a:pPr lvl="1">
              <a:lnSpc>
                <a:spcPct val="90000"/>
              </a:lnSpc>
              <a:spcBef>
                <a:spcPct val="0"/>
              </a:spcBef>
              <a:buFontTx/>
              <a:buChar char="•"/>
            </a:pPr>
            <a:endParaRPr lang="fr-FR">
              <a:latin typeface="Comic Sans MS" charset="0"/>
              <a:ea typeface="ＭＳ Ｐゴシック" charset="0"/>
            </a:endParaRPr>
          </a:p>
          <a:p>
            <a:pPr eaLnBrk="1" hangingPunct="1">
              <a:lnSpc>
                <a:spcPct val="90000"/>
              </a:lnSpc>
            </a:pPr>
            <a:endParaRPr lang="fr-FR" sz="2000">
              <a:latin typeface="Comic Sans MS" charset="0"/>
              <a:ea typeface="ＭＳ Ｐゴシック" charset="0"/>
              <a:cs typeface="ＭＳ Ｐゴシック" charset="0"/>
            </a:endParaRPr>
          </a:p>
        </p:txBody>
      </p:sp>
    </p:spTree>
    <p:extLst>
      <p:ext uri="{BB962C8B-B14F-4D97-AF65-F5344CB8AC3E}">
        <p14:creationId xmlns:p14="http://schemas.microsoft.com/office/powerpoint/2010/main" val="351021499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9473D1ED-F2C2-9442-B3C0-A9F908F22B05}" type="datetime2">
              <a:rPr lang="fr-FR" sz="1200">
                <a:latin typeface="Garamond" charset="0"/>
              </a:rPr>
              <a:pPr eaLnBrk="1" hangingPunct="1"/>
              <a:t>vendredi 4 septembre 15</a:t>
            </a:fld>
            <a:endParaRPr lang="fr-FR" sz="1200">
              <a:latin typeface="Garamond" charset="0"/>
            </a:endParaRPr>
          </a:p>
        </p:txBody>
      </p:sp>
      <p:sp>
        <p:nvSpPr>
          <p:cNvPr id="19459"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fr-FR" sz="1200">
                <a:latin typeface="Garamond" charset="0"/>
              </a:rPr>
              <a:t>risques biologiques</a:t>
            </a:r>
          </a:p>
        </p:txBody>
      </p:sp>
      <p:sp>
        <p:nvSpPr>
          <p:cNvPr id="19460"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8258D1D5-45BB-B44D-90A9-F7308F70C77F}" type="slidenum">
              <a:rPr lang="fr-FR" sz="1200">
                <a:latin typeface="Garamond" charset="0"/>
              </a:rPr>
              <a:pPr eaLnBrk="1" hangingPunct="1"/>
              <a:t>54</a:t>
            </a:fld>
            <a:endParaRPr lang="fr-FR" sz="1200">
              <a:latin typeface="Garamond" charset="0"/>
            </a:endParaRPr>
          </a:p>
        </p:txBody>
      </p:sp>
      <p:sp>
        <p:nvSpPr>
          <p:cNvPr id="19461" name="Rectangle 2"/>
          <p:cNvSpPr>
            <a:spLocks noGrp="1" noChangeArrowheads="1"/>
          </p:cNvSpPr>
          <p:nvPr>
            <p:ph type="title"/>
          </p:nvPr>
        </p:nvSpPr>
        <p:spPr>
          <a:xfrm>
            <a:off x="457200" y="277813"/>
            <a:ext cx="8291513" cy="703262"/>
          </a:xfrm>
        </p:spPr>
        <p:txBody>
          <a:bodyPr/>
          <a:lstStyle/>
          <a:p>
            <a:pPr eaLnBrk="1" hangingPunct="1"/>
            <a:r>
              <a:rPr lang="fr-FR" sz="3800">
                <a:latin typeface="Garamond" charset="0"/>
                <a:ea typeface="ＭＳ Ｐゴシック" charset="0"/>
                <a:cs typeface="ＭＳ Ｐゴシック" charset="0"/>
              </a:rPr>
              <a:t>Vaccinations obligatoires</a:t>
            </a:r>
          </a:p>
        </p:txBody>
      </p:sp>
      <p:sp>
        <p:nvSpPr>
          <p:cNvPr id="699395" name="Rectangle 3"/>
          <p:cNvSpPr>
            <a:spLocks noGrp="1" noChangeArrowheads="1"/>
          </p:cNvSpPr>
          <p:nvPr>
            <p:ph type="body" idx="1"/>
          </p:nvPr>
        </p:nvSpPr>
        <p:spPr>
          <a:xfrm>
            <a:off x="468313" y="1125538"/>
            <a:ext cx="8424862" cy="5183187"/>
          </a:xfrm>
        </p:spPr>
        <p:txBody>
          <a:bodyPr/>
          <a:lstStyle/>
          <a:p>
            <a:pPr eaLnBrk="1" hangingPunct="1"/>
            <a:r>
              <a:rPr lang="fr-FR" sz="2600">
                <a:latin typeface="Comic Sans MS" charset="0"/>
                <a:ea typeface="ＭＳ Ｐゴシック" charset="0"/>
                <a:cs typeface="ＭＳ Ｐゴシック" charset="0"/>
              </a:rPr>
              <a:t>Pour tous les élèves</a:t>
            </a:r>
          </a:p>
          <a:p>
            <a:pPr lvl="1" eaLnBrk="1" hangingPunct="1"/>
            <a:r>
              <a:rPr lang="fr-FR" sz="2200">
                <a:solidFill>
                  <a:srgbClr val="F90001"/>
                </a:solidFill>
                <a:latin typeface="Comic Sans MS" charset="0"/>
                <a:ea typeface="ＭＳ Ｐゴシック" charset="0"/>
              </a:rPr>
              <a:t>DT coq polio</a:t>
            </a:r>
            <a:r>
              <a:rPr lang="fr-FR" sz="2200">
                <a:latin typeface="Comic Sans MS" charset="0"/>
                <a:ea typeface="ＭＳ Ｐゴシック" charset="0"/>
              </a:rPr>
              <a:t> et BCG (recommandé pour les enfants fortement exposés)</a:t>
            </a:r>
          </a:p>
          <a:p>
            <a:pPr eaLnBrk="1" hangingPunct="1"/>
            <a:r>
              <a:rPr lang="fr-FR" sz="2600">
                <a:latin typeface="Comic Sans MS" charset="0"/>
                <a:ea typeface="ＭＳ Ｐゴシック" charset="0"/>
                <a:cs typeface="ＭＳ Ｐゴシック" charset="0"/>
              </a:rPr>
              <a:t>Pour les élèves de terminale STL ou autres manipulant du sang humain</a:t>
            </a:r>
          </a:p>
          <a:p>
            <a:pPr lvl="1" eaLnBrk="1" hangingPunct="1"/>
            <a:r>
              <a:rPr lang="fr-FR" sz="2200">
                <a:solidFill>
                  <a:srgbClr val="F90001"/>
                </a:solidFill>
                <a:latin typeface="Comic Sans MS" charset="0"/>
                <a:ea typeface="ＭＳ Ｐゴシック" charset="0"/>
              </a:rPr>
              <a:t>Vaccination contre le VHB</a:t>
            </a:r>
          </a:p>
          <a:p>
            <a:pPr eaLnBrk="1" hangingPunct="1"/>
            <a:r>
              <a:rPr lang="fr-FR" sz="2600">
                <a:latin typeface="Comic Sans MS" charset="0"/>
                <a:ea typeface="ＭＳ Ｐゴシック" charset="0"/>
                <a:cs typeface="ＭＳ Ｐゴシック" charset="0"/>
              </a:rPr>
              <a:t>Pour les étudiants du BTS ABM</a:t>
            </a:r>
          </a:p>
          <a:p>
            <a:pPr lvl="1" eaLnBrk="1" hangingPunct="1"/>
            <a:r>
              <a:rPr lang="fr-FR" sz="2200">
                <a:latin typeface="Comic Sans MS" charset="0"/>
                <a:ea typeface="ＭＳ Ｐゴシック" charset="0"/>
              </a:rPr>
              <a:t>Vaccination contre le VHB </a:t>
            </a:r>
          </a:p>
          <a:p>
            <a:pPr lvl="1" eaLnBrk="1" hangingPunct="1"/>
            <a:r>
              <a:rPr lang="fr-FR" sz="2200">
                <a:solidFill>
                  <a:srgbClr val="F90001"/>
                </a:solidFill>
                <a:latin typeface="Comic Sans MS" charset="0"/>
                <a:ea typeface="ＭＳ Ｐゴシック" charset="0"/>
              </a:rPr>
              <a:t>Typhim </a:t>
            </a:r>
            <a:r>
              <a:rPr lang="fr-FR" sz="2200">
                <a:latin typeface="Comic Sans MS" charset="0"/>
                <a:ea typeface="ＭＳ Ｐゴシック" charset="0"/>
              </a:rPr>
              <a:t>(injection Ag Vi)</a:t>
            </a:r>
          </a:p>
          <a:p>
            <a:pPr lvl="1" eaLnBrk="1" hangingPunct="1"/>
            <a:r>
              <a:rPr lang="fr-FR" sz="2200">
                <a:latin typeface="Comic Sans MS" charset="0"/>
                <a:ea typeface="ＭＳ Ｐゴシック" charset="0"/>
              </a:rPr>
              <a:t>Vaccination par le BCG (même ancienne) exigée à l</a:t>
            </a:r>
            <a:r>
              <a:rPr lang="ja-JP" altLang="fr-FR" sz="2200">
                <a:latin typeface="Comic Sans MS" charset="0"/>
                <a:ea typeface="ＭＳ Ｐゴシック" charset="0"/>
              </a:rPr>
              <a:t>’</a:t>
            </a:r>
            <a:r>
              <a:rPr lang="fr-FR" sz="2200">
                <a:latin typeface="Comic Sans MS" charset="0"/>
                <a:ea typeface="ＭＳ Ｐゴシック" charset="0"/>
              </a:rPr>
              <a:t>embauche attestée :</a:t>
            </a:r>
          </a:p>
          <a:p>
            <a:pPr lvl="2" eaLnBrk="1" hangingPunct="1"/>
            <a:r>
              <a:rPr lang="fr-FR" sz="1800">
                <a:latin typeface="Comic Sans MS" charset="0"/>
                <a:ea typeface="ＭＳ Ｐゴシック" charset="0"/>
              </a:rPr>
              <a:t>Soit par la preuve écrite de la vaccination</a:t>
            </a:r>
          </a:p>
          <a:p>
            <a:pPr lvl="2" eaLnBrk="1" hangingPunct="1"/>
            <a:r>
              <a:rPr lang="fr-FR" sz="1800">
                <a:latin typeface="Comic Sans MS" charset="0"/>
                <a:ea typeface="ＭＳ Ｐゴシック" charset="0"/>
              </a:rPr>
              <a:t>Soit par une cicatrice vaccinale (attestée par une IDR à 5 unités)</a:t>
            </a:r>
          </a:p>
        </p:txBody>
      </p:sp>
    </p:spTree>
    <p:extLst>
      <p:ext uri="{BB962C8B-B14F-4D97-AF65-F5344CB8AC3E}">
        <p14:creationId xmlns:p14="http://schemas.microsoft.com/office/powerpoint/2010/main" val="15783304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93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939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9939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993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9939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9939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9939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9939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9939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993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p:txBody>
          <a:bodyPr/>
          <a:lstStyle/>
          <a:p>
            <a:r>
              <a:rPr lang="fr-FR">
                <a:latin typeface="Garamond" charset="0"/>
                <a:ea typeface="ＭＳ Ｐゴシック" charset="0"/>
                <a:cs typeface="ＭＳ Ｐゴシック" charset="0"/>
              </a:rPr>
              <a:t>Vaccinations recommandées</a:t>
            </a:r>
          </a:p>
        </p:txBody>
      </p:sp>
      <p:sp>
        <p:nvSpPr>
          <p:cNvPr id="20483" name="Espace réservé du contenu 2"/>
          <p:cNvSpPr>
            <a:spLocks noGrp="1"/>
          </p:cNvSpPr>
          <p:nvPr>
            <p:ph idx="1"/>
          </p:nvPr>
        </p:nvSpPr>
        <p:spPr/>
        <p:txBody>
          <a:bodyPr/>
          <a:lstStyle/>
          <a:p>
            <a:pPr eaLnBrk="1" hangingPunct="1"/>
            <a:r>
              <a:rPr lang="fr-FR" sz="2600">
                <a:latin typeface="Comic Sans MS" charset="0"/>
                <a:ea typeface="ＭＳ Ｐゴシック" charset="0"/>
                <a:cs typeface="ＭＳ Ｐゴシック" charset="0"/>
              </a:rPr>
              <a:t>Pour les étudiants du BTS Métiers des eaux</a:t>
            </a:r>
          </a:p>
          <a:p>
            <a:pPr lvl="2" eaLnBrk="1" hangingPunct="1"/>
            <a:r>
              <a:rPr lang="fr-FR" sz="2000">
                <a:solidFill>
                  <a:srgbClr val="F90001"/>
                </a:solidFill>
                <a:latin typeface="Comic Sans MS" charset="0"/>
                <a:ea typeface="ＭＳ Ｐゴシック" charset="0"/>
              </a:rPr>
              <a:t>Vaccination contre l</a:t>
            </a:r>
            <a:r>
              <a:rPr lang="ja-JP" altLang="fr-FR" sz="2000">
                <a:solidFill>
                  <a:srgbClr val="F90001"/>
                </a:solidFill>
                <a:latin typeface="Comic Sans MS" charset="0"/>
                <a:ea typeface="ＭＳ Ｐゴシック" charset="0"/>
              </a:rPr>
              <a:t>’</a:t>
            </a:r>
            <a:r>
              <a:rPr lang="fr-FR" sz="2000">
                <a:solidFill>
                  <a:srgbClr val="F90001"/>
                </a:solidFill>
                <a:latin typeface="Comic Sans MS" charset="0"/>
                <a:ea typeface="ＭＳ Ｐゴシック" charset="0"/>
              </a:rPr>
              <a:t>hépatite A</a:t>
            </a:r>
          </a:p>
          <a:p>
            <a:pPr lvl="2" eaLnBrk="1" hangingPunct="1"/>
            <a:r>
              <a:rPr lang="fr-FR" sz="2000">
                <a:solidFill>
                  <a:srgbClr val="F90001"/>
                </a:solidFill>
                <a:latin typeface="Comic Sans MS" charset="0"/>
                <a:ea typeface="ＭＳ Ｐゴシック" charset="0"/>
              </a:rPr>
              <a:t>Vaccination contre la leptospirose</a:t>
            </a:r>
          </a:p>
          <a:p>
            <a:pPr lvl="1" eaLnBrk="1" hangingPunct="1">
              <a:buFont typeface="Wingdings" charset="0"/>
              <a:buNone/>
            </a:pPr>
            <a:endParaRPr lang="fr-FR" sz="2200">
              <a:latin typeface="Comic Sans MS" charset="0"/>
              <a:ea typeface="ＭＳ Ｐゴシック" charset="0"/>
            </a:endParaRPr>
          </a:p>
          <a:p>
            <a:pPr eaLnBrk="1" hangingPunct="1"/>
            <a:endParaRPr lang="fr-FR" sz="2600">
              <a:latin typeface="Comic Sans MS" charset="0"/>
              <a:ea typeface="ＭＳ Ｐゴシック" charset="0"/>
              <a:cs typeface="ＭＳ Ｐゴシック" charset="0"/>
            </a:endParaRPr>
          </a:p>
          <a:p>
            <a:pPr eaLnBrk="1" hangingPunct="1"/>
            <a:r>
              <a:rPr lang="fr-FR" sz="2600">
                <a:latin typeface="Comic Sans MS" charset="0"/>
                <a:ea typeface="ＭＳ Ｐゴシック" charset="0"/>
                <a:cs typeface="ＭＳ Ｐゴシック" charset="0"/>
              </a:rPr>
              <a:t>Pour les étudiants du BTS ABM</a:t>
            </a:r>
          </a:p>
          <a:p>
            <a:pPr lvl="2" eaLnBrk="1" hangingPunct="1"/>
            <a:r>
              <a:rPr lang="fr-FR" sz="2000">
                <a:solidFill>
                  <a:srgbClr val="F90001"/>
                </a:solidFill>
                <a:latin typeface="Comic Sans MS" charset="0"/>
                <a:ea typeface="ＭＳ Ｐゴシック" charset="0"/>
              </a:rPr>
              <a:t>Vaccination contre l</a:t>
            </a:r>
            <a:r>
              <a:rPr lang="ja-JP" altLang="fr-FR" sz="2000">
                <a:solidFill>
                  <a:srgbClr val="F90001"/>
                </a:solidFill>
                <a:latin typeface="Comic Sans MS" charset="0"/>
                <a:ea typeface="ＭＳ Ｐゴシック" charset="0"/>
              </a:rPr>
              <a:t>’</a:t>
            </a:r>
            <a:r>
              <a:rPr lang="fr-FR" sz="2000">
                <a:solidFill>
                  <a:srgbClr val="F90001"/>
                </a:solidFill>
                <a:latin typeface="Comic Sans MS" charset="0"/>
                <a:ea typeface="ＭＳ Ｐゴシック" charset="0"/>
              </a:rPr>
              <a:t>hépatite A</a:t>
            </a:r>
          </a:p>
          <a:p>
            <a:pPr lvl="2" eaLnBrk="1" hangingPunct="1">
              <a:buFont typeface="Wingdings" charset="0"/>
              <a:buNone/>
            </a:pPr>
            <a:endParaRPr lang="fr-FR" sz="2600">
              <a:latin typeface="Comic Sans MS" charset="0"/>
              <a:ea typeface="ＭＳ Ｐゴシック" charset="0"/>
            </a:endParaRPr>
          </a:p>
          <a:p>
            <a:pPr lvl="2" eaLnBrk="1" hangingPunct="1">
              <a:buFont typeface="Wingdings" charset="0"/>
              <a:buNone/>
            </a:pPr>
            <a:endParaRPr lang="fr-FR" sz="2000">
              <a:solidFill>
                <a:srgbClr val="F90001"/>
              </a:solidFill>
              <a:latin typeface="Comic Sans MS" charset="0"/>
              <a:ea typeface="ＭＳ Ｐゴシック" charset="0"/>
            </a:endParaRPr>
          </a:p>
          <a:p>
            <a:endParaRPr lang="fr-FR">
              <a:latin typeface="Arial" charset="0"/>
              <a:ea typeface="ＭＳ Ｐゴシック" charset="0"/>
              <a:cs typeface="ＭＳ Ｐゴシック" charset="0"/>
            </a:endParaRPr>
          </a:p>
        </p:txBody>
      </p:sp>
      <p:sp>
        <p:nvSpPr>
          <p:cNvPr id="20484"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2E593960-CEE6-D44E-84F3-549591380243}" type="datetime1">
              <a:rPr lang="fr-FR" sz="1200">
                <a:latin typeface="Garamond" charset="0"/>
              </a:rPr>
              <a:pPr eaLnBrk="1" hangingPunct="1"/>
              <a:t>04/09/15</a:t>
            </a:fld>
            <a:endParaRPr lang="fr-FR" sz="1200">
              <a:latin typeface="Garamond" charset="0"/>
            </a:endParaRPr>
          </a:p>
        </p:txBody>
      </p:sp>
      <p:sp>
        <p:nvSpPr>
          <p:cNvPr id="20485"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fr-FR" sz="1200">
                <a:latin typeface="Garamond" charset="0"/>
              </a:rPr>
              <a:t>risques biologiques</a:t>
            </a:r>
          </a:p>
        </p:txBody>
      </p:sp>
      <p:sp>
        <p:nvSpPr>
          <p:cNvPr id="20486"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E9B40370-DF95-914A-8D56-C96A6563BD80}" type="slidenum">
              <a:rPr lang="fr-FR" sz="1200">
                <a:latin typeface="Garamond" charset="0"/>
              </a:rPr>
              <a:pPr eaLnBrk="1" hangingPunct="1"/>
              <a:t>55</a:t>
            </a:fld>
            <a:endParaRPr lang="fr-FR" sz="1200">
              <a:latin typeface="Garamond" charset="0"/>
            </a:endParaRPr>
          </a:p>
        </p:txBody>
      </p:sp>
    </p:spTree>
    <p:extLst>
      <p:ext uri="{BB962C8B-B14F-4D97-AF65-F5344CB8AC3E}">
        <p14:creationId xmlns:p14="http://schemas.microsoft.com/office/powerpoint/2010/main" val="33037270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10559272-2FEC-6147-8C4E-E13782B4D16F}" type="datetime2">
              <a:rPr lang="fr-FR" sz="1200">
                <a:latin typeface="Garamond" charset="0"/>
              </a:rPr>
              <a:pPr eaLnBrk="1" hangingPunct="1"/>
              <a:t>vendredi 4 septembre 15</a:t>
            </a:fld>
            <a:endParaRPr lang="fr-FR" sz="1200">
              <a:latin typeface="Garamond" charset="0"/>
            </a:endParaRPr>
          </a:p>
        </p:txBody>
      </p:sp>
      <p:sp>
        <p:nvSpPr>
          <p:cNvPr id="21507"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fr-FR" sz="1200">
                <a:latin typeface="Garamond" charset="0"/>
              </a:rPr>
              <a:t>risques biologiques</a:t>
            </a:r>
          </a:p>
        </p:txBody>
      </p:sp>
      <p:sp>
        <p:nvSpPr>
          <p:cNvPr id="21508"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204C8DB2-E3B2-0948-B0F6-097D5B53F861}" type="slidenum">
              <a:rPr lang="fr-FR" sz="1200">
                <a:latin typeface="Garamond" charset="0"/>
              </a:rPr>
              <a:pPr eaLnBrk="1" hangingPunct="1"/>
              <a:t>56</a:t>
            </a:fld>
            <a:endParaRPr lang="fr-FR" sz="1200">
              <a:latin typeface="Garamond" charset="0"/>
            </a:endParaRPr>
          </a:p>
        </p:txBody>
      </p:sp>
      <p:sp>
        <p:nvSpPr>
          <p:cNvPr id="21509" name="Rectangle 2"/>
          <p:cNvSpPr>
            <a:spLocks noGrp="1" noChangeArrowheads="1"/>
          </p:cNvSpPr>
          <p:nvPr>
            <p:ph type="title"/>
          </p:nvPr>
        </p:nvSpPr>
        <p:spPr/>
        <p:txBody>
          <a:bodyPr/>
          <a:lstStyle/>
          <a:p>
            <a:pPr eaLnBrk="1" hangingPunct="1"/>
            <a:endParaRPr lang="fr-FR">
              <a:latin typeface="Garamond" charset="0"/>
              <a:ea typeface="ＭＳ Ｐゴシック" charset="0"/>
              <a:cs typeface="ＭＳ Ｐゴシック" charset="0"/>
            </a:endParaRPr>
          </a:p>
        </p:txBody>
      </p:sp>
      <p:sp>
        <p:nvSpPr>
          <p:cNvPr id="21510" name="Rectangle 3"/>
          <p:cNvSpPr>
            <a:spLocks noGrp="1" noChangeArrowheads="1"/>
          </p:cNvSpPr>
          <p:nvPr>
            <p:ph type="body" idx="1"/>
          </p:nvPr>
        </p:nvSpPr>
        <p:spPr/>
        <p:txBody>
          <a:bodyPr/>
          <a:lstStyle/>
          <a:p>
            <a:pPr eaLnBrk="1" hangingPunct="1"/>
            <a:r>
              <a:rPr lang="fr-FR">
                <a:latin typeface="Comic Sans MS" charset="0"/>
                <a:ea typeface="ＭＳ Ｐゴシック" charset="0"/>
                <a:cs typeface="ＭＳ Ｐゴシック" charset="0"/>
              </a:rPr>
              <a:t>Vérification des carnets de vaccination :</a:t>
            </a:r>
          </a:p>
          <a:p>
            <a:pPr lvl="1" eaLnBrk="1" hangingPunct="1"/>
            <a:r>
              <a:rPr lang="fr-FR">
                <a:solidFill>
                  <a:srgbClr val="F90001"/>
                </a:solidFill>
                <a:latin typeface="Comic Sans MS" charset="0"/>
                <a:ea typeface="ＭＳ Ｐゴシック" charset="0"/>
              </a:rPr>
              <a:t>L</a:t>
            </a:r>
            <a:r>
              <a:rPr lang="ja-JP" altLang="fr-FR">
                <a:solidFill>
                  <a:srgbClr val="F90001"/>
                </a:solidFill>
                <a:latin typeface="Comic Sans MS" charset="0"/>
                <a:ea typeface="ＭＳ Ｐゴシック" charset="0"/>
              </a:rPr>
              <a:t>’</a:t>
            </a:r>
            <a:r>
              <a:rPr lang="fr-FR">
                <a:solidFill>
                  <a:srgbClr val="F90001"/>
                </a:solidFill>
                <a:latin typeface="Comic Sans MS" charset="0"/>
                <a:ea typeface="ＭＳ Ｐゴシック" charset="0"/>
              </a:rPr>
              <a:t>infirmière</a:t>
            </a:r>
            <a:r>
              <a:rPr lang="fr-FR">
                <a:latin typeface="Comic Sans MS" charset="0"/>
                <a:ea typeface="ＭＳ Ｐゴシック" charset="0"/>
              </a:rPr>
              <a:t> (et non l</a:t>
            </a:r>
            <a:r>
              <a:rPr lang="ja-JP" altLang="fr-FR">
                <a:latin typeface="Comic Sans MS" charset="0"/>
                <a:ea typeface="ＭＳ Ｐゴシック" charset="0"/>
              </a:rPr>
              <a:t>’</a:t>
            </a:r>
            <a:r>
              <a:rPr lang="fr-FR">
                <a:latin typeface="Comic Sans MS" charset="0"/>
                <a:ea typeface="ＭＳ Ｐゴシック" charset="0"/>
              </a:rPr>
              <a:t>enseignant)</a:t>
            </a:r>
          </a:p>
          <a:p>
            <a:pPr lvl="1" eaLnBrk="1" hangingPunct="1"/>
            <a:endParaRPr lang="fr-FR">
              <a:latin typeface="Comic Sans MS" charset="0"/>
              <a:ea typeface="ＭＳ Ｐゴシック" charset="0"/>
            </a:endParaRPr>
          </a:p>
          <a:p>
            <a:pPr lvl="1" eaLnBrk="1" hangingPunct="1"/>
            <a:endParaRPr lang="fr-FR">
              <a:latin typeface="Comic Sans MS" charset="0"/>
              <a:ea typeface="ＭＳ Ｐゴシック" charset="0"/>
            </a:endParaRPr>
          </a:p>
          <a:p>
            <a:pPr eaLnBrk="1" hangingPunct="1"/>
            <a:r>
              <a:rPr lang="fr-FR">
                <a:latin typeface="Comic Sans MS" charset="0"/>
                <a:ea typeface="ＭＳ Ｐゴシック" charset="0"/>
                <a:cs typeface="ＭＳ Ｐゴシック" charset="0"/>
              </a:rPr>
              <a:t>Manipulation de l</a:t>
            </a:r>
            <a:r>
              <a:rPr lang="ja-JP" altLang="fr-FR">
                <a:latin typeface="Comic Sans MS" charset="0"/>
                <a:ea typeface="ＭＳ Ｐゴシック" charset="0"/>
                <a:cs typeface="ＭＳ Ｐゴシック" charset="0"/>
              </a:rPr>
              <a:t>’</a:t>
            </a:r>
            <a:r>
              <a:rPr lang="fr-FR">
                <a:latin typeface="Comic Sans MS" charset="0"/>
                <a:ea typeface="ＭＳ Ｐゴシック" charset="0"/>
                <a:cs typeface="ＭＳ Ｐゴシック" charset="0"/>
              </a:rPr>
              <a:t>élève </a:t>
            </a:r>
            <a:r>
              <a:rPr lang="fr-FR">
                <a:solidFill>
                  <a:srgbClr val="F90001"/>
                </a:solidFill>
                <a:latin typeface="Comic Sans MS" charset="0"/>
                <a:ea typeface="ＭＳ Ｐゴシック" charset="0"/>
                <a:cs typeface="ＭＳ Ｐゴシック" charset="0"/>
              </a:rPr>
              <a:t>seulement lorsque l</a:t>
            </a:r>
            <a:r>
              <a:rPr lang="ja-JP" altLang="fr-FR">
                <a:solidFill>
                  <a:srgbClr val="F90001"/>
                </a:solidFill>
                <a:latin typeface="Comic Sans MS" charset="0"/>
                <a:ea typeface="ＭＳ Ｐゴシック" charset="0"/>
                <a:cs typeface="ＭＳ Ｐゴシック" charset="0"/>
              </a:rPr>
              <a:t>’</a:t>
            </a:r>
            <a:r>
              <a:rPr lang="fr-FR">
                <a:solidFill>
                  <a:srgbClr val="F90001"/>
                </a:solidFill>
                <a:latin typeface="Comic Sans MS" charset="0"/>
                <a:ea typeface="ＭＳ Ｐゴシック" charset="0"/>
                <a:cs typeface="ＭＳ Ｐゴシック" charset="0"/>
              </a:rPr>
              <a:t>infirmière a indiqué que les vaccinations sont effectivement à jour</a:t>
            </a:r>
            <a:r>
              <a:rPr lang="fr-FR">
                <a:latin typeface="Comic Sans MS" charset="0"/>
                <a:ea typeface="ＭＳ Ｐゴシック" charset="0"/>
                <a:cs typeface="ＭＳ Ｐゴシック" charset="0"/>
              </a:rPr>
              <a:t>.</a:t>
            </a:r>
          </a:p>
          <a:p>
            <a:pPr lvl="1" eaLnBrk="1" hangingPunct="1">
              <a:buFont typeface="Wingdings" charset="0"/>
              <a:buNone/>
            </a:pPr>
            <a:endParaRPr lang="fr-FR">
              <a:latin typeface="Comic Sans MS" charset="0"/>
              <a:ea typeface="ＭＳ Ｐゴシック" charset="0"/>
            </a:endParaRPr>
          </a:p>
          <a:p>
            <a:pPr lvl="1" eaLnBrk="1" hangingPunct="1"/>
            <a:endParaRPr lang="fr-FR">
              <a:latin typeface="Arial" charset="0"/>
              <a:ea typeface="ＭＳ Ｐゴシック" charset="0"/>
            </a:endParaRPr>
          </a:p>
          <a:p>
            <a:pPr lvl="1" eaLnBrk="1" hangingPunct="1"/>
            <a:endParaRPr lang="fr-FR">
              <a:latin typeface="Arial" charset="0"/>
              <a:ea typeface="ＭＳ Ｐゴシック" charset="0"/>
            </a:endParaRPr>
          </a:p>
        </p:txBody>
      </p:sp>
    </p:spTree>
    <p:extLst>
      <p:ext uri="{BB962C8B-B14F-4D97-AF65-F5344CB8AC3E}">
        <p14:creationId xmlns:p14="http://schemas.microsoft.com/office/powerpoint/2010/main" val="163949078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7D0D775E-F071-7B4C-9CD4-7AB9D3F11BFB}" type="datetime2">
              <a:rPr lang="fr-FR" sz="1200">
                <a:latin typeface="Garamond" charset="0"/>
              </a:rPr>
              <a:pPr eaLnBrk="1" hangingPunct="1"/>
              <a:t>vendredi 4 septembre 15</a:t>
            </a:fld>
            <a:endParaRPr lang="fr-FR" sz="1200">
              <a:latin typeface="Garamond" charset="0"/>
            </a:endParaRPr>
          </a:p>
        </p:txBody>
      </p:sp>
      <p:sp>
        <p:nvSpPr>
          <p:cNvPr id="22531"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fr-FR" sz="1200">
                <a:latin typeface="Garamond" charset="0"/>
              </a:rPr>
              <a:t>risques biologiques</a:t>
            </a:r>
          </a:p>
        </p:txBody>
      </p:sp>
      <p:sp>
        <p:nvSpPr>
          <p:cNvPr id="22532"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282AA29F-5D71-FE46-92FF-453F643EA9B1}" type="slidenum">
              <a:rPr lang="fr-FR" sz="1200">
                <a:latin typeface="Garamond" charset="0"/>
              </a:rPr>
              <a:pPr eaLnBrk="1" hangingPunct="1"/>
              <a:t>57</a:t>
            </a:fld>
            <a:endParaRPr lang="fr-FR" sz="1200">
              <a:latin typeface="Garamond" charset="0"/>
            </a:endParaRPr>
          </a:p>
        </p:txBody>
      </p:sp>
      <p:sp>
        <p:nvSpPr>
          <p:cNvPr id="22533" name="Rectangle 2"/>
          <p:cNvSpPr>
            <a:spLocks noGrp="1" noChangeArrowheads="1"/>
          </p:cNvSpPr>
          <p:nvPr>
            <p:ph type="title"/>
          </p:nvPr>
        </p:nvSpPr>
        <p:spPr/>
        <p:txBody>
          <a:bodyPr>
            <a:normAutofit fontScale="90000"/>
          </a:bodyPr>
          <a:lstStyle/>
          <a:p>
            <a:pPr eaLnBrk="1" hangingPunct="1"/>
            <a:r>
              <a:rPr lang="fr-FR">
                <a:latin typeface="Garamond" charset="0"/>
                <a:ea typeface="ＭＳ Ｐゴシック" charset="0"/>
                <a:cs typeface="ＭＳ Ｐゴシック" charset="0"/>
              </a:rPr>
              <a:t>Premiers soins et trousse de secours</a:t>
            </a:r>
          </a:p>
        </p:txBody>
      </p:sp>
      <p:sp>
        <p:nvSpPr>
          <p:cNvPr id="712707" name="Rectangle 3"/>
          <p:cNvSpPr>
            <a:spLocks noGrp="1" noChangeArrowheads="1"/>
          </p:cNvSpPr>
          <p:nvPr>
            <p:ph type="body" idx="1"/>
          </p:nvPr>
        </p:nvSpPr>
        <p:spPr/>
        <p:txBody>
          <a:bodyPr/>
          <a:lstStyle/>
          <a:p>
            <a:pPr eaLnBrk="1" hangingPunct="1"/>
            <a:r>
              <a:rPr lang="fr-FR">
                <a:latin typeface="Comic Sans MS" charset="0"/>
                <a:ea typeface="ＭＳ Ｐゴシック" charset="0"/>
                <a:cs typeface="ＭＳ Ｐゴシック" charset="0"/>
              </a:rPr>
              <a:t>Extrait du BO HS du 6/01/2000 :</a:t>
            </a:r>
          </a:p>
          <a:p>
            <a:pPr eaLnBrk="1" hangingPunct="1">
              <a:buFont typeface="Wingdings" charset="0"/>
              <a:buNone/>
            </a:pPr>
            <a:r>
              <a:rPr lang="fr-FR">
                <a:latin typeface="Comic Sans MS" charset="0"/>
                <a:ea typeface="ＭＳ Ｐゴシック" charset="0"/>
                <a:cs typeface="ＭＳ Ｐゴシック" charset="0"/>
              </a:rPr>
              <a:t>	</a:t>
            </a:r>
            <a:r>
              <a:rPr lang="fr-FR" sz="2000">
                <a:latin typeface="Comic Sans MS" charset="0"/>
                <a:ea typeface="ＭＳ Ｐゴシック" charset="0"/>
                <a:cs typeface="ＭＳ Ｐゴシック" charset="0"/>
              </a:rPr>
              <a:t>« Il appartient à chacun de porter secours à toute personne en danger. Mais </a:t>
            </a:r>
            <a:r>
              <a:rPr lang="fr-FR" sz="2000">
                <a:solidFill>
                  <a:srgbClr val="FF0000"/>
                </a:solidFill>
                <a:latin typeface="Comic Sans MS" charset="0"/>
                <a:ea typeface="ＭＳ Ｐゴシック" charset="0"/>
                <a:cs typeface="ＭＳ Ｐゴシック" charset="0"/>
              </a:rPr>
              <a:t>attention : ne pas se substituer à l</a:t>
            </a:r>
            <a:r>
              <a:rPr lang="ja-JP" altLang="fr-FR" sz="2000">
                <a:solidFill>
                  <a:srgbClr val="FF0000"/>
                </a:solidFill>
                <a:latin typeface="Comic Sans MS" charset="0"/>
                <a:ea typeface="ＭＳ Ｐゴシック" charset="0"/>
                <a:cs typeface="ＭＳ Ｐゴシック" charset="0"/>
              </a:rPr>
              <a:t>’</a:t>
            </a:r>
            <a:r>
              <a:rPr lang="fr-FR" sz="2000">
                <a:solidFill>
                  <a:srgbClr val="FF0000"/>
                </a:solidFill>
                <a:latin typeface="Comic Sans MS" charset="0"/>
                <a:ea typeface="ＭＳ Ｐゴシック" charset="0"/>
                <a:cs typeface="ＭＳ Ｐゴシック" charset="0"/>
              </a:rPr>
              <a:t>infirmière. </a:t>
            </a:r>
            <a:r>
              <a:rPr lang="fr-FR" sz="2000">
                <a:latin typeface="Comic Sans MS" charset="0"/>
                <a:ea typeface="ＭＳ Ｐゴシック" charset="0"/>
                <a:cs typeface="ＭＳ Ｐゴシック" charset="0"/>
              </a:rPr>
              <a:t>»</a:t>
            </a:r>
          </a:p>
          <a:p>
            <a:pPr eaLnBrk="1" hangingPunct="1">
              <a:buFont typeface="Wingdings" charset="0"/>
              <a:buNone/>
            </a:pPr>
            <a:r>
              <a:rPr lang="fr-FR" sz="2000">
                <a:latin typeface="Comic Sans MS" charset="0"/>
                <a:ea typeface="ＭＳ Ｐゴシック" charset="0"/>
                <a:cs typeface="ＭＳ Ｐゴシック" charset="0"/>
              </a:rPr>
              <a:t>	Doivent être présentes des consignes précises et affichées sur la conduite à tenir en cas d</a:t>
            </a:r>
            <a:r>
              <a:rPr lang="ja-JP" altLang="fr-FR" sz="2000">
                <a:latin typeface="Comic Sans MS" charset="0"/>
                <a:ea typeface="ＭＳ Ｐゴシック" charset="0"/>
                <a:cs typeface="ＭＳ Ｐゴシック" charset="0"/>
              </a:rPr>
              <a:t>’</a:t>
            </a:r>
            <a:r>
              <a:rPr lang="fr-FR" sz="2000">
                <a:latin typeface="Comic Sans MS" charset="0"/>
                <a:ea typeface="ＭＳ Ｐゴシック" charset="0"/>
                <a:cs typeface="ＭＳ Ｐゴシック" charset="0"/>
              </a:rPr>
              <a:t>urgence</a:t>
            </a:r>
          </a:p>
          <a:p>
            <a:pPr eaLnBrk="1" hangingPunct="1">
              <a:buFont typeface="Wingdings" charset="0"/>
              <a:buNone/>
            </a:pPr>
            <a:endParaRPr lang="fr-FR">
              <a:latin typeface="Comic Sans MS" charset="0"/>
              <a:ea typeface="ＭＳ Ｐゴシック" charset="0"/>
              <a:cs typeface="ＭＳ Ｐゴシック" charset="0"/>
            </a:endParaRPr>
          </a:p>
        </p:txBody>
      </p:sp>
      <p:sp>
        <p:nvSpPr>
          <p:cNvPr id="712708" name="AutoShape 4"/>
          <p:cNvSpPr>
            <a:spLocks noChangeArrowheads="1"/>
          </p:cNvSpPr>
          <p:nvPr/>
        </p:nvSpPr>
        <p:spPr bwMode="auto">
          <a:xfrm>
            <a:off x="539750" y="4076700"/>
            <a:ext cx="8208963" cy="2376488"/>
          </a:xfrm>
          <a:prstGeom prst="wedgeRectCallout">
            <a:avLst>
              <a:gd name="adj1" fmla="val 1769"/>
              <a:gd name="adj2" fmla="val -72444"/>
            </a:avLst>
          </a:prstGeom>
          <a:solidFill>
            <a:schemeClr val="accent1"/>
          </a:solidFill>
          <a:ln w="9525">
            <a:solidFill>
              <a:schemeClr val="tx1"/>
            </a:solidFill>
            <a:miter lim="800000"/>
            <a:headEnd/>
            <a:tailEnd/>
          </a:ln>
        </p:spPr>
        <p:txBody>
          <a:bodyPr/>
          <a:lstStyle/>
          <a:p>
            <a:pPr algn="ctr" eaLnBrk="0" hangingPunct="0">
              <a:buFontTx/>
              <a:buChar char="-"/>
            </a:pPr>
            <a:r>
              <a:rPr lang="fr-FR">
                <a:latin typeface="Comic Sans MS" charset="0"/>
                <a:cs typeface="ＭＳ Ｐゴシック" charset="0"/>
              </a:rPr>
              <a:t> Nécessité que les professeurs aient accès à la formation SST</a:t>
            </a:r>
          </a:p>
          <a:p>
            <a:pPr algn="ctr" eaLnBrk="0" hangingPunct="0">
              <a:buFontTx/>
              <a:buChar char="-"/>
            </a:pPr>
            <a:r>
              <a:rPr lang="fr-FR">
                <a:latin typeface="Comic Sans MS" charset="0"/>
                <a:cs typeface="ＭＳ Ｐゴシック" charset="0"/>
              </a:rPr>
              <a:t> Nécessité que soit disponible dans le laboratoire une trousse minimale de secours</a:t>
            </a:r>
          </a:p>
          <a:p>
            <a:pPr algn="ctr" eaLnBrk="0" hangingPunct="0">
              <a:buFontTx/>
              <a:buChar char="-"/>
            </a:pPr>
            <a:r>
              <a:rPr lang="fr-FR">
                <a:latin typeface="Comic Sans MS" charset="0"/>
                <a:cs typeface="ＭＳ Ｐゴシック" charset="0"/>
              </a:rPr>
              <a:t> Nécessité de connaître la conduite à tenir au sein de l</a:t>
            </a:r>
            <a:r>
              <a:rPr lang="ja-JP" altLang="fr-FR">
                <a:latin typeface="Comic Sans MS" charset="0"/>
                <a:cs typeface="ＭＳ Ｐゴシック" charset="0"/>
              </a:rPr>
              <a:t>’</a:t>
            </a:r>
            <a:r>
              <a:rPr lang="fr-FR">
                <a:latin typeface="Comic Sans MS" charset="0"/>
                <a:cs typeface="ＭＳ Ｐゴシック" charset="0"/>
              </a:rPr>
              <a:t>établissement  en cas d</a:t>
            </a:r>
            <a:r>
              <a:rPr lang="ja-JP" altLang="fr-FR">
                <a:latin typeface="Comic Sans MS" charset="0"/>
                <a:cs typeface="ＭＳ Ｐゴシック" charset="0"/>
              </a:rPr>
              <a:t>’</a:t>
            </a:r>
            <a:r>
              <a:rPr lang="fr-FR">
                <a:latin typeface="Comic Sans MS" charset="0"/>
                <a:cs typeface="ＭＳ Ｐゴシック" charset="0"/>
              </a:rPr>
              <a:t>urgence</a:t>
            </a:r>
            <a:r>
              <a:rPr lang="fr-FR">
                <a:cs typeface="ＭＳ Ｐゴシック" charset="0"/>
              </a:rPr>
              <a:t> </a:t>
            </a:r>
          </a:p>
        </p:txBody>
      </p:sp>
    </p:spTree>
    <p:extLst>
      <p:ext uri="{BB962C8B-B14F-4D97-AF65-F5344CB8AC3E}">
        <p14:creationId xmlns:p14="http://schemas.microsoft.com/office/powerpoint/2010/main" val="27785344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27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270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27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2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70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5CB5BE18-D8F1-1D45-A2A1-3F014EAF447B}" type="datetime2">
              <a:rPr lang="fr-FR" sz="1200">
                <a:latin typeface="Garamond" charset="0"/>
              </a:rPr>
              <a:pPr eaLnBrk="1" hangingPunct="1"/>
              <a:t>vendredi 4 septembre 15</a:t>
            </a:fld>
            <a:endParaRPr lang="fr-FR" sz="1200">
              <a:latin typeface="Garamond" charset="0"/>
            </a:endParaRPr>
          </a:p>
        </p:txBody>
      </p:sp>
      <p:sp>
        <p:nvSpPr>
          <p:cNvPr id="23555"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fr-FR" sz="1200">
                <a:latin typeface="Garamond" charset="0"/>
              </a:rPr>
              <a:t>risques biologiques</a:t>
            </a:r>
          </a:p>
        </p:txBody>
      </p:sp>
      <p:sp>
        <p:nvSpPr>
          <p:cNvPr id="23556"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757019C6-FB4D-0349-8F79-0EB06E00C0E0}" type="slidenum">
              <a:rPr lang="fr-FR" sz="1200">
                <a:latin typeface="Garamond" charset="0"/>
              </a:rPr>
              <a:pPr eaLnBrk="1" hangingPunct="1"/>
              <a:t>58</a:t>
            </a:fld>
            <a:endParaRPr lang="fr-FR" sz="1200">
              <a:latin typeface="Garamond" charset="0"/>
            </a:endParaRPr>
          </a:p>
        </p:txBody>
      </p:sp>
      <p:sp>
        <p:nvSpPr>
          <p:cNvPr id="23557" name="Rectangle 2"/>
          <p:cNvSpPr>
            <a:spLocks noGrp="1" noChangeArrowheads="1"/>
          </p:cNvSpPr>
          <p:nvPr>
            <p:ph type="title"/>
          </p:nvPr>
        </p:nvSpPr>
        <p:spPr/>
        <p:txBody>
          <a:bodyPr>
            <a:normAutofit fontScale="90000"/>
          </a:bodyPr>
          <a:lstStyle/>
          <a:p>
            <a:pPr eaLnBrk="1" hangingPunct="1"/>
            <a:r>
              <a:rPr lang="fr-FR" sz="3800">
                <a:latin typeface="Garamond" charset="0"/>
                <a:ea typeface="ＭＳ Ｐゴシック" charset="0"/>
                <a:cs typeface="ＭＳ Ｐゴシック" charset="0"/>
              </a:rPr>
              <a:t>Contenu de la trousse de secours minimale</a:t>
            </a:r>
          </a:p>
        </p:txBody>
      </p:sp>
      <p:sp>
        <p:nvSpPr>
          <p:cNvPr id="23558" name="Rectangle 3"/>
          <p:cNvSpPr>
            <a:spLocks noGrp="1" noChangeArrowheads="1"/>
          </p:cNvSpPr>
          <p:nvPr>
            <p:ph type="body" idx="1"/>
          </p:nvPr>
        </p:nvSpPr>
        <p:spPr/>
        <p:txBody>
          <a:bodyPr/>
          <a:lstStyle/>
          <a:p>
            <a:pPr eaLnBrk="1" hangingPunct="1"/>
            <a:r>
              <a:rPr lang="fr-FR">
                <a:latin typeface="Comic Sans MS" charset="0"/>
                <a:ea typeface="ＭＳ Ｐゴシック" charset="0"/>
                <a:cs typeface="ＭＳ Ｐゴシック" charset="0"/>
              </a:rPr>
              <a:t>Un antiseptique non périmé, si possible en dosette à usage unique (Hexomedine 1/100)</a:t>
            </a:r>
          </a:p>
          <a:p>
            <a:pPr eaLnBrk="1" hangingPunct="1">
              <a:buFont typeface="Wingdings" charset="0"/>
              <a:buNone/>
            </a:pPr>
            <a:endParaRPr lang="fr-FR">
              <a:latin typeface="Comic Sans MS" charset="0"/>
              <a:ea typeface="ＭＳ Ｐゴシック" charset="0"/>
              <a:cs typeface="ＭＳ Ｐゴシック" charset="0"/>
            </a:endParaRPr>
          </a:p>
          <a:p>
            <a:pPr eaLnBrk="1" hangingPunct="1"/>
            <a:r>
              <a:rPr lang="fr-FR">
                <a:latin typeface="Comic Sans MS" charset="0"/>
                <a:ea typeface="ＭＳ Ｐゴシック" charset="0"/>
                <a:cs typeface="ＭＳ Ｐゴシック" charset="0"/>
              </a:rPr>
              <a:t>Compresses stériles</a:t>
            </a:r>
          </a:p>
          <a:p>
            <a:pPr eaLnBrk="1" hangingPunct="1">
              <a:buFont typeface="Wingdings" charset="0"/>
              <a:buNone/>
            </a:pPr>
            <a:endParaRPr lang="fr-FR">
              <a:latin typeface="Comic Sans MS" charset="0"/>
              <a:ea typeface="ＭＳ Ｐゴシック" charset="0"/>
              <a:cs typeface="ＭＳ Ｐゴシック" charset="0"/>
            </a:endParaRPr>
          </a:p>
          <a:p>
            <a:pPr eaLnBrk="1" hangingPunct="1"/>
            <a:r>
              <a:rPr lang="fr-FR">
                <a:latin typeface="Comic Sans MS" charset="0"/>
                <a:ea typeface="ＭＳ Ｐゴシック" charset="0"/>
                <a:cs typeface="ＭＳ Ｐゴシック" charset="0"/>
              </a:rPr>
              <a:t>Pansements</a:t>
            </a:r>
          </a:p>
          <a:p>
            <a:pPr eaLnBrk="1" hangingPunct="1">
              <a:buFont typeface="Wingdings" charset="0"/>
              <a:buNone/>
            </a:pPr>
            <a:endParaRPr lang="fr-FR">
              <a:latin typeface="Comic Sans MS" charset="0"/>
              <a:ea typeface="ＭＳ Ｐゴシック" charset="0"/>
              <a:cs typeface="ＭＳ Ｐゴシック" charset="0"/>
            </a:endParaRPr>
          </a:p>
          <a:p>
            <a:pPr eaLnBrk="1" hangingPunct="1"/>
            <a:r>
              <a:rPr lang="fr-FR">
                <a:latin typeface="Comic Sans MS" charset="0"/>
                <a:ea typeface="ＭＳ Ｐゴシック" charset="0"/>
                <a:cs typeface="ＭＳ Ｐゴシック" charset="0"/>
              </a:rPr>
              <a:t>Gants </a:t>
            </a:r>
          </a:p>
        </p:txBody>
      </p:sp>
    </p:spTree>
    <p:extLst>
      <p:ext uri="{BB962C8B-B14F-4D97-AF65-F5344CB8AC3E}">
        <p14:creationId xmlns:p14="http://schemas.microsoft.com/office/powerpoint/2010/main" val="10543853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B0160F8F-2A21-5C4C-8A38-8C689E5CBD67}" type="datetime2">
              <a:rPr lang="fr-FR" sz="1200">
                <a:latin typeface="Garamond" charset="0"/>
              </a:rPr>
              <a:pPr eaLnBrk="1" hangingPunct="1"/>
              <a:t>vendredi 4 septembre 15</a:t>
            </a:fld>
            <a:endParaRPr lang="fr-FR" sz="1200">
              <a:latin typeface="Garamond" charset="0"/>
            </a:endParaRPr>
          </a:p>
        </p:txBody>
      </p:sp>
      <p:sp>
        <p:nvSpPr>
          <p:cNvPr id="24579"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fr-FR" sz="1200">
                <a:latin typeface="Garamond" charset="0"/>
              </a:rPr>
              <a:t>risques biologiques</a:t>
            </a:r>
          </a:p>
        </p:txBody>
      </p:sp>
      <p:sp>
        <p:nvSpPr>
          <p:cNvPr id="24580"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7F559E4D-223F-2A40-8009-8823EF743084}" type="slidenum">
              <a:rPr lang="fr-FR" sz="1200">
                <a:latin typeface="Garamond" charset="0"/>
              </a:rPr>
              <a:pPr eaLnBrk="1" hangingPunct="1"/>
              <a:t>59</a:t>
            </a:fld>
            <a:endParaRPr lang="fr-FR" sz="1200">
              <a:latin typeface="Garamond" charset="0"/>
            </a:endParaRPr>
          </a:p>
        </p:txBody>
      </p:sp>
      <p:sp>
        <p:nvSpPr>
          <p:cNvPr id="24582" name="Rectangle 3"/>
          <p:cNvSpPr>
            <a:spLocks noGrp="1" noChangeArrowheads="1"/>
          </p:cNvSpPr>
          <p:nvPr>
            <p:ph type="body" idx="1"/>
          </p:nvPr>
        </p:nvSpPr>
        <p:spPr/>
        <p:txBody>
          <a:bodyPr/>
          <a:lstStyle/>
          <a:p>
            <a:pPr eaLnBrk="1" hangingPunct="1"/>
            <a:endParaRPr lang="fr-FR">
              <a:latin typeface="Arial" charset="0"/>
              <a:ea typeface="ＭＳ Ｐゴシック" charset="0"/>
              <a:cs typeface="ＭＳ Ｐゴシック" charset="0"/>
            </a:endParaRPr>
          </a:p>
          <a:p>
            <a:pPr eaLnBrk="1" hangingPunct="1"/>
            <a:r>
              <a:rPr lang="fr-FR">
                <a:latin typeface="Comic Sans MS" charset="0"/>
                <a:ea typeface="ＭＳ Ｐゴシック" charset="0"/>
                <a:cs typeface="ＭＳ Ｐゴシック" charset="0"/>
              </a:rPr>
              <a:t>Tout incident (blessure, brûlure…) survenant à un élève doit :</a:t>
            </a:r>
          </a:p>
          <a:p>
            <a:pPr eaLnBrk="1" hangingPunct="1">
              <a:buFont typeface="Wingdings" charset="0"/>
              <a:buNone/>
            </a:pPr>
            <a:endParaRPr lang="fr-FR">
              <a:latin typeface="Comic Sans MS" charset="0"/>
              <a:ea typeface="ＭＳ Ｐゴシック" charset="0"/>
              <a:cs typeface="ＭＳ Ｐゴシック" charset="0"/>
            </a:endParaRPr>
          </a:p>
          <a:p>
            <a:pPr lvl="1" eaLnBrk="1" hangingPunct="1"/>
            <a:r>
              <a:rPr lang="fr-FR">
                <a:latin typeface="Comic Sans MS" charset="0"/>
                <a:ea typeface="ＭＳ Ｐゴシック" charset="0"/>
              </a:rPr>
              <a:t>Être traité par l</a:t>
            </a:r>
            <a:r>
              <a:rPr lang="ja-JP" altLang="fr-FR">
                <a:latin typeface="Comic Sans MS" charset="0"/>
                <a:ea typeface="ＭＳ Ｐゴシック" charset="0"/>
              </a:rPr>
              <a:t>’</a:t>
            </a:r>
            <a:r>
              <a:rPr lang="fr-FR">
                <a:latin typeface="Comic Sans MS" charset="0"/>
                <a:ea typeface="ＭＳ Ｐゴシック" charset="0"/>
              </a:rPr>
              <a:t>infirmière (soins appropriés, inscription sur le registre de l</a:t>
            </a:r>
            <a:r>
              <a:rPr lang="ja-JP" altLang="fr-FR">
                <a:latin typeface="Comic Sans MS" charset="0"/>
                <a:ea typeface="ＭＳ Ｐゴシック" charset="0"/>
              </a:rPr>
              <a:t>’</a:t>
            </a:r>
            <a:r>
              <a:rPr lang="fr-FR">
                <a:latin typeface="Comic Sans MS" charset="0"/>
                <a:ea typeface="ＭＳ Ｐゴシック" charset="0"/>
              </a:rPr>
              <a:t>infirmière)</a:t>
            </a:r>
          </a:p>
          <a:p>
            <a:pPr lvl="1" eaLnBrk="1" hangingPunct="1"/>
            <a:r>
              <a:rPr lang="fr-FR">
                <a:latin typeface="Comic Sans MS" charset="0"/>
                <a:ea typeface="ＭＳ Ｐゴシック" charset="0"/>
              </a:rPr>
              <a:t>Être communiqué à la famille par le biais du carnet de correspondance.</a:t>
            </a:r>
          </a:p>
          <a:p>
            <a:pPr lvl="1" eaLnBrk="1" hangingPunct="1">
              <a:buFont typeface="Wingdings" charset="0"/>
              <a:buNone/>
            </a:pPr>
            <a:endParaRPr lang="fr-FR">
              <a:latin typeface="Comic Sans MS" charset="0"/>
              <a:ea typeface="ＭＳ Ｐゴシック" charset="0"/>
            </a:endParaRPr>
          </a:p>
          <a:p>
            <a:pPr lvl="1" eaLnBrk="1" hangingPunct="1"/>
            <a:endParaRPr lang="fr-FR">
              <a:latin typeface="Arial" charset="0"/>
              <a:ea typeface="ＭＳ Ｐゴシック" charset="0"/>
            </a:endParaRPr>
          </a:p>
          <a:p>
            <a:pPr lvl="1" eaLnBrk="1" hangingPunct="1"/>
            <a:endParaRPr lang="fr-FR">
              <a:latin typeface="Arial" charset="0"/>
              <a:ea typeface="ＭＳ Ｐゴシック" charset="0"/>
            </a:endParaRPr>
          </a:p>
        </p:txBody>
      </p:sp>
    </p:spTree>
    <p:extLst>
      <p:ext uri="{BB962C8B-B14F-4D97-AF65-F5344CB8AC3E}">
        <p14:creationId xmlns:p14="http://schemas.microsoft.com/office/powerpoint/2010/main" val="9610753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71472" y="116632"/>
            <a:ext cx="7772400" cy="3214710"/>
          </a:xfrm>
          <a:solidFill>
            <a:schemeClr val="tx2">
              <a:lumMod val="40000"/>
              <a:lumOff val="60000"/>
            </a:schemeClr>
          </a:solidFill>
        </p:spPr>
        <p:txBody>
          <a:bodyPr/>
          <a:lstStyle/>
          <a:p>
            <a:pPr fontAlgn="auto">
              <a:spcBef>
                <a:spcPts val="0"/>
              </a:spcBef>
              <a:spcAft>
                <a:spcPts val="0"/>
              </a:spcAft>
              <a:defRPr/>
            </a:pPr>
            <a:r>
              <a:rPr lang="fr-FR" sz="5400" dirty="0" smtClean="0">
                <a:effectLst/>
              </a:rPr>
              <a:t>2/ Evaluer les risques qui ne peuvent être évités</a:t>
            </a:r>
            <a:br>
              <a:rPr lang="fr-FR" sz="5400" dirty="0" smtClean="0">
                <a:effectLst/>
              </a:rPr>
            </a:br>
            <a:r>
              <a:rPr lang="fr-FR" sz="5400" dirty="0">
                <a:solidFill>
                  <a:schemeClr val="accent6">
                    <a:lumMod val="60000"/>
                    <a:lumOff val="40000"/>
                  </a:schemeClr>
                </a:solidFill>
                <a:effectLst/>
              </a:rPr>
              <a:t> </a:t>
            </a:r>
            <a:r>
              <a:rPr lang="fr-FR" sz="3600" dirty="0">
                <a:solidFill>
                  <a:schemeClr val="accent6">
                    <a:lumMod val="60000"/>
                    <a:lumOff val="40000"/>
                  </a:schemeClr>
                </a:solidFill>
                <a:effectLst/>
              </a:rPr>
              <a:t>= prévention intrinsèque </a:t>
            </a:r>
            <a:r>
              <a:rPr lang="fr-FR" sz="5400" dirty="0">
                <a:effectLst/>
              </a:rPr>
              <a:t/>
            </a:r>
            <a:br>
              <a:rPr lang="fr-FR" sz="5400" dirty="0">
                <a:effectLst/>
              </a:rPr>
            </a:br>
            <a:endParaRPr lang="fr-FR" sz="5400" dirty="0">
              <a:solidFill>
                <a:srgbClr val="FFFF00"/>
              </a:solidFill>
              <a:effectLst>
                <a:outerShdw blurRad="50800" dist="38100" dir="8220000" algn="tl" rotWithShape="0">
                  <a:schemeClr val="tx1">
                    <a:alpha val="58000"/>
                  </a:schemeClr>
                </a:outerShdw>
              </a:effectLst>
            </a:endParaRPr>
          </a:p>
        </p:txBody>
      </p:sp>
      <p:sp>
        <p:nvSpPr>
          <p:cNvPr id="4" name="Titre 1"/>
          <p:cNvSpPr txBox="1">
            <a:spLocks/>
          </p:cNvSpPr>
          <p:nvPr/>
        </p:nvSpPr>
        <p:spPr>
          <a:xfrm>
            <a:off x="714375" y="1000125"/>
            <a:ext cx="7772400" cy="1000125"/>
          </a:xfrm>
          <a:prstGeom prst="rect">
            <a:avLst/>
          </a:prstGeom>
        </p:spPr>
        <p:txBody>
          <a:bodyPr anchor="ctr">
            <a:normAutofit/>
          </a:bodyPr>
          <a:lstStyle/>
          <a:p>
            <a:pPr algn="ctr" fontAlgn="auto">
              <a:spcAft>
                <a:spcPts val="0"/>
              </a:spcAft>
              <a:defRPr/>
            </a:pPr>
            <a:endParaRPr lang="fr-FR" sz="4400" dirty="0">
              <a:latin typeface="+mj-lt"/>
              <a:ea typeface="+mj-ea"/>
              <a:cs typeface="+mj-cs"/>
            </a:endParaRPr>
          </a:p>
        </p:txBody>
      </p:sp>
      <p:pic>
        <p:nvPicPr>
          <p:cNvPr id="48131" name="Image 14" descr="logo.gif"/>
          <p:cNvPicPr>
            <a:picLocks noChangeAspect="1"/>
          </p:cNvPicPr>
          <p:nvPr/>
        </p:nvPicPr>
        <p:blipFill>
          <a:blip r:embed="rId3" cstate="print"/>
          <a:srcRect/>
          <a:stretch>
            <a:fillRect/>
          </a:stretch>
        </p:blipFill>
        <p:spPr bwMode="auto">
          <a:xfrm>
            <a:off x="7972425" y="785794"/>
            <a:ext cx="1171575" cy="714375"/>
          </a:xfrm>
          <a:prstGeom prst="rect">
            <a:avLst/>
          </a:prstGeom>
          <a:noFill/>
          <a:ln w="9525">
            <a:noFill/>
            <a:miter lim="800000"/>
            <a:headEnd/>
            <a:tailEnd/>
          </a:ln>
        </p:spPr>
      </p:pic>
      <p:pic>
        <p:nvPicPr>
          <p:cNvPr id="48138" name="Picture 2"/>
          <p:cNvPicPr>
            <a:picLocks noChangeAspect="1" noChangeArrowheads="1"/>
          </p:cNvPicPr>
          <p:nvPr/>
        </p:nvPicPr>
        <p:blipFill>
          <a:blip r:embed="rId4" cstate="print"/>
          <a:srcRect/>
          <a:stretch>
            <a:fillRect/>
          </a:stretch>
        </p:blipFill>
        <p:spPr bwMode="auto">
          <a:xfrm>
            <a:off x="214282" y="1785926"/>
            <a:ext cx="1381125" cy="600075"/>
          </a:xfrm>
          <a:prstGeom prst="rect">
            <a:avLst/>
          </a:prstGeom>
          <a:noFill/>
          <a:ln w="9525">
            <a:noFill/>
            <a:miter lim="800000"/>
            <a:headEnd/>
            <a:tailEnd/>
          </a:ln>
        </p:spPr>
      </p:pic>
      <p:pic>
        <p:nvPicPr>
          <p:cNvPr id="10" name="Picture 2"/>
          <p:cNvPicPr>
            <a:picLocks noChangeAspect="1" noChangeArrowheads="1"/>
          </p:cNvPicPr>
          <p:nvPr/>
        </p:nvPicPr>
        <p:blipFill>
          <a:blip r:embed="rId5" cstate="print"/>
          <a:srcRect r="3761"/>
          <a:stretch>
            <a:fillRect/>
          </a:stretch>
        </p:blipFill>
        <p:spPr bwMode="auto">
          <a:xfrm>
            <a:off x="730025" y="2348880"/>
            <a:ext cx="8018439" cy="4287172"/>
          </a:xfrm>
          <a:prstGeom prst="rect">
            <a:avLst/>
          </a:prstGeom>
          <a:noFill/>
          <a:ln w="9525">
            <a:noFill/>
            <a:miter lim="800000"/>
            <a:headEnd/>
            <a:tailEnd/>
          </a:ln>
        </p:spPr>
      </p:pic>
      <p:sp>
        <p:nvSpPr>
          <p:cNvPr id="11" name="ZoneTexte 10"/>
          <p:cNvSpPr txBox="1"/>
          <p:nvPr/>
        </p:nvSpPr>
        <p:spPr>
          <a:xfrm>
            <a:off x="5220072" y="3573016"/>
            <a:ext cx="2160240" cy="646331"/>
          </a:xfrm>
          <a:prstGeom prst="rect">
            <a:avLst/>
          </a:prstGeom>
          <a:noFill/>
        </p:spPr>
        <p:txBody>
          <a:bodyPr wrap="square" rtlCol="0">
            <a:spAutoFit/>
          </a:bodyPr>
          <a:lstStyle/>
          <a:p>
            <a:r>
              <a:rPr lang="fr-FR" dirty="0" smtClean="0">
                <a:solidFill>
                  <a:schemeClr val="bg1"/>
                </a:solidFill>
              </a:rPr>
              <a:t>= réduire le risque de toute urgence</a:t>
            </a:r>
            <a:endParaRPr lang="fr-FR" dirty="0">
              <a:solidFill>
                <a:schemeClr val="bg1"/>
              </a:solidFill>
            </a:endParaRPr>
          </a:p>
        </p:txBody>
      </p:sp>
      <p:sp>
        <p:nvSpPr>
          <p:cNvPr id="12" name="ZoneTexte 11"/>
          <p:cNvSpPr txBox="1"/>
          <p:nvPr/>
        </p:nvSpPr>
        <p:spPr>
          <a:xfrm>
            <a:off x="5796136" y="4366845"/>
            <a:ext cx="2160240" cy="646331"/>
          </a:xfrm>
          <a:prstGeom prst="rect">
            <a:avLst/>
          </a:prstGeom>
          <a:noFill/>
        </p:spPr>
        <p:txBody>
          <a:bodyPr wrap="square" rtlCol="0">
            <a:spAutoFit/>
          </a:bodyPr>
          <a:lstStyle/>
          <a:p>
            <a:r>
              <a:rPr lang="fr-FR" dirty="0" smtClean="0">
                <a:solidFill>
                  <a:schemeClr val="bg1"/>
                </a:solidFill>
              </a:rPr>
              <a:t>= réduire le risque dès que possible</a:t>
            </a:r>
            <a:endParaRPr lang="fr-FR" dirty="0">
              <a:solidFill>
                <a:schemeClr val="bg1"/>
              </a:solidFill>
            </a:endParaRPr>
          </a:p>
        </p:txBody>
      </p:sp>
      <p:sp>
        <p:nvSpPr>
          <p:cNvPr id="13" name="ZoneTexte 12"/>
          <p:cNvSpPr txBox="1"/>
          <p:nvPr/>
        </p:nvSpPr>
        <p:spPr>
          <a:xfrm>
            <a:off x="4788024" y="4941168"/>
            <a:ext cx="2160240" cy="646331"/>
          </a:xfrm>
          <a:prstGeom prst="rect">
            <a:avLst/>
          </a:prstGeom>
          <a:noFill/>
        </p:spPr>
        <p:txBody>
          <a:bodyPr wrap="square" rtlCol="0">
            <a:spAutoFit/>
          </a:bodyPr>
          <a:lstStyle/>
          <a:p>
            <a:r>
              <a:rPr lang="fr-FR" dirty="0" smtClean="0">
                <a:solidFill>
                  <a:schemeClr val="bg1"/>
                </a:solidFill>
              </a:rPr>
              <a:t>= envisager de réduire le risque</a:t>
            </a:r>
            <a:endParaRPr lang="fr-FR" dirty="0">
              <a:solidFill>
                <a:schemeClr val="bg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A2F5DE83-6AAB-4144-B6CF-657319213C16}" type="datetime2">
              <a:rPr lang="fr-FR" sz="1200">
                <a:latin typeface="Garamond" charset="0"/>
              </a:rPr>
              <a:pPr eaLnBrk="1" hangingPunct="1"/>
              <a:t>vendredi 4 septembre 15</a:t>
            </a:fld>
            <a:endParaRPr lang="fr-FR" sz="1200">
              <a:latin typeface="Garamond" charset="0"/>
            </a:endParaRPr>
          </a:p>
        </p:txBody>
      </p:sp>
      <p:sp>
        <p:nvSpPr>
          <p:cNvPr id="25603"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fr-FR" sz="1200">
                <a:latin typeface="Garamond" charset="0"/>
              </a:rPr>
              <a:t>risques biologiques</a:t>
            </a:r>
          </a:p>
        </p:txBody>
      </p:sp>
      <p:sp>
        <p:nvSpPr>
          <p:cNvPr id="2560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AD952728-28F9-7A47-9393-0C34AC50C33C}" type="slidenum">
              <a:rPr lang="fr-FR" sz="1200">
                <a:latin typeface="Garamond" charset="0"/>
              </a:rPr>
              <a:pPr eaLnBrk="1" hangingPunct="1"/>
              <a:t>60</a:t>
            </a:fld>
            <a:endParaRPr lang="fr-FR" sz="1200">
              <a:latin typeface="Garamond" charset="0"/>
            </a:endParaRPr>
          </a:p>
        </p:txBody>
      </p:sp>
      <p:sp>
        <p:nvSpPr>
          <p:cNvPr id="25605" name="Rectangle 4"/>
          <p:cNvSpPr>
            <a:spLocks noGrp="1" noChangeArrowheads="1"/>
          </p:cNvSpPr>
          <p:nvPr>
            <p:ph type="ctrTitle"/>
          </p:nvPr>
        </p:nvSpPr>
        <p:spPr/>
        <p:txBody>
          <a:bodyPr/>
          <a:lstStyle/>
          <a:p>
            <a:pPr eaLnBrk="1" hangingPunct="1"/>
            <a:r>
              <a:rPr lang="fr-FR">
                <a:latin typeface="Garamond" charset="0"/>
                <a:ea typeface="ＭＳ Ｐゴシック" charset="0"/>
                <a:cs typeface="ＭＳ Ｐゴシック" charset="0"/>
              </a:rPr>
              <a:t>1-2- Origine des produits manipulés </a:t>
            </a:r>
          </a:p>
        </p:txBody>
      </p:sp>
      <p:sp>
        <p:nvSpPr>
          <p:cNvPr id="25606" name="Rectangle 5"/>
          <p:cNvSpPr>
            <a:spLocks noGrp="1" noChangeArrowheads="1"/>
          </p:cNvSpPr>
          <p:nvPr>
            <p:ph type="subTitle" idx="1"/>
          </p:nvPr>
        </p:nvSpPr>
        <p:spPr/>
        <p:txBody>
          <a:bodyPr/>
          <a:lstStyle/>
          <a:p>
            <a:pPr eaLnBrk="1" hangingPunct="1">
              <a:buFont typeface="Wingdings" charset="0"/>
              <a:buNone/>
            </a:pPr>
            <a:endParaRPr lang="fr-FR">
              <a:latin typeface="Arial" charset="0"/>
              <a:ea typeface="ＭＳ Ｐゴシック" charset="0"/>
              <a:cs typeface="ＭＳ Ｐゴシック" charset="0"/>
            </a:endParaRPr>
          </a:p>
        </p:txBody>
      </p:sp>
    </p:spTree>
    <p:extLst>
      <p:ext uri="{BB962C8B-B14F-4D97-AF65-F5344CB8AC3E}">
        <p14:creationId xmlns:p14="http://schemas.microsoft.com/office/powerpoint/2010/main" val="192599178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9BF5F941-08DB-D143-ADC4-B5690182021C}" type="datetime2">
              <a:rPr lang="fr-FR" sz="1200">
                <a:latin typeface="Garamond" charset="0"/>
              </a:rPr>
              <a:pPr eaLnBrk="1" hangingPunct="1"/>
              <a:t>vendredi 4 septembre 15</a:t>
            </a:fld>
            <a:endParaRPr lang="fr-FR" sz="1200">
              <a:latin typeface="Garamond" charset="0"/>
            </a:endParaRPr>
          </a:p>
        </p:txBody>
      </p:sp>
      <p:sp>
        <p:nvSpPr>
          <p:cNvPr id="26627"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fr-FR" sz="1200">
                <a:latin typeface="Garamond" charset="0"/>
              </a:rPr>
              <a:t>risques biologiques</a:t>
            </a:r>
          </a:p>
        </p:txBody>
      </p:sp>
      <p:sp>
        <p:nvSpPr>
          <p:cNvPr id="26628"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6E2300ED-653D-A24D-8F65-64E1FCBA89A7}" type="slidenum">
              <a:rPr lang="fr-FR" sz="1200">
                <a:latin typeface="Garamond" charset="0"/>
              </a:rPr>
              <a:pPr eaLnBrk="1" hangingPunct="1"/>
              <a:t>61</a:t>
            </a:fld>
            <a:endParaRPr lang="fr-FR" sz="1200">
              <a:latin typeface="Garamond" charset="0"/>
            </a:endParaRPr>
          </a:p>
        </p:txBody>
      </p:sp>
      <p:sp>
        <p:nvSpPr>
          <p:cNvPr id="26629" name="Rectangle 2"/>
          <p:cNvSpPr>
            <a:spLocks noGrp="1" noChangeArrowheads="1"/>
          </p:cNvSpPr>
          <p:nvPr>
            <p:ph type="title"/>
          </p:nvPr>
        </p:nvSpPr>
        <p:spPr>
          <a:xfrm>
            <a:off x="457200" y="277813"/>
            <a:ext cx="8362950" cy="1206500"/>
          </a:xfrm>
        </p:spPr>
        <p:txBody>
          <a:bodyPr/>
          <a:lstStyle/>
          <a:p>
            <a:pPr eaLnBrk="1" hangingPunct="1"/>
            <a:r>
              <a:rPr lang="fr-FR">
                <a:latin typeface="Garamond" charset="0"/>
                <a:ea typeface="ＭＳ Ｐゴシック" charset="0"/>
                <a:cs typeface="ＭＳ Ｐゴシック" charset="0"/>
              </a:rPr>
              <a:t>Sang</a:t>
            </a:r>
            <a:endParaRPr lang="fr-FR" sz="1800">
              <a:latin typeface="Garamond" charset="0"/>
              <a:ea typeface="ＭＳ Ｐゴシック" charset="0"/>
              <a:cs typeface="ＭＳ Ｐゴシック" charset="0"/>
            </a:endParaRPr>
          </a:p>
        </p:txBody>
      </p:sp>
      <p:sp>
        <p:nvSpPr>
          <p:cNvPr id="760835" name="Rectangle 3"/>
          <p:cNvSpPr>
            <a:spLocks noGrp="1" noChangeArrowheads="1"/>
          </p:cNvSpPr>
          <p:nvPr>
            <p:ph type="body" idx="1"/>
          </p:nvPr>
        </p:nvSpPr>
        <p:spPr>
          <a:xfrm>
            <a:off x="457200" y="1447800"/>
            <a:ext cx="8534400" cy="4648200"/>
          </a:xfrm>
        </p:spPr>
        <p:txBody>
          <a:bodyPr/>
          <a:lstStyle/>
          <a:p>
            <a:pPr eaLnBrk="1" hangingPunct="1">
              <a:lnSpc>
                <a:spcPct val="90000"/>
              </a:lnSpc>
            </a:pPr>
            <a:r>
              <a:rPr lang="fr-FR">
                <a:latin typeface="Comic Sans MS" charset="0"/>
                <a:ea typeface="ＭＳ Ｐゴシック" charset="0"/>
                <a:cs typeface="ＭＳ Ｐゴシック" charset="0"/>
              </a:rPr>
              <a:t>Origine)  </a:t>
            </a:r>
          </a:p>
          <a:p>
            <a:pPr lvl="1" eaLnBrk="1" hangingPunct="1">
              <a:lnSpc>
                <a:spcPct val="90000"/>
              </a:lnSpc>
            </a:pPr>
            <a:r>
              <a:rPr lang="fr-FR">
                <a:solidFill>
                  <a:srgbClr val="F90001"/>
                </a:solidFill>
                <a:latin typeface="Comic Sans MS" charset="0"/>
                <a:ea typeface="ＭＳ Ｐゴシック" charset="0"/>
              </a:rPr>
              <a:t>EFS </a:t>
            </a:r>
            <a:r>
              <a:rPr lang="fr-FR">
                <a:latin typeface="Comic Sans MS" charset="0"/>
                <a:ea typeface="ＭＳ Ｐゴシック" charset="0"/>
              </a:rPr>
              <a:t>(convention cadre officielle EFS, lycée)</a:t>
            </a:r>
          </a:p>
          <a:p>
            <a:pPr eaLnBrk="1" hangingPunct="1">
              <a:lnSpc>
                <a:spcPct val="90000"/>
              </a:lnSpc>
            </a:pPr>
            <a:r>
              <a:rPr lang="fr-FR">
                <a:latin typeface="Comic Sans MS" charset="0"/>
                <a:ea typeface="ＭＳ Ｐゴシック" charset="0"/>
                <a:cs typeface="ＭＳ Ｐゴシック" charset="0"/>
              </a:rPr>
              <a:t>Document accompagnateur : </a:t>
            </a:r>
          </a:p>
          <a:p>
            <a:pPr lvl="1" eaLnBrk="1" hangingPunct="1">
              <a:lnSpc>
                <a:spcPct val="90000"/>
              </a:lnSpc>
            </a:pPr>
            <a:r>
              <a:rPr lang="fr-FR">
                <a:solidFill>
                  <a:srgbClr val="F90001"/>
                </a:solidFill>
                <a:latin typeface="Comic Sans MS" charset="0"/>
                <a:ea typeface="ＭＳ Ｐゴシック" charset="0"/>
              </a:rPr>
              <a:t>Bordereau validant sa séro-négativité</a:t>
            </a:r>
            <a:r>
              <a:rPr lang="fr-FR">
                <a:latin typeface="Comic Sans MS" charset="0"/>
                <a:ea typeface="ＭＳ Ｐゴシック" charset="0"/>
              </a:rPr>
              <a:t> (à archiver)</a:t>
            </a:r>
          </a:p>
          <a:p>
            <a:pPr eaLnBrk="1" hangingPunct="1">
              <a:lnSpc>
                <a:spcPct val="90000"/>
              </a:lnSpc>
            </a:pPr>
            <a:r>
              <a:rPr lang="fr-FR">
                <a:latin typeface="Comic Sans MS" charset="0"/>
                <a:ea typeface="ＭＳ Ｐゴシック" charset="0"/>
                <a:cs typeface="ＭＳ Ｐゴシック" charset="0"/>
              </a:rPr>
              <a:t>Répartition :</a:t>
            </a:r>
          </a:p>
          <a:p>
            <a:pPr lvl="1" eaLnBrk="1" hangingPunct="1">
              <a:lnSpc>
                <a:spcPct val="90000"/>
              </a:lnSpc>
            </a:pPr>
            <a:r>
              <a:rPr lang="fr-FR">
                <a:latin typeface="Comic Sans MS" charset="0"/>
                <a:ea typeface="ＭＳ Ｐゴシック" charset="0"/>
              </a:rPr>
              <a:t>Assurée par un </a:t>
            </a:r>
            <a:r>
              <a:rPr lang="fr-FR">
                <a:solidFill>
                  <a:srgbClr val="F90001"/>
                </a:solidFill>
                <a:latin typeface="Comic Sans MS" charset="0"/>
                <a:ea typeface="ＭＳ Ｐゴシック" charset="0"/>
              </a:rPr>
              <a:t>technicien portant des gants</a:t>
            </a:r>
          </a:p>
          <a:p>
            <a:pPr lvl="1" eaLnBrk="1" hangingPunct="1">
              <a:lnSpc>
                <a:spcPct val="90000"/>
              </a:lnSpc>
            </a:pPr>
            <a:r>
              <a:rPr lang="fr-FR">
                <a:latin typeface="Comic Sans MS" charset="0"/>
                <a:ea typeface="ＭＳ Ｐゴシック" charset="0"/>
              </a:rPr>
              <a:t>Contenant : </a:t>
            </a:r>
          </a:p>
          <a:p>
            <a:pPr lvl="2" eaLnBrk="1" hangingPunct="1">
              <a:lnSpc>
                <a:spcPct val="90000"/>
              </a:lnSpc>
            </a:pPr>
            <a:r>
              <a:rPr lang="fr-FR">
                <a:solidFill>
                  <a:srgbClr val="F90001"/>
                </a:solidFill>
                <a:latin typeface="Comic Sans MS" charset="0"/>
                <a:ea typeface="ＭＳ Ｐゴシック" charset="0"/>
              </a:rPr>
              <a:t>tube plastique ouvert en pré bac avec petit volume (&lt;0,5 mL)</a:t>
            </a:r>
          </a:p>
          <a:p>
            <a:pPr lvl="2" eaLnBrk="1" hangingPunct="1">
              <a:lnSpc>
                <a:spcPct val="90000"/>
              </a:lnSpc>
            </a:pPr>
            <a:r>
              <a:rPr lang="fr-FR">
                <a:solidFill>
                  <a:srgbClr val="F90001"/>
                </a:solidFill>
                <a:latin typeface="Comic Sans MS" charset="0"/>
                <a:ea typeface="ＭＳ Ｐゴシック" charset="0"/>
              </a:rPr>
              <a:t>tube parfois fermé en post bac</a:t>
            </a:r>
          </a:p>
          <a:p>
            <a:pPr lvl="1" eaLnBrk="1" hangingPunct="1">
              <a:lnSpc>
                <a:spcPct val="90000"/>
              </a:lnSpc>
            </a:pPr>
            <a:r>
              <a:rPr lang="fr-FR">
                <a:latin typeface="Comic Sans MS" charset="0"/>
                <a:ea typeface="ＭＳ Ｐゴシック" charset="0"/>
              </a:rPr>
              <a:t>Etablissement d</a:t>
            </a:r>
            <a:r>
              <a:rPr lang="ja-JP" altLang="fr-FR">
                <a:latin typeface="Comic Sans MS" charset="0"/>
                <a:ea typeface="ＭＳ Ｐゴシック" charset="0"/>
              </a:rPr>
              <a:t>’</a:t>
            </a:r>
            <a:r>
              <a:rPr lang="fr-FR">
                <a:latin typeface="Comic Sans MS" charset="0"/>
                <a:ea typeface="ＭＳ Ｐゴシック" charset="0"/>
              </a:rPr>
              <a:t>un </a:t>
            </a:r>
            <a:r>
              <a:rPr lang="fr-FR">
                <a:solidFill>
                  <a:srgbClr val="F90001"/>
                </a:solidFill>
                <a:latin typeface="Comic Sans MS" charset="0"/>
                <a:ea typeface="ＭＳ Ｐゴシック" charset="0"/>
              </a:rPr>
              <a:t>cahier de suivi (traçabilité)</a:t>
            </a:r>
          </a:p>
          <a:p>
            <a:pPr lvl="1" eaLnBrk="1" hangingPunct="1">
              <a:lnSpc>
                <a:spcPct val="90000"/>
              </a:lnSpc>
              <a:buFont typeface="Wingdings" charset="0"/>
              <a:buNone/>
            </a:pPr>
            <a:endParaRPr lang="fr-FR">
              <a:solidFill>
                <a:srgbClr val="F90001"/>
              </a:solidFill>
              <a:latin typeface="Comic Sans MS" charset="0"/>
              <a:ea typeface="ＭＳ Ｐゴシック" charset="0"/>
            </a:endParaRPr>
          </a:p>
        </p:txBody>
      </p:sp>
    </p:spTree>
    <p:extLst>
      <p:ext uri="{BB962C8B-B14F-4D97-AF65-F5344CB8AC3E}">
        <p14:creationId xmlns:p14="http://schemas.microsoft.com/office/powerpoint/2010/main" val="21032635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08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083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6083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6083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6083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6083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6083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6083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6083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608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8B3A3122-6321-8240-976F-514F369E5DBA}" type="datetime2">
              <a:rPr lang="fr-FR" sz="1200">
                <a:latin typeface="Garamond" charset="0"/>
              </a:rPr>
              <a:pPr eaLnBrk="1" hangingPunct="1"/>
              <a:t>vendredi 4 septembre 15</a:t>
            </a:fld>
            <a:endParaRPr lang="fr-FR" sz="1200">
              <a:latin typeface="Garamond" charset="0"/>
            </a:endParaRPr>
          </a:p>
        </p:txBody>
      </p:sp>
      <p:sp>
        <p:nvSpPr>
          <p:cNvPr id="27651"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fr-FR" sz="1200">
                <a:latin typeface="Garamond" charset="0"/>
              </a:rPr>
              <a:t>risques biologiques</a:t>
            </a:r>
          </a:p>
        </p:txBody>
      </p:sp>
      <p:sp>
        <p:nvSpPr>
          <p:cNvPr id="27652"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B03AEBA3-285A-D544-A478-BF82BF734726}" type="slidenum">
              <a:rPr lang="fr-FR" sz="1200">
                <a:latin typeface="Garamond" charset="0"/>
              </a:rPr>
              <a:pPr eaLnBrk="1" hangingPunct="1"/>
              <a:t>62</a:t>
            </a:fld>
            <a:endParaRPr lang="fr-FR" sz="1200">
              <a:latin typeface="Garamond" charset="0"/>
            </a:endParaRPr>
          </a:p>
        </p:txBody>
      </p:sp>
      <p:sp>
        <p:nvSpPr>
          <p:cNvPr id="27653" name="Rectangle 2"/>
          <p:cNvSpPr>
            <a:spLocks noGrp="1" noChangeArrowheads="1"/>
          </p:cNvSpPr>
          <p:nvPr>
            <p:ph type="title"/>
          </p:nvPr>
        </p:nvSpPr>
        <p:spPr>
          <a:xfrm>
            <a:off x="457200" y="277813"/>
            <a:ext cx="8001000" cy="712787"/>
          </a:xfrm>
        </p:spPr>
        <p:txBody>
          <a:bodyPr>
            <a:normAutofit fontScale="90000"/>
          </a:bodyPr>
          <a:lstStyle/>
          <a:p>
            <a:pPr eaLnBrk="1" hangingPunct="1"/>
            <a:r>
              <a:rPr lang="fr-FR" sz="3200">
                <a:latin typeface="Garamond" charset="0"/>
                <a:ea typeface="ＭＳ Ｐゴシック" charset="0"/>
                <a:cs typeface="ＭＳ Ｐゴシック" charset="0"/>
              </a:rPr>
              <a:t>Transport du sang (et de tout produit biologique)</a:t>
            </a:r>
          </a:p>
        </p:txBody>
      </p:sp>
      <p:sp>
        <p:nvSpPr>
          <p:cNvPr id="27654" name="Rectangle 3"/>
          <p:cNvSpPr>
            <a:spLocks noGrp="1" noChangeArrowheads="1"/>
          </p:cNvSpPr>
          <p:nvPr>
            <p:ph type="body" idx="1"/>
          </p:nvPr>
        </p:nvSpPr>
        <p:spPr/>
        <p:txBody>
          <a:bodyPr/>
          <a:lstStyle/>
          <a:p>
            <a:pPr eaLnBrk="1" hangingPunct="1">
              <a:lnSpc>
                <a:spcPct val="90000"/>
              </a:lnSpc>
              <a:buFont typeface="Wingdings" charset="0"/>
              <a:buNone/>
            </a:pPr>
            <a:r>
              <a:rPr lang="fr-FR">
                <a:latin typeface="Comic Sans MS" charset="0"/>
                <a:ea typeface="ＭＳ Ｐゴシック" charset="0"/>
                <a:cs typeface="ＭＳ Ｐゴシック" charset="0"/>
              </a:rPr>
              <a:t>Respect de la réglementation (arrêté du 1 juin 2001 modifié) : utilisation d</a:t>
            </a:r>
            <a:r>
              <a:rPr lang="ja-JP" altLang="fr-FR">
                <a:latin typeface="Comic Sans MS" charset="0"/>
                <a:ea typeface="ＭＳ Ｐゴシック" charset="0"/>
                <a:cs typeface="ＭＳ Ｐゴシック" charset="0"/>
              </a:rPr>
              <a:t>’</a:t>
            </a:r>
            <a:r>
              <a:rPr lang="fr-FR">
                <a:latin typeface="Comic Sans MS" charset="0"/>
                <a:ea typeface="ＭＳ Ｐゴシック" charset="0"/>
                <a:cs typeface="ＭＳ Ｐゴシック" charset="0"/>
              </a:rPr>
              <a:t>un système de </a:t>
            </a:r>
            <a:r>
              <a:rPr lang="fr-FR">
                <a:solidFill>
                  <a:srgbClr val="F90001"/>
                </a:solidFill>
                <a:latin typeface="Comic Sans MS" charset="0"/>
                <a:ea typeface="ＭＳ Ｐゴシック" charset="0"/>
                <a:cs typeface="ＭＳ Ｐゴシック" charset="0"/>
              </a:rPr>
              <a:t>triple emballage</a:t>
            </a:r>
          </a:p>
          <a:p>
            <a:pPr eaLnBrk="1" hangingPunct="1">
              <a:lnSpc>
                <a:spcPct val="90000"/>
              </a:lnSpc>
              <a:buFont typeface="Wingdings" charset="0"/>
              <a:buNone/>
            </a:pPr>
            <a:endParaRPr lang="fr-FR">
              <a:solidFill>
                <a:srgbClr val="F90001"/>
              </a:solidFill>
              <a:latin typeface="Comic Sans MS" charset="0"/>
              <a:ea typeface="ＭＳ Ｐゴシック" charset="0"/>
              <a:cs typeface="ＭＳ Ｐゴシック" charset="0"/>
            </a:endParaRPr>
          </a:p>
          <a:p>
            <a:pPr lvl="1" eaLnBrk="1" hangingPunct="1">
              <a:lnSpc>
                <a:spcPct val="90000"/>
              </a:lnSpc>
            </a:pPr>
            <a:r>
              <a:rPr lang="fr-FR" sz="2000">
                <a:solidFill>
                  <a:srgbClr val="F90001"/>
                </a:solidFill>
                <a:latin typeface="Comic Sans MS" charset="0"/>
                <a:ea typeface="ＭＳ Ｐゴシック" charset="0"/>
              </a:rPr>
              <a:t>Récipient primaire</a:t>
            </a:r>
            <a:r>
              <a:rPr lang="fr-FR" sz="2000">
                <a:latin typeface="Comic Sans MS" charset="0"/>
                <a:ea typeface="ＭＳ Ｐゴシック" charset="0"/>
              </a:rPr>
              <a:t> contenant le produit (étanche)</a:t>
            </a:r>
          </a:p>
          <a:p>
            <a:pPr lvl="1" eaLnBrk="1" hangingPunct="1">
              <a:lnSpc>
                <a:spcPct val="90000"/>
              </a:lnSpc>
            </a:pPr>
            <a:r>
              <a:rPr lang="fr-FR" sz="2000">
                <a:solidFill>
                  <a:srgbClr val="F90001"/>
                </a:solidFill>
                <a:latin typeface="Comic Sans MS" charset="0"/>
                <a:ea typeface="ＭＳ Ｐゴシック" charset="0"/>
              </a:rPr>
              <a:t>Emballage secondaire</a:t>
            </a:r>
            <a:r>
              <a:rPr lang="fr-FR" sz="2000">
                <a:latin typeface="Comic Sans MS" charset="0"/>
                <a:ea typeface="ＭＳ Ｐゴシック" charset="0"/>
              </a:rPr>
              <a:t> (étanche avec matériau absorbant et de rembourrage pour caler le (ou les) récipient(s) primaire(s) </a:t>
            </a:r>
          </a:p>
          <a:p>
            <a:pPr lvl="1" eaLnBrk="1" hangingPunct="1">
              <a:lnSpc>
                <a:spcPct val="90000"/>
              </a:lnSpc>
            </a:pPr>
            <a:r>
              <a:rPr lang="fr-FR" sz="2000">
                <a:solidFill>
                  <a:srgbClr val="F90001"/>
                </a:solidFill>
                <a:latin typeface="Comic Sans MS" charset="0"/>
                <a:ea typeface="ＭＳ Ｐゴシック" charset="0"/>
              </a:rPr>
              <a:t>Emballage extérieur</a:t>
            </a:r>
            <a:r>
              <a:rPr lang="fr-FR" sz="2000">
                <a:latin typeface="Comic Sans MS" charset="0"/>
                <a:ea typeface="ＭＳ Ｐゴシック" charset="0"/>
              </a:rPr>
              <a:t> (protection supplémentaire) </a:t>
            </a:r>
          </a:p>
          <a:p>
            <a:pPr lvl="2" eaLnBrk="1" hangingPunct="1">
              <a:lnSpc>
                <a:spcPct val="90000"/>
              </a:lnSpc>
            </a:pPr>
            <a:r>
              <a:rPr lang="fr-FR" sz="2000">
                <a:latin typeface="Comic Sans MS" charset="0"/>
                <a:ea typeface="ＭＳ Ｐゴシック" charset="0"/>
              </a:rPr>
              <a:t>de taille minimale de 10 cm </a:t>
            </a:r>
          </a:p>
          <a:p>
            <a:pPr lvl="2" eaLnBrk="1" hangingPunct="1">
              <a:lnSpc>
                <a:spcPct val="90000"/>
              </a:lnSpc>
            </a:pPr>
            <a:r>
              <a:rPr lang="fr-FR" sz="2000">
                <a:latin typeface="Comic Sans MS" charset="0"/>
                <a:ea typeface="ＭＳ Ｐゴシック" charset="0"/>
              </a:rPr>
              <a:t>de poids brut total &lt;15 kg</a:t>
            </a:r>
          </a:p>
          <a:p>
            <a:pPr lvl="2" eaLnBrk="1" hangingPunct="1">
              <a:lnSpc>
                <a:spcPct val="90000"/>
              </a:lnSpc>
            </a:pPr>
            <a:r>
              <a:rPr lang="fr-FR" sz="2000">
                <a:latin typeface="Comic Sans MS" charset="0"/>
                <a:ea typeface="ＭＳ Ｐゴシック" charset="0"/>
              </a:rPr>
              <a:t>devant porter l'étiquette de danger biologique</a:t>
            </a:r>
          </a:p>
        </p:txBody>
      </p:sp>
    </p:spTree>
    <p:extLst>
      <p:ext uri="{BB962C8B-B14F-4D97-AF65-F5344CB8AC3E}">
        <p14:creationId xmlns:p14="http://schemas.microsoft.com/office/powerpoint/2010/main" val="37274305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B511B56E-F82E-E04D-9864-712B57171A18}" type="datetime2">
              <a:rPr lang="fr-FR" sz="1200">
                <a:latin typeface="Garamond" charset="0"/>
              </a:rPr>
              <a:pPr eaLnBrk="1" hangingPunct="1"/>
              <a:t>vendredi 4 septembre 15</a:t>
            </a:fld>
            <a:endParaRPr lang="fr-FR" sz="1200">
              <a:latin typeface="Garamond" charset="0"/>
            </a:endParaRPr>
          </a:p>
        </p:txBody>
      </p:sp>
      <p:sp>
        <p:nvSpPr>
          <p:cNvPr id="28675"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fr-FR" sz="1200">
                <a:latin typeface="Garamond" charset="0"/>
              </a:rPr>
              <a:t>risques biologiques</a:t>
            </a:r>
          </a:p>
        </p:txBody>
      </p:sp>
      <p:sp>
        <p:nvSpPr>
          <p:cNvPr id="28676"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AC81C017-7EDA-AA46-8A18-B895F7436C88}" type="slidenum">
              <a:rPr lang="fr-FR" sz="1200">
                <a:latin typeface="Garamond" charset="0"/>
              </a:rPr>
              <a:pPr eaLnBrk="1" hangingPunct="1"/>
              <a:t>63</a:t>
            </a:fld>
            <a:endParaRPr lang="fr-FR" sz="1200">
              <a:latin typeface="Garamond" charset="0"/>
            </a:endParaRPr>
          </a:p>
        </p:txBody>
      </p:sp>
      <p:sp>
        <p:nvSpPr>
          <p:cNvPr id="28677" name="Rectangle 2"/>
          <p:cNvSpPr>
            <a:spLocks noGrp="1" noChangeArrowheads="1"/>
          </p:cNvSpPr>
          <p:nvPr>
            <p:ph type="title"/>
          </p:nvPr>
        </p:nvSpPr>
        <p:spPr>
          <a:xfrm>
            <a:off x="457200" y="304800"/>
            <a:ext cx="8229600" cy="747936"/>
          </a:xfrm>
        </p:spPr>
        <p:txBody>
          <a:bodyPr>
            <a:normAutofit fontScale="90000"/>
          </a:bodyPr>
          <a:lstStyle/>
          <a:p>
            <a:pPr eaLnBrk="1" hangingPunct="1"/>
            <a:r>
              <a:rPr lang="fr-FR" dirty="0">
                <a:latin typeface="Garamond" charset="0"/>
                <a:ea typeface="ＭＳ Ｐゴシック" charset="0"/>
                <a:cs typeface="ＭＳ Ｐゴシック" charset="0"/>
              </a:rPr>
              <a:t>Souches microbiennes : nature</a:t>
            </a:r>
          </a:p>
        </p:txBody>
      </p:sp>
      <p:sp>
        <p:nvSpPr>
          <p:cNvPr id="765955" name="Rectangle 3"/>
          <p:cNvSpPr>
            <a:spLocks noGrp="1" noChangeArrowheads="1"/>
          </p:cNvSpPr>
          <p:nvPr>
            <p:ph type="body" idx="1"/>
          </p:nvPr>
        </p:nvSpPr>
        <p:spPr>
          <a:xfrm>
            <a:off x="539552" y="1196752"/>
            <a:ext cx="8186737" cy="5059362"/>
          </a:xfrm>
        </p:spPr>
        <p:txBody>
          <a:bodyPr/>
          <a:lstStyle/>
          <a:p>
            <a:pPr eaLnBrk="1" hangingPunct="1">
              <a:lnSpc>
                <a:spcPct val="90000"/>
              </a:lnSpc>
            </a:pPr>
            <a:r>
              <a:rPr lang="fr-FR" sz="2100" dirty="0">
                <a:latin typeface="Comic Sans MS" charset="0"/>
                <a:ea typeface="ＭＳ Ｐゴシック" charset="0"/>
                <a:cs typeface="ＭＳ Ｐゴシック" charset="0"/>
              </a:rPr>
              <a:t>En </a:t>
            </a:r>
            <a:r>
              <a:rPr lang="fr-FR" sz="2100" dirty="0" smtClean="0">
                <a:latin typeface="Comic Sans MS" charset="0"/>
                <a:ea typeface="ＭＳ Ｐゴシック" charset="0"/>
                <a:cs typeface="ＭＳ Ｐゴシック" charset="0"/>
              </a:rPr>
              <a:t>seconde, STL et ST2S :</a:t>
            </a:r>
            <a:endParaRPr lang="fr-FR" sz="2100" dirty="0">
              <a:latin typeface="Comic Sans MS" charset="0"/>
              <a:ea typeface="ＭＳ Ｐゴシック" charset="0"/>
              <a:cs typeface="ＭＳ Ｐゴシック" charset="0"/>
            </a:endParaRPr>
          </a:p>
          <a:p>
            <a:pPr lvl="1" eaLnBrk="1" hangingPunct="1">
              <a:lnSpc>
                <a:spcPct val="90000"/>
              </a:lnSpc>
            </a:pPr>
            <a:r>
              <a:rPr lang="fr-FR" sz="2000" dirty="0">
                <a:solidFill>
                  <a:srgbClr val="F90001"/>
                </a:solidFill>
                <a:latin typeface="Comic Sans MS" charset="0"/>
                <a:ea typeface="ＭＳ Ｐゴシック" charset="0"/>
              </a:rPr>
              <a:t>Microorganismes de classe 1</a:t>
            </a:r>
          </a:p>
          <a:p>
            <a:pPr eaLnBrk="1" hangingPunct="1">
              <a:lnSpc>
                <a:spcPct val="90000"/>
              </a:lnSpc>
            </a:pPr>
            <a:endParaRPr lang="fr-FR" sz="2100" dirty="0">
              <a:latin typeface="Comic Sans MS" charset="0"/>
              <a:ea typeface="ＭＳ Ｐゴシック" charset="0"/>
              <a:cs typeface="ＭＳ Ｐゴシック" charset="0"/>
            </a:endParaRPr>
          </a:p>
          <a:p>
            <a:pPr eaLnBrk="1" hangingPunct="1">
              <a:lnSpc>
                <a:spcPct val="90000"/>
              </a:lnSpc>
            </a:pPr>
            <a:r>
              <a:rPr lang="fr-FR" sz="2100" dirty="0">
                <a:latin typeface="Comic Sans MS" charset="0"/>
                <a:ea typeface="ＭＳ Ｐゴシック" charset="0"/>
                <a:cs typeface="ＭＳ Ｐゴシック" charset="0"/>
              </a:rPr>
              <a:t>Autres classes</a:t>
            </a:r>
          </a:p>
          <a:p>
            <a:pPr lvl="1" eaLnBrk="1" hangingPunct="1">
              <a:lnSpc>
                <a:spcPct val="90000"/>
              </a:lnSpc>
            </a:pPr>
            <a:r>
              <a:rPr lang="fr-FR" sz="2000" dirty="0">
                <a:solidFill>
                  <a:srgbClr val="F90001"/>
                </a:solidFill>
                <a:latin typeface="Comic Sans MS" charset="0"/>
                <a:ea typeface="ＭＳ Ｐゴシック" charset="0"/>
              </a:rPr>
              <a:t>Microorganismes de classe 2</a:t>
            </a:r>
            <a:r>
              <a:rPr lang="fr-FR" sz="2000" dirty="0">
                <a:latin typeface="Comic Sans MS" charset="0"/>
                <a:ea typeface="ＭＳ Ｐゴシック" charset="0"/>
              </a:rPr>
              <a:t> (Arrêté du 18 juillet 1994 et ses avenants du 17 avril 1997 et du 30 juin 1998) à l</a:t>
            </a:r>
            <a:r>
              <a:rPr lang="ja-JP" altLang="fr-FR" sz="2000" dirty="0">
                <a:latin typeface="Comic Sans MS" charset="0"/>
                <a:ea typeface="ＭＳ Ｐゴシック" charset="0"/>
              </a:rPr>
              <a:t>’</a:t>
            </a:r>
            <a:r>
              <a:rPr lang="fr-FR" sz="2000" dirty="0">
                <a:latin typeface="Comic Sans MS" charset="0"/>
                <a:ea typeface="ＭＳ Ｐゴシック" charset="0"/>
              </a:rPr>
              <a:t>exception de </a:t>
            </a:r>
            <a:r>
              <a:rPr lang="fr-FR" sz="2000" dirty="0">
                <a:solidFill>
                  <a:srgbClr val="F90001"/>
                </a:solidFill>
                <a:latin typeface="Comic Sans MS" charset="0"/>
                <a:ea typeface="ＭＳ Ｐゴシック" charset="0"/>
              </a:rPr>
              <a:t>ceux interdits par la circulaire de 1973</a:t>
            </a:r>
          </a:p>
          <a:p>
            <a:pPr lvl="1" eaLnBrk="1" hangingPunct="1">
              <a:lnSpc>
                <a:spcPct val="90000"/>
              </a:lnSpc>
              <a:buFont typeface="Wingdings" charset="0"/>
              <a:buNone/>
            </a:pPr>
            <a:endParaRPr lang="fr-FR" sz="2000" dirty="0">
              <a:solidFill>
                <a:srgbClr val="F90001"/>
              </a:solidFill>
              <a:latin typeface="Comic Sans MS" charset="0"/>
              <a:ea typeface="ＭＳ Ｐゴシック" charset="0"/>
            </a:endParaRPr>
          </a:p>
          <a:p>
            <a:pPr lvl="1" eaLnBrk="1" hangingPunct="1">
              <a:lnSpc>
                <a:spcPct val="90000"/>
              </a:lnSpc>
              <a:buFont typeface="Wingdings" charset="0"/>
              <a:buNone/>
            </a:pPr>
            <a:r>
              <a:rPr lang="fr-FR" sz="2000" dirty="0">
                <a:latin typeface="Comic Sans MS" charset="0"/>
                <a:ea typeface="ＭＳ Ｐゴシック" charset="0"/>
              </a:rPr>
              <a:t>Attention : </a:t>
            </a:r>
          </a:p>
          <a:p>
            <a:pPr lvl="1" eaLnBrk="1" hangingPunct="1">
              <a:lnSpc>
                <a:spcPct val="90000"/>
              </a:lnSpc>
              <a:buFont typeface="Wingdings" charset="0"/>
              <a:buNone/>
            </a:pPr>
            <a:r>
              <a:rPr lang="fr-FR" sz="2000" dirty="0">
                <a:latin typeface="Comic Sans MS" charset="0"/>
                <a:ea typeface="ＭＳ Ｐゴシック" charset="0"/>
              </a:rPr>
              <a:t>	- veiller à tenir compte du niveau d</a:t>
            </a:r>
            <a:r>
              <a:rPr lang="ja-JP" altLang="fr-FR" sz="2000" dirty="0">
                <a:latin typeface="Comic Sans MS" charset="0"/>
                <a:ea typeface="ＭＳ Ｐゴシック" charset="0"/>
              </a:rPr>
              <a:t>’</a:t>
            </a:r>
            <a:r>
              <a:rPr lang="fr-FR" sz="2000" dirty="0">
                <a:latin typeface="Comic Sans MS" charset="0"/>
                <a:ea typeface="ＭＳ Ｐゴシック" charset="0"/>
              </a:rPr>
              <a:t>apprentissage et de l</a:t>
            </a:r>
            <a:r>
              <a:rPr lang="ja-JP" altLang="fr-FR" sz="2000" dirty="0">
                <a:latin typeface="Comic Sans MS" charset="0"/>
                <a:ea typeface="ＭＳ Ｐゴシック" charset="0"/>
              </a:rPr>
              <a:t>’</a:t>
            </a:r>
            <a:r>
              <a:rPr lang="fr-FR" sz="2000" dirty="0">
                <a:latin typeface="Comic Sans MS" charset="0"/>
                <a:ea typeface="ＭＳ Ｐゴシック" charset="0"/>
              </a:rPr>
              <a:t>habileté gestuelle des élèves</a:t>
            </a:r>
          </a:p>
          <a:p>
            <a:pPr lvl="1" eaLnBrk="1" hangingPunct="1">
              <a:lnSpc>
                <a:spcPct val="90000"/>
              </a:lnSpc>
              <a:buFont typeface="Wingdings" charset="0"/>
              <a:buNone/>
            </a:pPr>
            <a:r>
              <a:rPr lang="fr-FR" sz="2000" dirty="0">
                <a:latin typeface="Comic Sans MS" charset="0"/>
                <a:ea typeface="ＭＳ Ｐゴシック" charset="0"/>
              </a:rPr>
              <a:t>	- souches multi-résistantes proposées uniquement aux étudiants de BTS ABM en 2</a:t>
            </a:r>
            <a:r>
              <a:rPr lang="fr-FR" sz="2000" baseline="30000" dirty="0">
                <a:latin typeface="Comic Sans MS" charset="0"/>
                <a:ea typeface="ＭＳ Ｐゴシック" charset="0"/>
              </a:rPr>
              <a:t>ème</a:t>
            </a:r>
            <a:r>
              <a:rPr lang="fr-FR" sz="2000" dirty="0">
                <a:latin typeface="Comic Sans MS" charset="0"/>
                <a:ea typeface="ＭＳ Ｐゴシック" charset="0"/>
              </a:rPr>
              <a:t> année après un apprentissage sérieux avec mesures de prévention pour éviter toute dissémination car immunodépression non documentée pour étudiants, personnel et leur entourage familial . </a:t>
            </a:r>
          </a:p>
        </p:txBody>
      </p:sp>
    </p:spTree>
    <p:extLst>
      <p:ext uri="{BB962C8B-B14F-4D97-AF65-F5344CB8AC3E}">
        <p14:creationId xmlns:p14="http://schemas.microsoft.com/office/powerpoint/2010/main" val="19203740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59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595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6595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65955">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6595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6595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659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a:xfrm>
            <a:off x="457200" y="277813"/>
            <a:ext cx="8229600" cy="1246187"/>
          </a:xfrm>
        </p:spPr>
        <p:txBody>
          <a:bodyPr>
            <a:normAutofit fontScale="90000"/>
          </a:bodyPr>
          <a:lstStyle/>
          <a:p>
            <a:r>
              <a:rPr lang="fr-FR">
                <a:latin typeface="Garamond" charset="0"/>
                <a:ea typeface="ＭＳ Ｐゴシック" charset="0"/>
                <a:cs typeface="ＭＳ Ｐゴシック" charset="0"/>
              </a:rPr>
              <a:t>Circulaire du 8 août 1973 : souches interdites</a:t>
            </a:r>
          </a:p>
        </p:txBody>
      </p:sp>
      <p:sp>
        <p:nvSpPr>
          <p:cNvPr id="29699" name="Espace réservé du contenu 2"/>
          <p:cNvSpPr>
            <a:spLocks noGrp="1"/>
          </p:cNvSpPr>
          <p:nvPr>
            <p:ph idx="1"/>
          </p:nvPr>
        </p:nvSpPr>
        <p:spPr/>
        <p:txBody>
          <a:bodyPr/>
          <a:lstStyle/>
          <a:p>
            <a:r>
              <a:rPr lang="fr-FR" sz="1600" i="1">
                <a:latin typeface="Arial" charset="0"/>
                <a:ea typeface="ＭＳ Ｐゴシック" charset="0"/>
                <a:cs typeface="ＭＳ Ｐゴシック" charset="0"/>
              </a:rPr>
              <a:t>Bacillus anthracis;</a:t>
            </a:r>
          </a:p>
          <a:p>
            <a:r>
              <a:rPr lang="fr-FR" sz="1600" i="1">
                <a:latin typeface="Arial" charset="0"/>
                <a:ea typeface="ＭＳ Ｐゴシック" charset="0"/>
                <a:cs typeface="ＭＳ Ｐゴシック" charset="0"/>
              </a:rPr>
              <a:t>Clostridium botulinum;</a:t>
            </a:r>
          </a:p>
          <a:p>
            <a:r>
              <a:rPr lang="fr-FR" sz="1600" i="1">
                <a:latin typeface="Arial" charset="0"/>
                <a:ea typeface="ＭＳ Ｐゴシック" charset="0"/>
                <a:cs typeface="ＭＳ Ｐゴシック" charset="0"/>
              </a:rPr>
              <a:t>Espèce Brucella;</a:t>
            </a:r>
          </a:p>
          <a:p>
            <a:r>
              <a:rPr lang="fr-FR" sz="1600" i="1">
                <a:latin typeface="Arial" charset="0"/>
                <a:ea typeface="ＭＳ Ｐゴシック" charset="0"/>
                <a:cs typeface="ＭＳ Ｐゴシック" charset="0"/>
              </a:rPr>
              <a:t>Espèce Leptospira;</a:t>
            </a:r>
          </a:p>
          <a:p>
            <a:r>
              <a:rPr lang="fr-FR" sz="1600" i="1">
                <a:latin typeface="Arial" charset="0"/>
                <a:ea typeface="ＭＳ Ｐゴシック" charset="0"/>
                <a:cs typeface="ＭＳ Ｐゴシック" charset="0"/>
              </a:rPr>
              <a:t>Francisella tularensis;</a:t>
            </a:r>
          </a:p>
          <a:p>
            <a:r>
              <a:rPr lang="fr-FR" sz="1600" i="1">
                <a:latin typeface="Arial" charset="0"/>
                <a:ea typeface="ＭＳ Ｐゴシック" charset="0"/>
                <a:cs typeface="ＭＳ Ｐゴシック" charset="0"/>
              </a:rPr>
              <a:t>Mycobacterium tuberculosis ;</a:t>
            </a:r>
          </a:p>
          <a:p>
            <a:r>
              <a:rPr lang="fr-FR" sz="1600" i="1">
                <a:latin typeface="Arial" charset="0"/>
                <a:ea typeface="ＭＳ Ｐゴシック" charset="0"/>
                <a:cs typeface="ＭＳ Ｐゴシック" charset="0"/>
              </a:rPr>
              <a:t>Mycobacterium bovis;</a:t>
            </a:r>
          </a:p>
          <a:p>
            <a:r>
              <a:rPr lang="fr-FR" sz="1600" i="1">
                <a:latin typeface="Arial" charset="0"/>
                <a:ea typeface="ＭＳ Ｐゴシック" charset="0"/>
                <a:cs typeface="ＭＳ Ｐゴシック" charset="0"/>
              </a:rPr>
              <a:t>Neisseria meningitidis;</a:t>
            </a:r>
          </a:p>
          <a:p>
            <a:r>
              <a:rPr lang="fr-FR" sz="1600" i="1">
                <a:latin typeface="Arial" charset="0"/>
                <a:ea typeface="ＭＳ Ｐゴシック" charset="0"/>
                <a:cs typeface="ＭＳ Ｐゴシック" charset="0"/>
              </a:rPr>
              <a:t>Pasteurella pestis;</a:t>
            </a:r>
          </a:p>
          <a:p>
            <a:r>
              <a:rPr lang="fr-FR" sz="1600" i="1">
                <a:latin typeface="Arial" charset="0"/>
                <a:ea typeface="ＭＳ Ｐゴシック" charset="0"/>
                <a:cs typeface="ＭＳ Ｐゴシック" charset="0"/>
              </a:rPr>
              <a:t>Pseudomonas mallei;</a:t>
            </a:r>
          </a:p>
          <a:p>
            <a:r>
              <a:rPr lang="fr-FR" sz="1600" i="1">
                <a:latin typeface="Arial" charset="0"/>
                <a:ea typeface="ＭＳ Ｐゴシック" charset="0"/>
                <a:cs typeface="ＭＳ Ｐゴシック" charset="0"/>
              </a:rPr>
              <a:t>Pseudomonas pseudo-mallei;</a:t>
            </a:r>
          </a:p>
          <a:p>
            <a:r>
              <a:rPr lang="fr-FR" sz="1600" i="1">
                <a:latin typeface="Arial" charset="0"/>
                <a:ea typeface="ＭＳ Ｐゴシック" charset="0"/>
                <a:cs typeface="ＭＳ Ｐゴシック" charset="0"/>
              </a:rPr>
              <a:t>Salmonella typhi;</a:t>
            </a:r>
          </a:p>
          <a:p>
            <a:r>
              <a:rPr lang="fr-FR" sz="1600" i="1">
                <a:latin typeface="Arial" charset="0"/>
                <a:ea typeface="ＭＳ Ｐゴシック" charset="0"/>
                <a:cs typeface="ＭＳ Ｐゴシック" charset="0"/>
              </a:rPr>
              <a:t>Treponema pallidum;</a:t>
            </a:r>
          </a:p>
          <a:p>
            <a:r>
              <a:rPr lang="fr-FR" sz="1600" i="1">
                <a:latin typeface="Arial" charset="0"/>
                <a:ea typeface="ＭＳ Ｐゴシック" charset="0"/>
                <a:cs typeface="ＭＳ Ｐゴシック" charset="0"/>
              </a:rPr>
              <a:t>Vibrio cholerae.</a:t>
            </a:r>
          </a:p>
        </p:txBody>
      </p:sp>
      <p:sp>
        <p:nvSpPr>
          <p:cNvPr id="29700"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5EB1E28C-FC93-3D4B-9BEE-0B8306AEB602}" type="datetime1">
              <a:rPr lang="fr-FR" sz="1200">
                <a:latin typeface="Garamond" charset="0"/>
              </a:rPr>
              <a:pPr eaLnBrk="1" hangingPunct="1"/>
              <a:t>04/09/15</a:t>
            </a:fld>
            <a:endParaRPr lang="fr-FR" sz="1200">
              <a:latin typeface="Garamond" charset="0"/>
            </a:endParaRPr>
          </a:p>
        </p:txBody>
      </p:sp>
      <p:sp>
        <p:nvSpPr>
          <p:cNvPr id="29701"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fr-FR" sz="1200">
                <a:latin typeface="Garamond" charset="0"/>
              </a:rPr>
              <a:t>risques biologiques</a:t>
            </a:r>
          </a:p>
        </p:txBody>
      </p:sp>
      <p:sp>
        <p:nvSpPr>
          <p:cNvPr id="29702"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98DAAC6E-1CC6-804E-9EE1-696B3C4A6E87}" type="slidenum">
              <a:rPr lang="fr-FR" sz="1200">
                <a:latin typeface="Garamond" charset="0"/>
              </a:rPr>
              <a:pPr eaLnBrk="1" hangingPunct="1"/>
              <a:t>64</a:t>
            </a:fld>
            <a:endParaRPr lang="fr-FR" sz="1200">
              <a:latin typeface="Garamond" charset="0"/>
            </a:endParaRPr>
          </a:p>
        </p:txBody>
      </p:sp>
    </p:spTree>
    <p:extLst>
      <p:ext uri="{BB962C8B-B14F-4D97-AF65-F5344CB8AC3E}">
        <p14:creationId xmlns:p14="http://schemas.microsoft.com/office/powerpoint/2010/main" val="177708687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8D3BF4A7-E006-B747-AF2E-FE226631956C}" type="datetime2">
              <a:rPr lang="fr-FR" sz="1200">
                <a:latin typeface="Garamond" charset="0"/>
              </a:rPr>
              <a:pPr eaLnBrk="1" hangingPunct="1"/>
              <a:t>vendredi 4 septembre 15</a:t>
            </a:fld>
            <a:endParaRPr lang="fr-FR" sz="1200">
              <a:latin typeface="Garamond" charset="0"/>
            </a:endParaRPr>
          </a:p>
        </p:txBody>
      </p:sp>
      <p:sp>
        <p:nvSpPr>
          <p:cNvPr id="30723"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fr-FR" sz="1200">
                <a:latin typeface="Garamond" charset="0"/>
              </a:rPr>
              <a:t>risques biologiques</a:t>
            </a:r>
          </a:p>
        </p:txBody>
      </p:sp>
      <p:sp>
        <p:nvSpPr>
          <p:cNvPr id="30724"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39E1ED3C-CB64-3F49-8918-BDB90916C0A3}" type="slidenum">
              <a:rPr lang="fr-FR" sz="1200">
                <a:latin typeface="Garamond" charset="0"/>
              </a:rPr>
              <a:pPr eaLnBrk="1" hangingPunct="1"/>
              <a:t>65</a:t>
            </a:fld>
            <a:endParaRPr lang="fr-FR" sz="1200">
              <a:latin typeface="Garamond" charset="0"/>
            </a:endParaRPr>
          </a:p>
        </p:txBody>
      </p:sp>
      <p:sp>
        <p:nvSpPr>
          <p:cNvPr id="30725" name="Rectangle 2"/>
          <p:cNvSpPr>
            <a:spLocks noGrp="1" noChangeArrowheads="1"/>
          </p:cNvSpPr>
          <p:nvPr>
            <p:ph type="title"/>
          </p:nvPr>
        </p:nvSpPr>
        <p:spPr/>
        <p:txBody>
          <a:bodyPr/>
          <a:lstStyle/>
          <a:p>
            <a:pPr eaLnBrk="1" hangingPunct="1"/>
            <a:r>
              <a:rPr lang="fr-FR" sz="3800">
                <a:latin typeface="Garamond" charset="0"/>
                <a:ea typeface="ＭＳ Ｐゴシック" charset="0"/>
                <a:cs typeface="ＭＳ Ｐゴシック" charset="0"/>
              </a:rPr>
              <a:t>Souches microbiennes : origine</a:t>
            </a:r>
          </a:p>
        </p:txBody>
      </p:sp>
      <p:sp>
        <p:nvSpPr>
          <p:cNvPr id="120838" name="Rectangle 3"/>
          <p:cNvSpPr>
            <a:spLocks noGrp="1" noChangeArrowheads="1"/>
          </p:cNvSpPr>
          <p:nvPr>
            <p:ph type="body" idx="1"/>
          </p:nvPr>
        </p:nvSpPr>
        <p:spPr/>
        <p:txBody>
          <a:bodyPr/>
          <a:lstStyle/>
          <a:p>
            <a:pPr eaLnBrk="1" hangingPunct="1">
              <a:lnSpc>
                <a:spcPct val="90000"/>
              </a:lnSpc>
              <a:buFont typeface="Wingdings" charset="0"/>
              <a:buNone/>
            </a:pPr>
            <a:r>
              <a:rPr lang="fr-FR">
                <a:latin typeface="Arial" charset="0"/>
                <a:ea typeface="ＭＳ Ｐゴシック" charset="0"/>
                <a:cs typeface="ＭＳ Ｐゴシック" charset="0"/>
              </a:rPr>
              <a:t>Circulaire du 8 août 1973 :  </a:t>
            </a:r>
          </a:p>
          <a:p>
            <a:pPr eaLnBrk="1" hangingPunct="1">
              <a:lnSpc>
                <a:spcPct val="90000"/>
              </a:lnSpc>
            </a:pPr>
            <a:r>
              <a:rPr lang="fr-FR">
                <a:latin typeface="Arial" charset="0"/>
                <a:ea typeface="ＭＳ Ｐゴシック" charset="0"/>
                <a:cs typeface="ＭＳ Ｐゴシック" charset="0"/>
              </a:rPr>
              <a:t> </a:t>
            </a:r>
            <a:r>
              <a:rPr lang="fr-FR" sz="2000">
                <a:solidFill>
                  <a:srgbClr val="FF0000"/>
                </a:solidFill>
                <a:latin typeface="Comic Sans MS" charset="0"/>
                <a:ea typeface="ＭＳ Ｐゴシック" charset="0"/>
                <a:cs typeface="ＭＳ Ｐゴシック" charset="0"/>
              </a:rPr>
              <a:t>Institut Pasteur</a:t>
            </a:r>
          </a:p>
          <a:p>
            <a:pPr eaLnBrk="1" hangingPunct="1">
              <a:lnSpc>
                <a:spcPct val="90000"/>
              </a:lnSpc>
            </a:pPr>
            <a:r>
              <a:rPr lang="fr-FR" sz="2000">
                <a:latin typeface="Comic Sans MS" charset="0"/>
                <a:ea typeface="ＭＳ Ｐゴシック" charset="0"/>
                <a:cs typeface="ＭＳ Ｐゴシック" charset="0"/>
              </a:rPr>
              <a:t>Laboratoires de microbiologie des UER (unités d</a:t>
            </a:r>
            <a:r>
              <a:rPr lang="ja-JP" altLang="fr-FR" sz="2000">
                <a:latin typeface="Comic Sans MS" charset="0"/>
                <a:ea typeface="ＭＳ Ｐゴシック" charset="0"/>
                <a:cs typeface="ＭＳ Ｐゴシック" charset="0"/>
              </a:rPr>
              <a:t>’</a:t>
            </a:r>
            <a:r>
              <a:rPr lang="fr-FR" sz="2000">
                <a:latin typeface="Comic Sans MS" charset="0"/>
                <a:ea typeface="ＭＳ Ｐゴシック" charset="0"/>
                <a:cs typeface="ＭＳ Ｐゴシック" charset="0"/>
              </a:rPr>
              <a:t>enseignement et de recherche) médicales ou pharmaceutiques</a:t>
            </a:r>
          </a:p>
          <a:p>
            <a:pPr eaLnBrk="1" hangingPunct="1">
              <a:lnSpc>
                <a:spcPct val="90000"/>
              </a:lnSpc>
            </a:pPr>
            <a:r>
              <a:rPr lang="fr-FR" sz="2000">
                <a:latin typeface="Comic Sans MS" charset="0"/>
                <a:ea typeface="ＭＳ Ｐゴシック" charset="0"/>
                <a:cs typeface="ＭＳ Ｐゴシック" charset="0"/>
              </a:rPr>
              <a:t>Laboratoires de microbiologie des écoles nationales vétérinaires</a:t>
            </a:r>
          </a:p>
          <a:p>
            <a:pPr eaLnBrk="1" hangingPunct="1">
              <a:lnSpc>
                <a:spcPct val="90000"/>
              </a:lnSpc>
            </a:pPr>
            <a:r>
              <a:rPr lang="fr-FR" sz="2000">
                <a:latin typeface="Comic Sans MS" charset="0"/>
                <a:ea typeface="ＭＳ Ｐゴシック" charset="0"/>
                <a:cs typeface="ＭＳ Ｐゴシック" charset="0"/>
              </a:rPr>
              <a:t>Laboratoires de microbiologie des hôpitaux d</a:t>
            </a:r>
            <a:r>
              <a:rPr lang="ja-JP" altLang="fr-FR" sz="2000">
                <a:latin typeface="Comic Sans MS" charset="0"/>
                <a:ea typeface="ＭＳ Ｐゴシック" charset="0"/>
                <a:cs typeface="ＭＳ Ｐゴシック" charset="0"/>
              </a:rPr>
              <a:t>’</a:t>
            </a:r>
            <a:r>
              <a:rPr lang="fr-FR" sz="2000">
                <a:latin typeface="Comic Sans MS" charset="0"/>
                <a:ea typeface="ＭＳ Ｐゴシック" charset="0"/>
                <a:cs typeface="ＭＳ Ｐゴシック" charset="0"/>
              </a:rPr>
              <a:t>instruction des armées</a:t>
            </a:r>
          </a:p>
          <a:p>
            <a:pPr eaLnBrk="1" hangingPunct="1">
              <a:lnSpc>
                <a:spcPct val="90000"/>
              </a:lnSpc>
              <a:buFont typeface="Wingdings" charset="0"/>
              <a:buNone/>
            </a:pPr>
            <a:endParaRPr lang="fr-FR" sz="2000">
              <a:latin typeface="Comic Sans MS" charset="0"/>
              <a:ea typeface="ＭＳ Ｐゴシック" charset="0"/>
              <a:cs typeface="ＭＳ Ｐゴシック" charset="0"/>
            </a:endParaRPr>
          </a:p>
          <a:p>
            <a:pPr eaLnBrk="1" hangingPunct="1">
              <a:lnSpc>
                <a:spcPct val="90000"/>
              </a:lnSpc>
              <a:buFont typeface="Wingdings" charset="0"/>
              <a:buNone/>
            </a:pPr>
            <a:r>
              <a:rPr lang="fr-FR">
                <a:latin typeface="Arial" charset="0"/>
                <a:ea typeface="ＭＳ Ｐゴシック" charset="0"/>
                <a:cs typeface="ＭＳ Ｐゴシック" charset="0"/>
              </a:rPr>
              <a:t>Autre possibilité :  </a:t>
            </a:r>
            <a:endParaRPr lang="fr-FR">
              <a:latin typeface="Comic Sans MS" charset="0"/>
              <a:ea typeface="ＭＳ Ｐゴシック" charset="0"/>
              <a:cs typeface="ＭＳ Ｐゴシック" charset="0"/>
            </a:endParaRPr>
          </a:p>
          <a:p>
            <a:pPr eaLnBrk="1" hangingPunct="1">
              <a:lnSpc>
                <a:spcPct val="90000"/>
              </a:lnSpc>
            </a:pPr>
            <a:r>
              <a:rPr lang="fr-FR" sz="2000">
                <a:latin typeface="Comic Sans MS" charset="0"/>
                <a:ea typeface="ＭＳ Ｐゴシック" charset="0"/>
                <a:cs typeface="ＭＳ Ｐゴシック" charset="0"/>
              </a:rPr>
              <a:t>Eventuellement d</a:t>
            </a:r>
            <a:r>
              <a:rPr lang="ja-JP" altLang="fr-FR" sz="2000">
                <a:latin typeface="Comic Sans MS" charset="0"/>
                <a:ea typeface="ＭＳ Ｐゴシック" charset="0"/>
                <a:cs typeface="ＭＳ Ｐゴシック" charset="0"/>
              </a:rPr>
              <a:t>’</a:t>
            </a:r>
            <a:r>
              <a:rPr lang="fr-FR" sz="2000">
                <a:latin typeface="Comic Sans MS" charset="0"/>
                <a:ea typeface="ＭＳ Ｐゴシック" charset="0"/>
                <a:cs typeface="ＭＳ Ｐゴシック" charset="0"/>
              </a:rPr>
              <a:t>un autre lycée (à condition d</a:t>
            </a:r>
            <a:r>
              <a:rPr lang="ja-JP" altLang="fr-FR" sz="2000">
                <a:latin typeface="Comic Sans MS" charset="0"/>
                <a:ea typeface="ＭＳ Ｐゴシック" charset="0"/>
                <a:cs typeface="ＭＳ Ｐゴシック" charset="0"/>
              </a:rPr>
              <a:t>’</a:t>
            </a:r>
            <a:r>
              <a:rPr lang="fr-FR" sz="2000">
                <a:latin typeface="Comic Sans MS" charset="0"/>
                <a:ea typeface="ＭＳ Ｐゴシック" charset="0"/>
                <a:cs typeface="ＭＳ Ｐゴシック" charset="0"/>
              </a:rPr>
              <a:t>assurer une bonne traçabilité)</a:t>
            </a:r>
          </a:p>
        </p:txBody>
      </p:sp>
    </p:spTree>
    <p:extLst>
      <p:ext uri="{BB962C8B-B14F-4D97-AF65-F5344CB8AC3E}">
        <p14:creationId xmlns:p14="http://schemas.microsoft.com/office/powerpoint/2010/main" val="40416366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83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83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083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083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0838">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083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8"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443B3FA5-DAB8-494C-AEA6-F217CD414647}" type="datetime2">
              <a:rPr lang="fr-FR" sz="1200">
                <a:latin typeface="Garamond" charset="0"/>
              </a:rPr>
              <a:pPr eaLnBrk="1" hangingPunct="1"/>
              <a:t>vendredi 4 septembre 15</a:t>
            </a:fld>
            <a:endParaRPr lang="fr-FR" sz="1200">
              <a:latin typeface="Garamond" charset="0"/>
            </a:endParaRPr>
          </a:p>
        </p:txBody>
      </p:sp>
      <p:sp>
        <p:nvSpPr>
          <p:cNvPr id="31747"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fr-FR" sz="1200">
                <a:latin typeface="Garamond" charset="0"/>
              </a:rPr>
              <a:t>risques biologiques</a:t>
            </a:r>
          </a:p>
        </p:txBody>
      </p:sp>
      <p:sp>
        <p:nvSpPr>
          <p:cNvPr id="31748"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F2F35CBB-B675-3940-B447-A8EC8D977019}" type="slidenum">
              <a:rPr lang="fr-FR" sz="1200">
                <a:latin typeface="Garamond" charset="0"/>
              </a:rPr>
              <a:pPr eaLnBrk="1" hangingPunct="1"/>
              <a:t>66</a:t>
            </a:fld>
            <a:endParaRPr lang="fr-FR" sz="1200">
              <a:latin typeface="Garamond" charset="0"/>
            </a:endParaRPr>
          </a:p>
        </p:txBody>
      </p:sp>
      <p:sp>
        <p:nvSpPr>
          <p:cNvPr id="31749" name="Rectangle 2"/>
          <p:cNvSpPr>
            <a:spLocks noGrp="1" noChangeArrowheads="1"/>
          </p:cNvSpPr>
          <p:nvPr>
            <p:ph type="title"/>
          </p:nvPr>
        </p:nvSpPr>
        <p:spPr/>
        <p:txBody>
          <a:bodyPr>
            <a:normAutofit fontScale="90000"/>
          </a:bodyPr>
          <a:lstStyle/>
          <a:p>
            <a:pPr eaLnBrk="1" hangingPunct="1"/>
            <a:r>
              <a:rPr lang="fr-FR">
                <a:latin typeface="Garamond" charset="0"/>
                <a:ea typeface="ＭＳ Ｐゴシック" charset="0"/>
                <a:cs typeface="ＭＳ Ｐゴシック" charset="0"/>
              </a:rPr>
              <a:t>Souches microbiennes : traçabilité</a:t>
            </a:r>
          </a:p>
        </p:txBody>
      </p:sp>
      <p:sp>
        <p:nvSpPr>
          <p:cNvPr id="31750" name="Rectangle 3"/>
          <p:cNvSpPr>
            <a:spLocks noGrp="1" noChangeArrowheads="1"/>
          </p:cNvSpPr>
          <p:nvPr>
            <p:ph type="body" idx="1"/>
          </p:nvPr>
        </p:nvSpPr>
        <p:spPr/>
        <p:txBody>
          <a:bodyPr/>
          <a:lstStyle/>
          <a:p>
            <a:pPr eaLnBrk="1" hangingPunct="1">
              <a:lnSpc>
                <a:spcPct val="90000"/>
              </a:lnSpc>
            </a:pPr>
            <a:r>
              <a:rPr lang="fr-FR">
                <a:solidFill>
                  <a:srgbClr val="F90001"/>
                </a:solidFill>
                <a:latin typeface="Comic Sans MS" charset="0"/>
                <a:ea typeface="ＭＳ Ｐゴシック" charset="0"/>
                <a:cs typeface="ＭＳ Ｐゴシック" charset="0"/>
              </a:rPr>
              <a:t>Lors de leur commande</a:t>
            </a:r>
            <a:r>
              <a:rPr lang="fr-FR">
                <a:latin typeface="Comic Sans MS" charset="0"/>
                <a:ea typeface="ＭＳ Ｐゴシック" charset="0"/>
                <a:cs typeface="ＭＳ Ｐゴシック" charset="0"/>
              </a:rPr>
              <a:t> (même à un autre établissement) </a:t>
            </a:r>
          </a:p>
          <a:p>
            <a:pPr eaLnBrk="1" hangingPunct="1">
              <a:lnSpc>
                <a:spcPct val="90000"/>
              </a:lnSpc>
              <a:buFont typeface="Wingdings" charset="0"/>
              <a:buNone/>
            </a:pPr>
            <a:endParaRPr lang="fr-FR">
              <a:latin typeface="Comic Sans MS" charset="0"/>
              <a:ea typeface="ＭＳ Ｐゴシック" charset="0"/>
              <a:cs typeface="ＭＳ Ｐゴシック" charset="0"/>
            </a:endParaRPr>
          </a:p>
          <a:p>
            <a:pPr eaLnBrk="1" hangingPunct="1">
              <a:lnSpc>
                <a:spcPct val="90000"/>
              </a:lnSpc>
            </a:pPr>
            <a:r>
              <a:rPr lang="fr-FR">
                <a:solidFill>
                  <a:srgbClr val="F90001"/>
                </a:solidFill>
                <a:latin typeface="Comic Sans MS" charset="0"/>
                <a:ea typeface="ＭＳ Ｐゴシック" charset="0"/>
                <a:cs typeface="ＭＳ Ｐゴシック" charset="0"/>
              </a:rPr>
              <a:t>A la réception </a:t>
            </a:r>
          </a:p>
          <a:p>
            <a:pPr eaLnBrk="1" hangingPunct="1">
              <a:lnSpc>
                <a:spcPct val="90000"/>
              </a:lnSpc>
              <a:buFont typeface="Wingdings" charset="0"/>
              <a:buNone/>
            </a:pPr>
            <a:r>
              <a:rPr lang="fr-FR">
                <a:solidFill>
                  <a:srgbClr val="F90001"/>
                </a:solidFill>
                <a:latin typeface="Comic Sans MS" charset="0"/>
                <a:ea typeface="ＭＳ Ｐゴシック" charset="0"/>
                <a:cs typeface="ＭＳ Ｐゴシック" charset="0"/>
              </a:rPr>
              <a:t>	</a:t>
            </a:r>
            <a:endParaRPr lang="fr-FR" sz="2400">
              <a:latin typeface="Comic Sans MS" charset="0"/>
              <a:ea typeface="ＭＳ Ｐゴシック" charset="0"/>
              <a:cs typeface="ＭＳ Ｐゴシック" charset="0"/>
            </a:endParaRPr>
          </a:p>
          <a:p>
            <a:pPr eaLnBrk="1" hangingPunct="1">
              <a:lnSpc>
                <a:spcPct val="90000"/>
              </a:lnSpc>
            </a:pPr>
            <a:r>
              <a:rPr lang="fr-FR">
                <a:solidFill>
                  <a:srgbClr val="F90001"/>
                </a:solidFill>
                <a:latin typeface="Comic Sans MS" charset="0"/>
                <a:ea typeface="ＭＳ Ｐゴシック" charset="0"/>
                <a:cs typeface="ＭＳ Ｐゴシック" charset="0"/>
              </a:rPr>
              <a:t>Lors des repiquages successifs</a:t>
            </a:r>
            <a:r>
              <a:rPr lang="fr-FR">
                <a:latin typeface="Comic Sans MS" charset="0"/>
                <a:ea typeface="ＭＳ Ｐゴシック" charset="0"/>
                <a:cs typeface="ＭＳ Ｐゴシック" charset="0"/>
              </a:rPr>
              <a:t> </a:t>
            </a:r>
          </a:p>
          <a:p>
            <a:pPr eaLnBrk="1" hangingPunct="1">
              <a:lnSpc>
                <a:spcPct val="90000"/>
              </a:lnSpc>
            </a:pPr>
            <a:endParaRPr lang="fr-FR">
              <a:latin typeface="Comic Sans MS" charset="0"/>
              <a:ea typeface="ＭＳ Ｐゴシック" charset="0"/>
              <a:cs typeface="ＭＳ Ｐゴシック" charset="0"/>
            </a:endParaRPr>
          </a:p>
          <a:p>
            <a:pPr eaLnBrk="1" hangingPunct="1">
              <a:lnSpc>
                <a:spcPct val="90000"/>
              </a:lnSpc>
            </a:pPr>
            <a:r>
              <a:rPr lang="fr-FR">
                <a:solidFill>
                  <a:srgbClr val="F90001"/>
                </a:solidFill>
                <a:latin typeface="Comic Sans MS" charset="0"/>
                <a:ea typeface="ＭＳ Ｐゴシック" charset="0"/>
                <a:cs typeface="ＭＳ Ｐゴシック" charset="0"/>
              </a:rPr>
              <a:t>Lors de l</a:t>
            </a:r>
            <a:r>
              <a:rPr lang="ja-JP" altLang="fr-FR">
                <a:solidFill>
                  <a:srgbClr val="F90001"/>
                </a:solidFill>
                <a:latin typeface="Comic Sans MS" charset="0"/>
                <a:ea typeface="ＭＳ Ｐゴシック" charset="0"/>
                <a:cs typeface="ＭＳ Ｐゴシック" charset="0"/>
              </a:rPr>
              <a:t>’</a:t>
            </a:r>
            <a:r>
              <a:rPr lang="fr-FR">
                <a:solidFill>
                  <a:srgbClr val="F90001"/>
                </a:solidFill>
                <a:latin typeface="Comic Sans MS" charset="0"/>
                <a:ea typeface="ＭＳ Ｐゴシック" charset="0"/>
                <a:cs typeface="ＭＳ Ｐゴシック" charset="0"/>
              </a:rPr>
              <a:t>utilisation</a:t>
            </a:r>
          </a:p>
        </p:txBody>
      </p:sp>
    </p:spTree>
    <p:extLst>
      <p:ext uri="{BB962C8B-B14F-4D97-AF65-F5344CB8AC3E}">
        <p14:creationId xmlns:p14="http://schemas.microsoft.com/office/powerpoint/2010/main" val="2943808269"/>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p:txBody>
          <a:bodyPr/>
          <a:lstStyle/>
          <a:p>
            <a:r>
              <a:rPr lang="fr-FR">
                <a:latin typeface="Garamond" charset="0"/>
                <a:ea typeface="ＭＳ Ｐゴシック" charset="0"/>
                <a:cs typeface="ＭＳ Ｐゴシック" charset="0"/>
              </a:rPr>
              <a:t>Traçabilité à la commande </a:t>
            </a:r>
          </a:p>
        </p:txBody>
      </p:sp>
      <p:sp>
        <p:nvSpPr>
          <p:cNvPr id="32771" name="Espace réservé du contenu 2"/>
          <p:cNvSpPr>
            <a:spLocks noGrp="1"/>
          </p:cNvSpPr>
          <p:nvPr>
            <p:ph idx="1"/>
          </p:nvPr>
        </p:nvSpPr>
        <p:spPr/>
        <p:txBody>
          <a:bodyPr/>
          <a:lstStyle/>
          <a:p>
            <a:pPr lvl="1" eaLnBrk="1" hangingPunct="1">
              <a:lnSpc>
                <a:spcPct val="90000"/>
              </a:lnSpc>
            </a:pPr>
            <a:r>
              <a:rPr lang="fr-FR" sz="2800">
                <a:solidFill>
                  <a:srgbClr val="FF0000"/>
                </a:solidFill>
                <a:latin typeface="Comic Sans MS" charset="0"/>
                <a:ea typeface="ＭＳ Ｐゴシック" charset="0"/>
              </a:rPr>
              <a:t>Demande écrite de l'établissement scolaire</a:t>
            </a:r>
            <a:r>
              <a:rPr lang="fr-FR" sz="2800">
                <a:latin typeface="Comic Sans MS" charset="0"/>
                <a:ea typeface="ＭＳ Ｐゴシック" charset="0"/>
              </a:rPr>
              <a:t>, signée par le professeur responsable du souchier ou par le chef de travaux, contresignée par le chef d'établissement</a:t>
            </a:r>
          </a:p>
          <a:p>
            <a:pPr lvl="1" eaLnBrk="1" hangingPunct="1">
              <a:lnSpc>
                <a:spcPct val="90000"/>
              </a:lnSpc>
              <a:buFont typeface="Wingdings" charset="0"/>
              <a:buNone/>
            </a:pPr>
            <a:endParaRPr lang="fr-FR" sz="2800">
              <a:latin typeface="Comic Sans MS" charset="0"/>
              <a:ea typeface="ＭＳ Ｐゴシック" charset="0"/>
            </a:endParaRPr>
          </a:p>
          <a:p>
            <a:pPr lvl="1" eaLnBrk="1" hangingPunct="1">
              <a:lnSpc>
                <a:spcPct val="90000"/>
              </a:lnSpc>
            </a:pPr>
            <a:r>
              <a:rPr lang="fr-FR" sz="2800">
                <a:latin typeface="Comic Sans MS" charset="0"/>
                <a:ea typeface="ＭＳ Ｐゴシック" charset="0"/>
              </a:rPr>
              <a:t>Information de l'organisme dispensateur sur l'utilisation des souches (classe, nature du TP, niveau de compétence technique des élèves, mesures de prévention en vigueur dans les laboratoires) </a:t>
            </a:r>
          </a:p>
          <a:p>
            <a:endParaRPr lang="fr-FR">
              <a:latin typeface="Comic Sans MS" charset="0"/>
              <a:ea typeface="ＭＳ Ｐゴシック" charset="0"/>
              <a:cs typeface="ＭＳ Ｐゴシック" charset="0"/>
            </a:endParaRPr>
          </a:p>
        </p:txBody>
      </p:sp>
      <p:sp>
        <p:nvSpPr>
          <p:cNvPr id="32772"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C77FD488-2031-A140-96A6-87270546B0D8}" type="datetime1">
              <a:rPr lang="fr-FR" sz="1200">
                <a:latin typeface="Garamond" charset="0"/>
              </a:rPr>
              <a:pPr eaLnBrk="1" hangingPunct="1"/>
              <a:t>04/09/15</a:t>
            </a:fld>
            <a:endParaRPr lang="fr-FR" sz="1200">
              <a:latin typeface="Garamond" charset="0"/>
            </a:endParaRPr>
          </a:p>
        </p:txBody>
      </p:sp>
      <p:sp>
        <p:nvSpPr>
          <p:cNvPr id="32773"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fr-FR" sz="1200">
                <a:latin typeface="Garamond" charset="0"/>
              </a:rPr>
              <a:t>risques biologiques</a:t>
            </a:r>
          </a:p>
        </p:txBody>
      </p:sp>
      <p:sp>
        <p:nvSpPr>
          <p:cNvPr id="32774"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C49AD8B6-4361-2348-A652-2034AF40AB32}" type="slidenum">
              <a:rPr lang="fr-FR" sz="1200">
                <a:latin typeface="Garamond" charset="0"/>
              </a:rPr>
              <a:pPr eaLnBrk="1" hangingPunct="1"/>
              <a:t>67</a:t>
            </a:fld>
            <a:endParaRPr lang="fr-FR" sz="1200">
              <a:latin typeface="Garamond" charset="0"/>
            </a:endParaRPr>
          </a:p>
        </p:txBody>
      </p:sp>
    </p:spTree>
    <p:extLst>
      <p:ext uri="{BB962C8B-B14F-4D97-AF65-F5344CB8AC3E}">
        <p14:creationId xmlns:p14="http://schemas.microsoft.com/office/powerpoint/2010/main" val="3171555805"/>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p:txBody>
          <a:bodyPr/>
          <a:lstStyle/>
          <a:p>
            <a:r>
              <a:rPr lang="fr-FR">
                <a:latin typeface="Garamond" charset="0"/>
                <a:ea typeface="ＭＳ Ｐゴシック" charset="0"/>
                <a:cs typeface="ＭＳ Ｐゴシック" charset="0"/>
              </a:rPr>
              <a:t>Traçabilité à la réception</a:t>
            </a:r>
          </a:p>
        </p:txBody>
      </p:sp>
      <p:sp>
        <p:nvSpPr>
          <p:cNvPr id="33795" name="Espace réservé du contenu 2"/>
          <p:cNvSpPr>
            <a:spLocks noGrp="1"/>
          </p:cNvSpPr>
          <p:nvPr>
            <p:ph idx="1"/>
          </p:nvPr>
        </p:nvSpPr>
        <p:spPr/>
        <p:txBody>
          <a:bodyPr/>
          <a:lstStyle/>
          <a:p>
            <a:pPr>
              <a:buFont typeface="Wingdings" charset="0"/>
              <a:buNone/>
            </a:pPr>
            <a:r>
              <a:rPr lang="fr-FR" sz="3200">
                <a:latin typeface="Comic Sans MS" charset="0"/>
                <a:ea typeface="ＭＳ Ｐゴシック" charset="0"/>
                <a:cs typeface="ＭＳ Ｐゴシック" charset="0"/>
              </a:rPr>
              <a:t>	</a:t>
            </a:r>
          </a:p>
          <a:p>
            <a:pPr>
              <a:buFont typeface="Wingdings" charset="0"/>
              <a:buNone/>
            </a:pPr>
            <a:r>
              <a:rPr lang="fr-FR" sz="3200">
                <a:latin typeface="Comic Sans MS" charset="0"/>
                <a:ea typeface="ＭＳ Ｐゴシック" charset="0"/>
                <a:cs typeface="ＭＳ Ｐゴシック" charset="0"/>
              </a:rPr>
              <a:t>	Inscription de toutes les caractéristiques dans un </a:t>
            </a:r>
            <a:r>
              <a:rPr lang="fr-FR" sz="3200">
                <a:solidFill>
                  <a:srgbClr val="FF0000"/>
                </a:solidFill>
                <a:latin typeface="Comic Sans MS" charset="0"/>
                <a:ea typeface="ＭＳ Ｐゴシック" charset="0"/>
                <a:cs typeface="ＭＳ Ｐゴシック" charset="0"/>
              </a:rPr>
              <a:t>registre de souches </a:t>
            </a:r>
            <a:r>
              <a:rPr lang="fr-FR" sz="3200">
                <a:latin typeface="Comic Sans MS" charset="0"/>
                <a:ea typeface="ＭＳ Ｐゴシック" charset="0"/>
                <a:cs typeface="ＭＳ Ｐゴシック" charset="0"/>
              </a:rPr>
              <a:t>au lycée </a:t>
            </a:r>
            <a:endParaRPr lang="fr-FR">
              <a:latin typeface="Comic Sans MS" charset="0"/>
              <a:ea typeface="ＭＳ Ｐゴシック" charset="0"/>
              <a:cs typeface="ＭＳ Ｐゴシック" charset="0"/>
            </a:endParaRPr>
          </a:p>
        </p:txBody>
      </p:sp>
      <p:sp>
        <p:nvSpPr>
          <p:cNvPr id="33796"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BEAF4B34-723B-174C-BE6B-736DBCBEFAC5}" type="datetime1">
              <a:rPr lang="fr-FR" sz="1200">
                <a:latin typeface="Garamond" charset="0"/>
              </a:rPr>
              <a:pPr eaLnBrk="1" hangingPunct="1"/>
              <a:t>04/09/15</a:t>
            </a:fld>
            <a:endParaRPr lang="fr-FR" sz="1200">
              <a:latin typeface="Garamond" charset="0"/>
            </a:endParaRPr>
          </a:p>
        </p:txBody>
      </p:sp>
      <p:sp>
        <p:nvSpPr>
          <p:cNvPr id="33797"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fr-FR" sz="1200">
                <a:latin typeface="Garamond" charset="0"/>
              </a:rPr>
              <a:t>risques biologiques</a:t>
            </a:r>
          </a:p>
        </p:txBody>
      </p:sp>
      <p:sp>
        <p:nvSpPr>
          <p:cNvPr id="33798"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A2BB3BCA-A89B-894D-BAF2-9E700BA57EC9}" type="slidenum">
              <a:rPr lang="fr-FR" sz="1200">
                <a:latin typeface="Garamond" charset="0"/>
              </a:rPr>
              <a:pPr eaLnBrk="1" hangingPunct="1"/>
              <a:t>68</a:t>
            </a:fld>
            <a:endParaRPr lang="fr-FR" sz="1200">
              <a:latin typeface="Garamond" charset="0"/>
            </a:endParaRPr>
          </a:p>
        </p:txBody>
      </p:sp>
    </p:spTree>
    <p:extLst>
      <p:ext uri="{BB962C8B-B14F-4D97-AF65-F5344CB8AC3E}">
        <p14:creationId xmlns:p14="http://schemas.microsoft.com/office/powerpoint/2010/main" val="3635486613"/>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p:nvPr>
        </p:nvSpPr>
        <p:spPr/>
        <p:txBody>
          <a:bodyPr>
            <a:normAutofit fontScale="90000"/>
          </a:bodyPr>
          <a:lstStyle/>
          <a:p>
            <a:r>
              <a:rPr lang="fr-FR">
                <a:latin typeface="Garamond" charset="0"/>
                <a:ea typeface="ＭＳ Ｐゴシック" charset="0"/>
                <a:cs typeface="ＭＳ Ｐゴシック" charset="0"/>
              </a:rPr>
              <a:t>Traçabilité lors des repiquages successifs</a:t>
            </a:r>
          </a:p>
        </p:txBody>
      </p:sp>
      <p:sp>
        <p:nvSpPr>
          <p:cNvPr id="34819" name="Espace réservé du contenu 2"/>
          <p:cNvSpPr>
            <a:spLocks noGrp="1"/>
          </p:cNvSpPr>
          <p:nvPr>
            <p:ph idx="1"/>
          </p:nvPr>
        </p:nvSpPr>
        <p:spPr>
          <a:xfrm>
            <a:off x="457200" y="1828800"/>
            <a:ext cx="8153400" cy="4302125"/>
          </a:xfrm>
        </p:spPr>
        <p:txBody>
          <a:bodyPr/>
          <a:lstStyle/>
          <a:p>
            <a:pPr marL="342900" lvl="1" indent="-342900">
              <a:buClr>
                <a:schemeClr val="accent1"/>
              </a:buClr>
              <a:buSzPct val="65000"/>
              <a:buFont typeface="Wingdings" charset="0"/>
              <a:buChar char="n"/>
            </a:pPr>
            <a:endParaRPr lang="fr-FR">
              <a:latin typeface="Comic Sans MS" charset="0"/>
              <a:ea typeface="ＭＳ Ｐゴシック" charset="0"/>
            </a:endParaRPr>
          </a:p>
          <a:p>
            <a:pPr marL="342900" lvl="1" indent="-342900">
              <a:buClr>
                <a:schemeClr val="accent1"/>
              </a:buClr>
              <a:buSzPct val="65000"/>
              <a:buFont typeface="Wingdings" charset="0"/>
              <a:buChar char="n"/>
            </a:pPr>
            <a:endParaRPr lang="fr-FR">
              <a:latin typeface="Comic Sans MS" charset="0"/>
              <a:ea typeface="ＭＳ Ｐゴシック" charset="0"/>
            </a:endParaRPr>
          </a:p>
          <a:p>
            <a:pPr marL="342900" lvl="1" indent="-342900">
              <a:buClr>
                <a:schemeClr val="accent1"/>
              </a:buClr>
              <a:buSzPct val="65000"/>
              <a:buFont typeface="Wingdings" charset="0"/>
              <a:buNone/>
            </a:pPr>
            <a:r>
              <a:rPr lang="fr-FR">
                <a:latin typeface="Comic Sans MS" charset="0"/>
                <a:ea typeface="ＭＳ Ｐゴシック" charset="0"/>
              </a:rPr>
              <a:t>	Bien </a:t>
            </a:r>
            <a:r>
              <a:rPr lang="fr-FR">
                <a:solidFill>
                  <a:srgbClr val="FF0000"/>
                </a:solidFill>
                <a:latin typeface="Comic Sans MS" charset="0"/>
                <a:ea typeface="ＭＳ Ｐゴシック" charset="0"/>
              </a:rPr>
              <a:t>conserver la référence et les caractéristiques </a:t>
            </a:r>
            <a:r>
              <a:rPr lang="fr-FR">
                <a:latin typeface="Comic Sans MS" charset="0"/>
                <a:ea typeface="ＭＳ Ｐゴシック" charset="0"/>
              </a:rPr>
              <a:t>(sensibilité aux antibiotiques)</a:t>
            </a:r>
          </a:p>
          <a:p>
            <a:endParaRPr lang="fr-FR">
              <a:latin typeface="Arial" charset="0"/>
              <a:ea typeface="ＭＳ Ｐゴシック" charset="0"/>
              <a:cs typeface="ＭＳ Ｐゴシック" charset="0"/>
            </a:endParaRPr>
          </a:p>
        </p:txBody>
      </p:sp>
      <p:sp>
        <p:nvSpPr>
          <p:cNvPr id="34820"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96B051AB-D2D8-D24A-B867-AEB989715BE9}" type="datetime1">
              <a:rPr lang="fr-FR" sz="1200">
                <a:latin typeface="Garamond" charset="0"/>
              </a:rPr>
              <a:pPr eaLnBrk="1" hangingPunct="1"/>
              <a:t>04/09/15</a:t>
            </a:fld>
            <a:endParaRPr lang="fr-FR" sz="1200">
              <a:latin typeface="Garamond" charset="0"/>
            </a:endParaRPr>
          </a:p>
        </p:txBody>
      </p:sp>
      <p:sp>
        <p:nvSpPr>
          <p:cNvPr id="34821"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fr-FR" sz="1200">
                <a:latin typeface="Garamond" charset="0"/>
              </a:rPr>
              <a:t>risques biologiques</a:t>
            </a:r>
          </a:p>
        </p:txBody>
      </p:sp>
      <p:sp>
        <p:nvSpPr>
          <p:cNvPr id="34822"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BAFA7FD6-29B4-4245-B35A-8570201C5319}" type="slidenum">
              <a:rPr lang="fr-FR" sz="1200">
                <a:latin typeface="Garamond" charset="0"/>
              </a:rPr>
              <a:pPr eaLnBrk="1" hangingPunct="1"/>
              <a:t>69</a:t>
            </a:fld>
            <a:endParaRPr lang="fr-FR" sz="1200">
              <a:latin typeface="Garamond" charset="0"/>
            </a:endParaRPr>
          </a:p>
        </p:txBody>
      </p:sp>
    </p:spTree>
    <p:extLst>
      <p:ext uri="{BB962C8B-B14F-4D97-AF65-F5344CB8AC3E}">
        <p14:creationId xmlns:p14="http://schemas.microsoft.com/office/powerpoint/2010/main" val="90647657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tx2">
              <a:lumMod val="40000"/>
              <a:lumOff val="60000"/>
            </a:schemeClr>
          </a:solidFill>
        </p:spPr>
        <p:txBody>
          <a:bodyPr>
            <a:normAutofit fontScale="90000"/>
          </a:bodyPr>
          <a:lstStyle/>
          <a:p>
            <a:pPr fontAlgn="auto">
              <a:spcBef>
                <a:spcPts val="0"/>
              </a:spcBef>
              <a:spcAft>
                <a:spcPts val="0"/>
              </a:spcAft>
              <a:defRPr/>
            </a:pPr>
            <a:r>
              <a:rPr lang="fr-FR" sz="5400" dirty="0" smtClean="0">
                <a:effectLst/>
              </a:rPr>
              <a:t>3/ </a:t>
            </a:r>
            <a:r>
              <a:rPr lang="fr-FR" sz="4400" dirty="0"/>
              <a:t>Combattre les risques à la source </a:t>
            </a:r>
            <a:r>
              <a:rPr lang="fr-FR" sz="4400" dirty="0" smtClean="0"/>
              <a:t/>
            </a:r>
            <a:br>
              <a:rPr lang="fr-FR" sz="4400" dirty="0" smtClean="0"/>
            </a:br>
            <a:r>
              <a:rPr lang="fr-FR" sz="4400" dirty="0">
                <a:solidFill>
                  <a:schemeClr val="accent6">
                    <a:lumMod val="60000"/>
                    <a:lumOff val="40000"/>
                  </a:schemeClr>
                </a:solidFill>
                <a:effectLst/>
              </a:rPr>
              <a:t> = prévention intrinsèque</a:t>
            </a:r>
            <a:endParaRPr lang="fr-FR" dirty="0">
              <a:solidFill>
                <a:srgbClr val="FFFF00"/>
              </a:solidFill>
              <a:effectLst>
                <a:outerShdw blurRad="50800" dist="38100" dir="8220000" algn="tl" rotWithShape="0">
                  <a:schemeClr val="tx1">
                    <a:alpha val="58000"/>
                  </a:schemeClr>
                </a:outerShdw>
              </a:effectLst>
            </a:endParaRPr>
          </a:p>
        </p:txBody>
      </p:sp>
      <p:sp>
        <p:nvSpPr>
          <p:cNvPr id="8" name="Espace réservé du contenu 7"/>
          <p:cNvSpPr>
            <a:spLocks noGrp="1"/>
          </p:cNvSpPr>
          <p:nvPr>
            <p:ph idx="1"/>
          </p:nvPr>
        </p:nvSpPr>
        <p:spPr>
          <a:xfrm>
            <a:off x="285720" y="1714488"/>
            <a:ext cx="8229600" cy="4500593"/>
          </a:xfrm>
        </p:spPr>
        <p:txBody>
          <a:bodyPr/>
          <a:lstStyle/>
          <a:p>
            <a:pPr marL="285750" lvl="1" indent="-285750" defTabSz="1555750">
              <a:lnSpc>
                <a:spcPct val="90000"/>
              </a:lnSpc>
              <a:spcAft>
                <a:spcPct val="20000"/>
              </a:spcAft>
              <a:buFont typeface="Wingdings" pitchFamily="2" charset="2"/>
              <a:buChar char="q"/>
            </a:pPr>
            <a:r>
              <a:rPr lang="fr-FR" sz="3200" kern="1200" dirty="0" smtClean="0"/>
              <a:t>Si déplacement : utiliser des récipients fermés, des plateaux et chariots adaptés...</a:t>
            </a:r>
          </a:p>
          <a:p>
            <a:pPr marL="285750" lvl="1" indent="-285750" defTabSz="1555750">
              <a:lnSpc>
                <a:spcPct val="90000"/>
              </a:lnSpc>
              <a:spcAft>
                <a:spcPct val="20000"/>
              </a:spcAft>
              <a:buFont typeface="Wingdings" pitchFamily="2" charset="2"/>
              <a:buChar char="q"/>
            </a:pPr>
            <a:r>
              <a:rPr lang="fr-FR" sz="3200" dirty="0" smtClean="0"/>
              <a:t>Si sang : petit volume/grand tube  avec bouchon couvrant.</a:t>
            </a:r>
            <a:endParaRPr lang="fr-FR" sz="3200" kern="1200" dirty="0" smtClean="0"/>
          </a:p>
          <a:p>
            <a:pPr marL="285750" lvl="1" indent="-285750" defTabSz="1555750">
              <a:lnSpc>
                <a:spcPct val="90000"/>
              </a:lnSpc>
              <a:spcBef>
                <a:spcPct val="0"/>
              </a:spcBef>
              <a:spcAft>
                <a:spcPct val="20000"/>
              </a:spcAft>
              <a:buFont typeface="Wingdings" pitchFamily="2" charset="2"/>
              <a:buChar char="q"/>
            </a:pPr>
            <a:r>
              <a:rPr lang="fr-FR" sz="3200" kern="1200" dirty="0" smtClean="0"/>
              <a:t>Éviter de déplacer la source d’émission : mise à disposition de conteneurs à déchets proches du lieu de manipulation</a:t>
            </a:r>
          </a:p>
          <a:p>
            <a:pPr marL="285750" lvl="1" indent="-285750" defTabSz="1555750">
              <a:lnSpc>
                <a:spcPct val="90000"/>
              </a:lnSpc>
              <a:spcBef>
                <a:spcPct val="0"/>
              </a:spcBef>
              <a:spcAft>
                <a:spcPct val="20000"/>
              </a:spcAft>
              <a:buFont typeface="Wingdings" pitchFamily="2" charset="2"/>
              <a:buChar char="q"/>
            </a:pPr>
            <a:r>
              <a:rPr lang="fr-FR" sz="3200" dirty="0" smtClean="0"/>
              <a:t>Ne pas pipeter à la bouche</a:t>
            </a:r>
            <a:endParaRPr lang="fr-FR" dirty="0"/>
          </a:p>
        </p:txBody>
      </p:sp>
      <p:pic>
        <p:nvPicPr>
          <p:cNvPr id="48131" name="Image 14" descr="logo.gif"/>
          <p:cNvPicPr>
            <a:picLocks noChangeAspect="1"/>
          </p:cNvPicPr>
          <p:nvPr/>
        </p:nvPicPr>
        <p:blipFill>
          <a:blip r:embed="rId3" cstate="print"/>
          <a:srcRect/>
          <a:stretch>
            <a:fillRect/>
          </a:stretch>
        </p:blipFill>
        <p:spPr bwMode="auto">
          <a:xfrm>
            <a:off x="7972425" y="785794"/>
            <a:ext cx="1171575" cy="714375"/>
          </a:xfrm>
          <a:prstGeom prst="rect">
            <a:avLst/>
          </a:prstGeom>
          <a:noFill/>
          <a:ln w="9525">
            <a:noFill/>
            <a:miter lim="800000"/>
            <a:headEnd/>
            <a:tailEnd/>
          </a:ln>
        </p:spPr>
      </p:pic>
      <p:pic>
        <p:nvPicPr>
          <p:cNvPr id="48138" name="Picture 2"/>
          <p:cNvPicPr>
            <a:picLocks noChangeAspect="1" noChangeArrowheads="1"/>
          </p:cNvPicPr>
          <p:nvPr/>
        </p:nvPicPr>
        <p:blipFill>
          <a:blip r:embed="rId4" cstate="print"/>
          <a:srcRect/>
          <a:stretch>
            <a:fillRect/>
          </a:stretch>
        </p:blipFill>
        <p:spPr bwMode="auto">
          <a:xfrm>
            <a:off x="0" y="857232"/>
            <a:ext cx="1381125" cy="600075"/>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4499992" y="5612066"/>
            <a:ext cx="3092301" cy="1057294"/>
          </a:xfrm>
          <a:prstGeom prst="rect">
            <a:avLst/>
          </a:prstGeom>
          <a:noFill/>
          <a:ln w="9525">
            <a:noFill/>
            <a:miter lim="800000"/>
            <a:headEnd/>
            <a:tailEnd/>
          </a:ln>
        </p:spPr>
      </p:pic>
      <p:pic>
        <p:nvPicPr>
          <p:cNvPr id="3" name="Image 2" descr="2576_04_209c2fa051.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6336" y="4941168"/>
            <a:ext cx="1179401" cy="1747261"/>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20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20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2000"/>
                                        <p:tgtEl>
                                          <p:spTgt spid="8">
                                            <p:txEl>
                                              <p:pRg st="3" end="3"/>
                                            </p:txEl>
                                          </p:spTgt>
                                        </p:tgtEl>
                                      </p:cBhvr>
                                    </p:animEffect>
                                  </p:childTnLst>
                                </p:cTn>
                              </p:par>
                              <p:par>
                                <p:cTn id="28" presetID="5" presetClass="entr" presetSubtype="10" fill="hold" grpId="1" nodeType="with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checkerboard(across)">
                                      <p:cBhvr>
                                        <p:cTn id="30" dur="500"/>
                                        <p:tgtEl>
                                          <p:spTgt spid="8">
                                            <p:txEl>
                                              <p:pRg st="3" end="3"/>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1027"/>
                                        </p:tgtEl>
                                        <p:attrNameLst>
                                          <p:attrName>style.visibility</p:attrName>
                                        </p:attrNameLst>
                                      </p:cBhvr>
                                      <p:to>
                                        <p:strVal val="visible"/>
                                      </p:to>
                                    </p:set>
                                    <p:animEffect transition="in" filter="checkerboard(across)">
                                      <p:cBhvr>
                                        <p:cTn id="33" dur="500"/>
                                        <p:tgtEl>
                                          <p:spTgt spid="1027"/>
                                        </p:tgtEl>
                                      </p:cBhvr>
                                    </p:animEffect>
                                  </p:childTnLst>
                                </p:cTn>
                              </p:par>
                              <p:par>
                                <p:cTn id="34" presetID="5" presetClass="entr" presetSubtype="1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checkerboard(across)">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uild="p"/>
      <p:bldP spid="8" grpId="1"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p:txBody>
          <a:bodyPr/>
          <a:lstStyle/>
          <a:p>
            <a:r>
              <a:rPr lang="fr-FR" dirty="0">
                <a:latin typeface="Garamond" charset="0"/>
                <a:ea typeface="ＭＳ Ｐゴシック" charset="0"/>
                <a:cs typeface="ＭＳ Ｐゴシック" charset="0"/>
              </a:rPr>
              <a:t>Traçabilité lors de </a:t>
            </a:r>
            <a:r>
              <a:rPr lang="fr-FR" dirty="0" smtClean="0">
                <a:latin typeface="Garamond" charset="0"/>
                <a:ea typeface="ＭＳ Ｐゴシック" charset="0"/>
                <a:cs typeface="ＭＳ Ｐゴシック" charset="0"/>
              </a:rPr>
              <a:t>l’utilisation </a:t>
            </a:r>
            <a:endParaRPr lang="fr-FR" dirty="0">
              <a:latin typeface="Garamond" charset="0"/>
              <a:ea typeface="ＭＳ Ｐゴシック" charset="0"/>
              <a:cs typeface="ＭＳ Ｐゴシック" charset="0"/>
            </a:endParaRPr>
          </a:p>
        </p:txBody>
      </p:sp>
      <p:sp>
        <p:nvSpPr>
          <p:cNvPr id="35843" name="Espace réservé du contenu 2"/>
          <p:cNvSpPr>
            <a:spLocks noGrp="1"/>
          </p:cNvSpPr>
          <p:nvPr>
            <p:ph idx="1"/>
          </p:nvPr>
        </p:nvSpPr>
        <p:spPr/>
        <p:txBody>
          <a:bodyPr/>
          <a:lstStyle/>
          <a:p>
            <a:endParaRPr lang="fr-FR">
              <a:latin typeface="Arial" charset="0"/>
              <a:ea typeface="ＭＳ Ｐゴシック" charset="0"/>
              <a:cs typeface="ＭＳ Ｐゴシック" charset="0"/>
            </a:endParaRPr>
          </a:p>
          <a:p>
            <a:endParaRPr lang="fr-FR">
              <a:latin typeface="Arial" charset="0"/>
              <a:ea typeface="ＭＳ Ｐゴシック" charset="0"/>
              <a:cs typeface="ＭＳ Ｐゴシック" charset="0"/>
            </a:endParaRPr>
          </a:p>
          <a:p>
            <a:pPr marL="342900" lvl="1" indent="-342900">
              <a:buClr>
                <a:schemeClr val="accent1"/>
              </a:buClr>
              <a:buSzPct val="65000"/>
              <a:buFont typeface="Wingdings" charset="0"/>
              <a:buNone/>
            </a:pPr>
            <a:r>
              <a:rPr lang="fr-FR">
                <a:solidFill>
                  <a:srgbClr val="FF0000"/>
                </a:solidFill>
                <a:latin typeface="Comic Sans MS" charset="0"/>
                <a:ea typeface="ＭＳ Ｐゴシック" charset="0"/>
              </a:rPr>
              <a:t>	Cahier de suivi </a:t>
            </a:r>
            <a:r>
              <a:rPr lang="fr-FR">
                <a:latin typeface="Comic Sans MS" charset="0"/>
                <a:ea typeface="ＭＳ Ｐゴシック" charset="0"/>
              </a:rPr>
              <a:t>afin de pouvoir savoir, lors de chaque TP,  quel élève a manipulé quelle souche</a:t>
            </a:r>
          </a:p>
          <a:p>
            <a:endParaRPr lang="fr-FR">
              <a:latin typeface="Arial" charset="0"/>
              <a:ea typeface="ＭＳ Ｐゴシック" charset="0"/>
              <a:cs typeface="ＭＳ Ｐゴシック" charset="0"/>
            </a:endParaRPr>
          </a:p>
        </p:txBody>
      </p:sp>
      <p:sp>
        <p:nvSpPr>
          <p:cNvPr id="35844"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A0C04065-5E3C-C545-B3C8-3939789647D6}" type="datetime1">
              <a:rPr lang="fr-FR" sz="1200">
                <a:latin typeface="Garamond" charset="0"/>
              </a:rPr>
              <a:pPr eaLnBrk="1" hangingPunct="1"/>
              <a:t>04/09/15</a:t>
            </a:fld>
            <a:endParaRPr lang="fr-FR" sz="1200">
              <a:latin typeface="Garamond" charset="0"/>
            </a:endParaRPr>
          </a:p>
        </p:txBody>
      </p:sp>
      <p:sp>
        <p:nvSpPr>
          <p:cNvPr id="35845"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fr-FR" sz="1200">
                <a:latin typeface="Garamond" charset="0"/>
              </a:rPr>
              <a:t>risques biologiques</a:t>
            </a:r>
          </a:p>
        </p:txBody>
      </p:sp>
      <p:sp>
        <p:nvSpPr>
          <p:cNvPr id="35846"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0D31DD86-347B-8145-9109-4F10DA7D3445}" type="slidenum">
              <a:rPr lang="fr-FR" sz="1200">
                <a:latin typeface="Garamond" charset="0"/>
              </a:rPr>
              <a:pPr eaLnBrk="1" hangingPunct="1"/>
              <a:t>70</a:t>
            </a:fld>
            <a:endParaRPr lang="fr-FR" sz="1200">
              <a:latin typeface="Garamond" charset="0"/>
            </a:endParaRPr>
          </a:p>
        </p:txBody>
      </p:sp>
    </p:spTree>
    <p:extLst>
      <p:ext uri="{BB962C8B-B14F-4D97-AF65-F5344CB8AC3E}">
        <p14:creationId xmlns:p14="http://schemas.microsoft.com/office/powerpoint/2010/main" val="1683387371"/>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2D553A7B-C55D-6648-89C4-C1F96928A087}" type="datetime2">
              <a:rPr lang="fr-FR" sz="1200">
                <a:latin typeface="Garamond" charset="0"/>
              </a:rPr>
              <a:pPr eaLnBrk="1" hangingPunct="1"/>
              <a:t>vendredi 4 septembre 15</a:t>
            </a:fld>
            <a:endParaRPr lang="fr-FR" sz="1200">
              <a:latin typeface="Garamond" charset="0"/>
            </a:endParaRPr>
          </a:p>
        </p:txBody>
      </p:sp>
      <p:sp>
        <p:nvSpPr>
          <p:cNvPr id="36867"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fr-FR" sz="1200">
                <a:latin typeface="Garamond" charset="0"/>
              </a:rPr>
              <a:t>risques biologiques</a:t>
            </a:r>
          </a:p>
        </p:txBody>
      </p:sp>
      <p:sp>
        <p:nvSpPr>
          <p:cNvPr id="36868"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0640FCBD-C5E8-6F46-8F63-6712BF893CB2}" type="slidenum">
              <a:rPr lang="fr-FR" sz="1200">
                <a:latin typeface="Garamond" charset="0"/>
              </a:rPr>
              <a:pPr eaLnBrk="1" hangingPunct="1"/>
              <a:t>71</a:t>
            </a:fld>
            <a:endParaRPr lang="fr-FR" sz="1200">
              <a:latin typeface="Garamond" charset="0"/>
            </a:endParaRPr>
          </a:p>
        </p:txBody>
      </p:sp>
      <p:sp>
        <p:nvSpPr>
          <p:cNvPr id="36869" name="Rectangle 2"/>
          <p:cNvSpPr>
            <a:spLocks noGrp="1" noChangeArrowheads="1"/>
          </p:cNvSpPr>
          <p:nvPr>
            <p:ph type="title"/>
          </p:nvPr>
        </p:nvSpPr>
        <p:spPr/>
        <p:txBody>
          <a:bodyPr>
            <a:normAutofit fontScale="90000"/>
          </a:bodyPr>
          <a:lstStyle/>
          <a:p>
            <a:pPr eaLnBrk="1" hangingPunct="1"/>
            <a:r>
              <a:rPr lang="fr-FR">
                <a:latin typeface="Garamond" charset="0"/>
                <a:ea typeface="ＭＳ Ｐゴシック" charset="0"/>
                <a:cs typeface="ＭＳ Ｐゴシック" charset="0"/>
              </a:rPr>
              <a:t>Produits pathologiques : origine</a:t>
            </a:r>
          </a:p>
        </p:txBody>
      </p:sp>
      <p:sp>
        <p:nvSpPr>
          <p:cNvPr id="796675" name="Rectangle 3"/>
          <p:cNvSpPr>
            <a:spLocks noGrp="1" noChangeArrowheads="1"/>
          </p:cNvSpPr>
          <p:nvPr>
            <p:ph type="body" idx="1"/>
          </p:nvPr>
        </p:nvSpPr>
        <p:spPr/>
        <p:txBody>
          <a:bodyPr/>
          <a:lstStyle/>
          <a:p>
            <a:pPr eaLnBrk="1" hangingPunct="1"/>
            <a:r>
              <a:rPr lang="fr-FR">
                <a:solidFill>
                  <a:srgbClr val="FF0000"/>
                </a:solidFill>
                <a:latin typeface="Comic Sans MS" charset="0"/>
                <a:ea typeface="ＭＳ Ｐゴシック" charset="0"/>
                <a:cs typeface="ＭＳ Ｐゴシック" charset="0"/>
              </a:rPr>
              <a:t>CHU </a:t>
            </a:r>
            <a:r>
              <a:rPr lang="fr-FR">
                <a:latin typeface="Comic Sans MS" charset="0"/>
                <a:ea typeface="ＭＳ Ｐゴシック" charset="0"/>
                <a:cs typeface="ＭＳ Ｐゴシック" charset="0"/>
              </a:rPr>
              <a:t>(uniquement) </a:t>
            </a:r>
          </a:p>
          <a:p>
            <a:pPr lvl="1" eaLnBrk="1" hangingPunct="1"/>
            <a:r>
              <a:rPr lang="fr-FR">
                <a:latin typeface="Comic Sans MS" charset="0"/>
                <a:ea typeface="ＭＳ Ｐゴシック" charset="0"/>
              </a:rPr>
              <a:t>Nécessité d</a:t>
            </a:r>
            <a:r>
              <a:rPr lang="ja-JP" altLang="fr-FR">
                <a:latin typeface="Comic Sans MS" charset="0"/>
                <a:ea typeface="ＭＳ Ｐゴシック" charset="0"/>
              </a:rPr>
              <a:t>’</a:t>
            </a:r>
            <a:r>
              <a:rPr lang="fr-FR">
                <a:latin typeface="Comic Sans MS" charset="0"/>
                <a:ea typeface="ＭＳ Ｐゴシック" charset="0"/>
              </a:rPr>
              <a:t>une </a:t>
            </a:r>
            <a:r>
              <a:rPr lang="fr-FR">
                <a:solidFill>
                  <a:srgbClr val="FF0000"/>
                </a:solidFill>
                <a:latin typeface="Comic Sans MS" charset="0"/>
                <a:ea typeface="ＭＳ Ｐゴシック" charset="0"/>
              </a:rPr>
              <a:t>demande écrite </a:t>
            </a:r>
            <a:r>
              <a:rPr lang="fr-FR">
                <a:latin typeface="Comic Sans MS" charset="0"/>
                <a:ea typeface="ＭＳ Ｐゴシック" charset="0"/>
              </a:rPr>
              <a:t>précisant les conditions d</a:t>
            </a:r>
            <a:r>
              <a:rPr lang="ja-JP" altLang="fr-FR">
                <a:latin typeface="Comic Sans MS" charset="0"/>
                <a:ea typeface="ＭＳ Ｐゴシック" charset="0"/>
              </a:rPr>
              <a:t>’</a:t>
            </a:r>
            <a:r>
              <a:rPr lang="fr-FR">
                <a:latin typeface="Comic Sans MS" charset="0"/>
                <a:ea typeface="ＭＳ Ｐゴシック" charset="0"/>
              </a:rPr>
              <a:t>utilisation (classe/TP) signée par le chef de travaux ou l</a:t>
            </a:r>
            <a:r>
              <a:rPr lang="ja-JP" altLang="fr-FR">
                <a:latin typeface="Comic Sans MS" charset="0"/>
                <a:ea typeface="ＭＳ Ｐゴシック" charset="0"/>
              </a:rPr>
              <a:t>’</a:t>
            </a:r>
            <a:r>
              <a:rPr lang="fr-FR">
                <a:latin typeface="Comic Sans MS" charset="0"/>
                <a:ea typeface="ＭＳ Ｐゴシック" charset="0"/>
              </a:rPr>
              <a:t>enseignant responsable et contresignée par le chef d</a:t>
            </a:r>
            <a:r>
              <a:rPr lang="ja-JP" altLang="fr-FR">
                <a:latin typeface="Comic Sans MS" charset="0"/>
                <a:ea typeface="ＭＳ Ｐゴシック" charset="0"/>
              </a:rPr>
              <a:t>’</a:t>
            </a:r>
            <a:r>
              <a:rPr lang="fr-FR">
                <a:latin typeface="Comic Sans MS" charset="0"/>
                <a:ea typeface="ＭＳ Ｐゴシック" charset="0"/>
              </a:rPr>
              <a:t>établissement</a:t>
            </a:r>
          </a:p>
          <a:p>
            <a:pPr lvl="1" eaLnBrk="1" hangingPunct="1"/>
            <a:r>
              <a:rPr lang="fr-FR">
                <a:latin typeface="Comic Sans MS" charset="0"/>
                <a:ea typeface="ＭＳ Ｐゴシック" charset="0"/>
              </a:rPr>
              <a:t>Nécessité </a:t>
            </a:r>
            <a:r>
              <a:rPr lang="fr-FR">
                <a:solidFill>
                  <a:srgbClr val="FF0000"/>
                </a:solidFill>
                <a:latin typeface="Comic Sans MS" charset="0"/>
                <a:ea typeface="ＭＳ Ｐゴシック" charset="0"/>
              </a:rPr>
              <a:t>d</a:t>
            </a:r>
            <a:r>
              <a:rPr lang="ja-JP" altLang="fr-FR">
                <a:solidFill>
                  <a:srgbClr val="FF0000"/>
                </a:solidFill>
                <a:latin typeface="Comic Sans MS" charset="0"/>
                <a:ea typeface="ＭＳ Ｐゴシック" charset="0"/>
              </a:rPr>
              <a:t>’</a:t>
            </a:r>
            <a:r>
              <a:rPr lang="fr-FR">
                <a:solidFill>
                  <a:srgbClr val="FF0000"/>
                </a:solidFill>
                <a:latin typeface="Comic Sans MS" charset="0"/>
                <a:ea typeface="ＭＳ Ｐゴシック" charset="0"/>
              </a:rPr>
              <a:t>archiver tous les documents </a:t>
            </a:r>
            <a:r>
              <a:rPr lang="fr-FR">
                <a:latin typeface="Comic Sans MS" charset="0"/>
                <a:ea typeface="ＭＳ Ｐゴシック" charset="0"/>
              </a:rPr>
              <a:t>(courriers, date d</a:t>
            </a:r>
            <a:r>
              <a:rPr lang="ja-JP" altLang="fr-FR">
                <a:latin typeface="Comic Sans MS" charset="0"/>
                <a:ea typeface="ＭＳ Ｐゴシック" charset="0"/>
              </a:rPr>
              <a:t>’</a:t>
            </a:r>
            <a:r>
              <a:rPr lang="fr-FR">
                <a:latin typeface="Comic Sans MS" charset="0"/>
                <a:ea typeface="ＭＳ Ｐゴシック" charset="0"/>
              </a:rPr>
              <a:t>utilisation, références communiquées des échantillons)</a:t>
            </a:r>
          </a:p>
          <a:p>
            <a:pPr lvl="1" eaLnBrk="1" hangingPunct="1"/>
            <a:r>
              <a:rPr lang="fr-FR">
                <a:latin typeface="Comic Sans MS" charset="0"/>
                <a:ea typeface="ＭＳ Ｐゴシック" charset="0"/>
              </a:rPr>
              <a:t>Nécessité de </a:t>
            </a:r>
            <a:r>
              <a:rPr lang="fr-FR">
                <a:solidFill>
                  <a:srgbClr val="FF0000"/>
                </a:solidFill>
                <a:latin typeface="Comic Sans MS" charset="0"/>
                <a:ea typeface="ＭＳ Ｐゴシック" charset="0"/>
              </a:rPr>
              <a:t>détruire les souches isolées </a:t>
            </a:r>
            <a:r>
              <a:rPr lang="fr-FR">
                <a:latin typeface="Comic Sans MS" charset="0"/>
                <a:ea typeface="ＭＳ Ｐゴシック" charset="0"/>
              </a:rPr>
              <a:t>du produit</a:t>
            </a:r>
          </a:p>
        </p:txBody>
      </p:sp>
    </p:spTree>
    <p:extLst>
      <p:ext uri="{BB962C8B-B14F-4D97-AF65-F5344CB8AC3E}">
        <p14:creationId xmlns:p14="http://schemas.microsoft.com/office/powerpoint/2010/main" val="40083102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966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966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966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19929038-649E-5D47-A1EA-1419846E32FA}" type="datetime2">
              <a:rPr lang="fr-FR" sz="1200">
                <a:latin typeface="Garamond" charset="0"/>
              </a:rPr>
              <a:pPr eaLnBrk="1" hangingPunct="1"/>
              <a:t>vendredi 4 septembre 15</a:t>
            </a:fld>
            <a:endParaRPr lang="fr-FR" sz="1200">
              <a:latin typeface="Garamond" charset="0"/>
            </a:endParaRPr>
          </a:p>
        </p:txBody>
      </p:sp>
      <p:sp>
        <p:nvSpPr>
          <p:cNvPr id="37891"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fr-FR" sz="1200">
                <a:latin typeface="Garamond" charset="0"/>
              </a:rPr>
              <a:t>risques biologiques</a:t>
            </a:r>
          </a:p>
        </p:txBody>
      </p:sp>
      <p:sp>
        <p:nvSpPr>
          <p:cNvPr id="37892"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7FE882A5-3B51-7647-8B7C-C09E74D16D8A}" type="slidenum">
              <a:rPr lang="fr-FR" sz="1200">
                <a:latin typeface="Garamond" charset="0"/>
              </a:rPr>
              <a:pPr eaLnBrk="1" hangingPunct="1"/>
              <a:t>72</a:t>
            </a:fld>
            <a:endParaRPr lang="fr-FR" sz="1200">
              <a:latin typeface="Garamond" charset="0"/>
            </a:endParaRPr>
          </a:p>
        </p:txBody>
      </p:sp>
      <p:sp>
        <p:nvSpPr>
          <p:cNvPr id="37893" name="Rectangle 2"/>
          <p:cNvSpPr>
            <a:spLocks noGrp="1" noChangeArrowheads="1"/>
          </p:cNvSpPr>
          <p:nvPr>
            <p:ph type="title"/>
          </p:nvPr>
        </p:nvSpPr>
        <p:spPr/>
        <p:txBody>
          <a:bodyPr>
            <a:normAutofit fontScale="90000"/>
          </a:bodyPr>
          <a:lstStyle/>
          <a:p>
            <a:pPr eaLnBrk="1" hangingPunct="1"/>
            <a:r>
              <a:rPr lang="fr-FR">
                <a:latin typeface="Garamond" charset="0"/>
                <a:ea typeface="ＭＳ Ｐゴシック" charset="0"/>
                <a:cs typeface="ＭＳ Ｐゴシック" charset="0"/>
              </a:rPr>
              <a:t>Produits pathologiques : utilisation</a:t>
            </a:r>
          </a:p>
        </p:txBody>
      </p:sp>
      <p:sp>
        <p:nvSpPr>
          <p:cNvPr id="37894" name="Rectangle 3"/>
          <p:cNvSpPr>
            <a:spLocks noGrp="1" noChangeArrowheads="1"/>
          </p:cNvSpPr>
          <p:nvPr>
            <p:ph type="body" idx="1"/>
          </p:nvPr>
        </p:nvSpPr>
        <p:spPr>
          <a:xfrm>
            <a:off x="539750" y="1341438"/>
            <a:ext cx="8147050" cy="4789487"/>
          </a:xfrm>
        </p:spPr>
        <p:txBody>
          <a:bodyPr/>
          <a:lstStyle/>
          <a:p>
            <a:pPr eaLnBrk="1" hangingPunct="1">
              <a:lnSpc>
                <a:spcPct val="80000"/>
              </a:lnSpc>
            </a:pPr>
            <a:r>
              <a:rPr lang="fr-FR" sz="2600" dirty="0">
                <a:latin typeface="Comic Sans MS" charset="0"/>
                <a:ea typeface="ＭＳ Ｐゴシック" charset="0"/>
                <a:cs typeface="ＭＳ Ｐゴシック" charset="0"/>
              </a:rPr>
              <a:t>Nécessité de les utiliser en BTS ABM (finalité professionnelle)</a:t>
            </a:r>
          </a:p>
          <a:p>
            <a:pPr eaLnBrk="1" hangingPunct="1">
              <a:lnSpc>
                <a:spcPct val="80000"/>
              </a:lnSpc>
              <a:buFont typeface="Wingdings" charset="0"/>
              <a:buNone/>
            </a:pPr>
            <a:endParaRPr lang="fr-FR" sz="2600" dirty="0">
              <a:latin typeface="Comic Sans MS" charset="0"/>
              <a:ea typeface="ＭＳ Ｐゴシック" charset="0"/>
              <a:cs typeface="ＭＳ Ｐゴシック" charset="0"/>
            </a:endParaRPr>
          </a:p>
          <a:p>
            <a:pPr eaLnBrk="1" hangingPunct="1">
              <a:lnSpc>
                <a:spcPct val="80000"/>
              </a:lnSpc>
            </a:pPr>
            <a:r>
              <a:rPr lang="fr-FR" sz="2600" dirty="0" smtClean="0">
                <a:latin typeface="Comic Sans MS" charset="0"/>
                <a:ea typeface="ＭＳ Ｐゴシック" charset="0"/>
                <a:cs typeface="ＭＳ Ｐゴシック" charset="0"/>
              </a:rPr>
              <a:t>A ne plus utiliser </a:t>
            </a:r>
            <a:r>
              <a:rPr lang="fr-FR" sz="2600" dirty="0">
                <a:latin typeface="Comic Sans MS" charset="0"/>
                <a:ea typeface="ＭＳ Ｐゴシック" charset="0"/>
                <a:cs typeface="ＭＳ Ｐゴシック" charset="0"/>
              </a:rPr>
              <a:t>en </a:t>
            </a:r>
            <a:r>
              <a:rPr lang="fr-FR" sz="2600" dirty="0" smtClean="0">
                <a:latin typeface="Comic Sans MS" charset="0"/>
                <a:ea typeface="ＭＳ Ｐゴシック" charset="0"/>
                <a:cs typeface="ＭＳ Ｐゴシック" charset="0"/>
              </a:rPr>
              <a:t>STL et ST2S (</a:t>
            </a:r>
            <a:r>
              <a:rPr lang="fr-FR" sz="2600" dirty="0">
                <a:latin typeface="Comic Sans MS" charset="0"/>
                <a:ea typeface="ＭＳ Ｐゴシック" charset="0"/>
                <a:cs typeface="ＭＳ Ｐゴシック" charset="0"/>
              </a:rPr>
              <a:t>finalité non professionnelle)</a:t>
            </a:r>
          </a:p>
          <a:p>
            <a:pPr eaLnBrk="1" hangingPunct="1">
              <a:lnSpc>
                <a:spcPct val="80000"/>
              </a:lnSpc>
              <a:buFont typeface="Wingdings" charset="0"/>
              <a:buNone/>
            </a:pPr>
            <a:endParaRPr lang="fr-FR" sz="2600" dirty="0">
              <a:latin typeface="Comic Sans MS" charset="0"/>
              <a:ea typeface="ＭＳ Ｐゴシック" charset="0"/>
              <a:cs typeface="ＭＳ Ｐゴシック" charset="0"/>
            </a:endParaRPr>
          </a:p>
          <a:p>
            <a:pPr eaLnBrk="1" hangingPunct="1">
              <a:lnSpc>
                <a:spcPct val="80000"/>
              </a:lnSpc>
            </a:pPr>
            <a:r>
              <a:rPr lang="fr-FR" sz="2600" dirty="0">
                <a:latin typeface="Comic Sans MS" charset="0"/>
                <a:ea typeface="ＭＳ Ｐゴシック" charset="0"/>
                <a:cs typeface="ＭＳ Ｐゴシック" charset="0"/>
              </a:rPr>
              <a:t> Nécessité d</a:t>
            </a:r>
            <a:r>
              <a:rPr lang="ja-JP" altLang="fr-FR" sz="2600" dirty="0">
                <a:latin typeface="Comic Sans MS" charset="0"/>
                <a:ea typeface="ＭＳ Ｐゴシック" charset="0"/>
                <a:cs typeface="ＭＳ Ｐゴシック" charset="0"/>
              </a:rPr>
              <a:t>’</a:t>
            </a:r>
            <a:r>
              <a:rPr lang="fr-FR" sz="2600" dirty="0">
                <a:latin typeface="Comic Sans MS" charset="0"/>
                <a:ea typeface="ＭＳ Ｐゴシック" charset="0"/>
                <a:cs typeface="ＭＳ Ｐゴシック" charset="0"/>
              </a:rPr>
              <a:t>une analyse des risques :</a:t>
            </a:r>
          </a:p>
          <a:p>
            <a:pPr lvl="1" eaLnBrk="1" hangingPunct="1">
              <a:lnSpc>
                <a:spcPct val="80000"/>
              </a:lnSpc>
            </a:pPr>
            <a:r>
              <a:rPr lang="fr-FR" sz="2200" dirty="0">
                <a:latin typeface="Comic Sans MS" charset="0"/>
                <a:ea typeface="ＭＳ Ｐゴシック" charset="0"/>
              </a:rPr>
              <a:t>Ne les donner </a:t>
            </a:r>
            <a:r>
              <a:rPr lang="fr-FR" sz="2200" dirty="0" err="1">
                <a:latin typeface="Comic Sans MS" charset="0"/>
                <a:ea typeface="ＭＳ Ｐゴシック" charset="0"/>
              </a:rPr>
              <a:t>qu</a:t>
            </a:r>
            <a:r>
              <a:rPr lang="ja-JP" altLang="fr-FR" sz="2200" dirty="0">
                <a:latin typeface="Comic Sans MS" charset="0"/>
                <a:ea typeface="ＭＳ Ｐゴシック" charset="0"/>
              </a:rPr>
              <a:t>’</a:t>
            </a:r>
            <a:r>
              <a:rPr lang="fr-FR" sz="2200" dirty="0">
                <a:latin typeface="Comic Sans MS" charset="0"/>
                <a:ea typeface="ＭＳ Ｐゴシック" charset="0"/>
              </a:rPr>
              <a:t>à </a:t>
            </a:r>
            <a:r>
              <a:rPr lang="fr-FR" sz="2200" dirty="0" smtClean="0">
                <a:latin typeface="Comic Sans MS" charset="0"/>
                <a:ea typeface="ＭＳ Ｐゴシック" charset="0"/>
              </a:rPr>
              <a:t>des </a:t>
            </a:r>
            <a:r>
              <a:rPr lang="fr-FR" sz="2200" dirty="0">
                <a:latin typeface="Comic Sans MS" charset="0"/>
                <a:ea typeface="ＭＳ Ｐゴシック" charset="0"/>
              </a:rPr>
              <a:t>étudiants capables d</a:t>
            </a:r>
            <a:r>
              <a:rPr lang="ja-JP" altLang="fr-FR" sz="2200" dirty="0">
                <a:latin typeface="Comic Sans MS" charset="0"/>
                <a:ea typeface="ＭＳ Ｐゴシック" charset="0"/>
              </a:rPr>
              <a:t>’</a:t>
            </a:r>
            <a:r>
              <a:rPr lang="fr-FR" sz="2200" dirty="0">
                <a:latin typeface="Comic Sans MS" charset="0"/>
                <a:ea typeface="ＭＳ Ｐゴシック" charset="0"/>
              </a:rPr>
              <a:t>une bonne manipulation</a:t>
            </a:r>
          </a:p>
          <a:p>
            <a:pPr lvl="1" eaLnBrk="1" hangingPunct="1">
              <a:lnSpc>
                <a:spcPct val="80000"/>
              </a:lnSpc>
            </a:pPr>
            <a:r>
              <a:rPr lang="fr-FR" sz="2200" dirty="0">
                <a:latin typeface="Comic Sans MS" charset="0"/>
                <a:ea typeface="ＭＳ Ｐゴシック" charset="0"/>
              </a:rPr>
              <a:t>Si présence de germes à pathologie respiratoire, (peu de chances dans selles et urines) : manipulation sous PSM</a:t>
            </a:r>
          </a:p>
        </p:txBody>
      </p:sp>
    </p:spTree>
    <p:extLst>
      <p:ext uri="{BB962C8B-B14F-4D97-AF65-F5344CB8AC3E}">
        <p14:creationId xmlns:p14="http://schemas.microsoft.com/office/powerpoint/2010/main" val="3432724329"/>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B745DA9C-CBC6-E64F-BF7D-DF54AAEA194C}" type="datetime2">
              <a:rPr lang="fr-FR" sz="1200">
                <a:latin typeface="Garamond" charset="0"/>
              </a:rPr>
              <a:pPr eaLnBrk="1" hangingPunct="1"/>
              <a:t>vendredi 4 septembre 15</a:t>
            </a:fld>
            <a:endParaRPr lang="fr-FR" sz="1200">
              <a:latin typeface="Garamond" charset="0"/>
            </a:endParaRPr>
          </a:p>
        </p:txBody>
      </p:sp>
      <p:sp>
        <p:nvSpPr>
          <p:cNvPr id="38915"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fr-FR" sz="1200">
                <a:latin typeface="Garamond" charset="0"/>
              </a:rPr>
              <a:t>risques biologiques</a:t>
            </a:r>
          </a:p>
        </p:txBody>
      </p:sp>
      <p:sp>
        <p:nvSpPr>
          <p:cNvPr id="38916"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11D8DFFB-57FA-1C4F-B075-7021792FEA56}" type="slidenum">
              <a:rPr lang="fr-FR" sz="1200">
                <a:latin typeface="Garamond" charset="0"/>
              </a:rPr>
              <a:pPr eaLnBrk="1" hangingPunct="1"/>
              <a:t>73</a:t>
            </a:fld>
            <a:endParaRPr lang="fr-FR" sz="1200">
              <a:latin typeface="Garamond" charset="0"/>
            </a:endParaRPr>
          </a:p>
        </p:txBody>
      </p:sp>
      <p:sp>
        <p:nvSpPr>
          <p:cNvPr id="38917" name="Rectangle 2"/>
          <p:cNvSpPr>
            <a:spLocks noGrp="1" noChangeArrowheads="1"/>
          </p:cNvSpPr>
          <p:nvPr>
            <p:ph type="title"/>
          </p:nvPr>
        </p:nvSpPr>
        <p:spPr/>
        <p:txBody>
          <a:bodyPr/>
          <a:lstStyle/>
          <a:p>
            <a:pPr eaLnBrk="1" hangingPunct="1"/>
            <a:r>
              <a:rPr lang="fr-FR">
                <a:latin typeface="Garamond" charset="0"/>
                <a:ea typeface="ＭＳ Ｐゴシック" charset="0"/>
                <a:cs typeface="ＭＳ Ｐゴシック" charset="0"/>
              </a:rPr>
              <a:t>Selles   parasitées</a:t>
            </a:r>
          </a:p>
        </p:txBody>
      </p:sp>
      <p:sp>
        <p:nvSpPr>
          <p:cNvPr id="38918" name="Rectangle 3"/>
          <p:cNvSpPr>
            <a:spLocks noGrp="1" noChangeArrowheads="1"/>
          </p:cNvSpPr>
          <p:nvPr>
            <p:ph type="body" idx="1"/>
          </p:nvPr>
        </p:nvSpPr>
        <p:spPr/>
        <p:txBody>
          <a:bodyPr/>
          <a:lstStyle/>
          <a:p>
            <a:pPr eaLnBrk="1" hangingPunct="1"/>
            <a:r>
              <a:rPr lang="fr-FR">
                <a:latin typeface="Comic Sans MS" charset="0"/>
                <a:ea typeface="ＭＳ Ｐゴシック" charset="0"/>
                <a:cs typeface="ＭＳ Ｐゴシック" charset="0"/>
              </a:rPr>
              <a:t>Solution fixatrice et conservatrice : </a:t>
            </a:r>
            <a:r>
              <a:rPr lang="fr-FR">
                <a:solidFill>
                  <a:srgbClr val="F90001"/>
                </a:solidFill>
                <a:latin typeface="Comic Sans MS" charset="0"/>
                <a:ea typeface="ＭＳ Ｐゴシック" charset="0"/>
                <a:cs typeface="ＭＳ Ｐゴシック" charset="0"/>
              </a:rPr>
              <a:t>eau formolée</a:t>
            </a:r>
            <a:r>
              <a:rPr lang="fr-FR">
                <a:latin typeface="Comic Sans MS" charset="0"/>
                <a:ea typeface="ＭＳ Ｐゴシック" charset="0"/>
                <a:cs typeface="ＭＳ Ｐゴシック" charset="0"/>
              </a:rPr>
              <a:t> :</a:t>
            </a:r>
          </a:p>
          <a:p>
            <a:pPr lvl="1" eaLnBrk="1" hangingPunct="1"/>
            <a:r>
              <a:rPr lang="fr-FR" sz="2200">
                <a:latin typeface="Comic Sans MS" charset="0"/>
                <a:ea typeface="ＭＳ Ｐゴシック" charset="0"/>
              </a:rPr>
              <a:t>- à 5% pour les selles fermes</a:t>
            </a:r>
          </a:p>
          <a:p>
            <a:pPr lvl="1" eaLnBrk="1" hangingPunct="1"/>
            <a:r>
              <a:rPr lang="fr-FR" sz="2200">
                <a:latin typeface="Comic Sans MS" charset="0"/>
                <a:ea typeface="ＭＳ Ｐゴシック" charset="0"/>
              </a:rPr>
              <a:t>- à 10% pour les selles pâteuses</a:t>
            </a:r>
          </a:p>
          <a:p>
            <a:pPr lvl="1" eaLnBrk="1" hangingPunct="1"/>
            <a:r>
              <a:rPr lang="fr-FR" sz="2200">
                <a:latin typeface="Comic Sans MS" charset="0"/>
                <a:ea typeface="ＭＳ Ｐゴシック" charset="0"/>
              </a:rPr>
              <a:t>- à 20% pour les selles contenant des œufs d</a:t>
            </a:r>
            <a:r>
              <a:rPr lang="ja-JP" altLang="fr-FR" sz="2200">
                <a:latin typeface="Comic Sans MS" charset="0"/>
                <a:ea typeface="ＭＳ Ｐゴシック" charset="0"/>
              </a:rPr>
              <a:t>’</a:t>
            </a:r>
            <a:r>
              <a:rPr lang="fr-FR" sz="2200">
                <a:latin typeface="Comic Sans MS" charset="0"/>
                <a:ea typeface="ＭＳ Ｐゴシック" charset="0"/>
              </a:rPr>
              <a:t>helminthes</a:t>
            </a:r>
          </a:p>
          <a:p>
            <a:pPr eaLnBrk="1" hangingPunct="1"/>
            <a:endParaRPr lang="fr-FR" sz="2600">
              <a:latin typeface="Comic Sans MS" charset="0"/>
              <a:ea typeface="ＭＳ Ｐゴシック" charset="0"/>
              <a:cs typeface="ＭＳ Ｐゴシック" charset="0"/>
            </a:endParaRPr>
          </a:p>
          <a:p>
            <a:pPr eaLnBrk="1" hangingPunct="1"/>
            <a:r>
              <a:rPr lang="fr-FR" sz="2600">
                <a:latin typeface="Comic Sans MS" charset="0"/>
                <a:ea typeface="ＭＳ Ｐゴシック" charset="0"/>
                <a:cs typeface="ＭＳ Ｐゴシック" charset="0"/>
              </a:rPr>
              <a:t>L</a:t>
            </a:r>
            <a:r>
              <a:rPr lang="ja-JP" altLang="fr-FR" sz="2600">
                <a:latin typeface="Comic Sans MS" charset="0"/>
                <a:ea typeface="ＭＳ Ｐゴシック" charset="0"/>
                <a:cs typeface="ＭＳ Ｐゴシック" charset="0"/>
              </a:rPr>
              <a:t>’</a:t>
            </a:r>
            <a:r>
              <a:rPr lang="fr-FR" sz="2600">
                <a:latin typeface="Comic Sans MS" charset="0"/>
                <a:ea typeface="ＭＳ Ｐゴシック" charset="0"/>
                <a:cs typeface="ＭＳ Ｐゴシック" charset="0"/>
              </a:rPr>
              <a:t>eau formolée détruit un certain nombre de parasites (exception : œufs d</a:t>
            </a:r>
            <a:r>
              <a:rPr lang="ja-JP" altLang="fr-FR" sz="2600">
                <a:latin typeface="Comic Sans MS" charset="0"/>
                <a:ea typeface="ＭＳ Ｐゴシック" charset="0"/>
                <a:cs typeface="ＭＳ Ｐゴシック" charset="0"/>
              </a:rPr>
              <a:t>’</a:t>
            </a:r>
            <a:r>
              <a:rPr lang="fr-FR" sz="2600">
                <a:latin typeface="Comic Sans MS" charset="0"/>
                <a:ea typeface="ＭＳ Ｐゴシック" charset="0"/>
                <a:cs typeface="ＭＳ Ｐゴシック" charset="0"/>
              </a:rPr>
              <a:t>helminthes et notamment d</a:t>
            </a:r>
            <a:r>
              <a:rPr lang="ja-JP" altLang="fr-FR" sz="2600">
                <a:latin typeface="Comic Sans MS" charset="0"/>
                <a:ea typeface="ＭＳ Ｐゴシック" charset="0"/>
                <a:cs typeface="ＭＳ Ｐゴシック" charset="0"/>
              </a:rPr>
              <a:t>’</a:t>
            </a:r>
            <a:r>
              <a:rPr lang="fr-FR" sz="2600">
                <a:latin typeface="Comic Sans MS" charset="0"/>
                <a:ea typeface="ＭＳ Ｐゴシック" charset="0"/>
                <a:cs typeface="ＭＳ Ｐゴシック" charset="0"/>
              </a:rPr>
              <a:t>ascaris résistants)</a:t>
            </a:r>
          </a:p>
          <a:p>
            <a:pPr eaLnBrk="1" hangingPunct="1"/>
            <a:endParaRPr lang="fr-FR" sz="2600">
              <a:latin typeface="Comic Sans MS" charset="0"/>
              <a:ea typeface="ＭＳ Ｐゴシック" charset="0"/>
              <a:cs typeface="ＭＳ Ｐゴシック" charset="0"/>
            </a:endParaRPr>
          </a:p>
        </p:txBody>
      </p:sp>
    </p:spTree>
    <p:extLst>
      <p:ext uri="{BB962C8B-B14F-4D97-AF65-F5344CB8AC3E}">
        <p14:creationId xmlns:p14="http://schemas.microsoft.com/office/powerpoint/2010/main" val="4181069836"/>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3E8E8712-3C6E-504A-956D-E1DC3E32470F}" type="datetime2">
              <a:rPr lang="fr-FR" sz="1200">
                <a:latin typeface="Garamond" charset="0"/>
              </a:rPr>
              <a:pPr eaLnBrk="1" hangingPunct="1"/>
              <a:t>vendredi 4 septembre 15</a:t>
            </a:fld>
            <a:endParaRPr lang="fr-FR" sz="1200">
              <a:latin typeface="Garamond" charset="0"/>
            </a:endParaRPr>
          </a:p>
        </p:txBody>
      </p:sp>
      <p:sp>
        <p:nvSpPr>
          <p:cNvPr id="39939"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fr-FR" sz="1200">
                <a:latin typeface="Garamond" charset="0"/>
              </a:rPr>
              <a:t>risques biologiques</a:t>
            </a:r>
          </a:p>
        </p:txBody>
      </p:sp>
      <p:sp>
        <p:nvSpPr>
          <p:cNvPr id="39940"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FD498C32-2E17-AF45-A50B-3715148150A4}" type="slidenum">
              <a:rPr lang="fr-FR" sz="1200">
                <a:latin typeface="Garamond" charset="0"/>
              </a:rPr>
              <a:pPr eaLnBrk="1" hangingPunct="1"/>
              <a:t>74</a:t>
            </a:fld>
            <a:endParaRPr lang="fr-FR" sz="1200">
              <a:latin typeface="Garamond" charset="0"/>
            </a:endParaRPr>
          </a:p>
        </p:txBody>
      </p:sp>
      <p:sp>
        <p:nvSpPr>
          <p:cNvPr id="39941" name="Rectangle 2"/>
          <p:cNvSpPr>
            <a:spLocks noGrp="1" noChangeArrowheads="1"/>
          </p:cNvSpPr>
          <p:nvPr>
            <p:ph type="title"/>
          </p:nvPr>
        </p:nvSpPr>
        <p:spPr/>
        <p:txBody>
          <a:bodyPr>
            <a:normAutofit fontScale="90000"/>
          </a:bodyPr>
          <a:lstStyle/>
          <a:p>
            <a:pPr eaLnBrk="1" hangingPunct="1"/>
            <a:r>
              <a:rPr lang="fr-FR">
                <a:latin typeface="Garamond" charset="0"/>
                <a:ea typeface="ＭＳ Ｐゴシック" charset="0"/>
                <a:cs typeface="ＭＳ Ｐゴシック" charset="0"/>
              </a:rPr>
              <a:t>Technique de conservation des selles </a:t>
            </a:r>
          </a:p>
        </p:txBody>
      </p:sp>
      <p:sp>
        <p:nvSpPr>
          <p:cNvPr id="39942" name="Rectangle 3"/>
          <p:cNvSpPr>
            <a:spLocks noGrp="1" noChangeArrowheads="1"/>
          </p:cNvSpPr>
          <p:nvPr>
            <p:ph type="body" idx="1"/>
          </p:nvPr>
        </p:nvSpPr>
        <p:spPr/>
        <p:txBody>
          <a:bodyPr/>
          <a:lstStyle/>
          <a:p>
            <a:pPr eaLnBrk="1" hangingPunct="1"/>
            <a:r>
              <a:rPr lang="fr-FR">
                <a:latin typeface="Comic Sans MS" charset="0"/>
                <a:ea typeface="ＭＳ Ｐゴシック" charset="0"/>
                <a:cs typeface="ＭＳ Ｐゴシック" charset="0"/>
              </a:rPr>
              <a:t>Triturer la selle (1 volume de selles pour 3 volumes d</a:t>
            </a:r>
            <a:r>
              <a:rPr lang="ja-JP" altLang="fr-FR">
                <a:latin typeface="Comic Sans MS" charset="0"/>
                <a:ea typeface="ＭＳ Ｐゴシック" charset="0"/>
                <a:cs typeface="ＭＳ Ｐゴシック" charset="0"/>
              </a:rPr>
              <a:t>’</a:t>
            </a:r>
            <a:r>
              <a:rPr lang="fr-FR">
                <a:latin typeface="Comic Sans MS" charset="0"/>
                <a:ea typeface="ＭＳ Ｐゴシック" charset="0"/>
                <a:cs typeface="ＭＳ Ｐゴシック" charset="0"/>
              </a:rPr>
              <a:t>eau formolée)</a:t>
            </a:r>
          </a:p>
          <a:p>
            <a:pPr eaLnBrk="1" hangingPunct="1"/>
            <a:r>
              <a:rPr lang="fr-FR">
                <a:latin typeface="Comic Sans MS" charset="0"/>
                <a:ea typeface="ＭＳ Ｐゴシック" charset="0"/>
                <a:cs typeface="ＭＳ Ｐゴシック" charset="0"/>
              </a:rPr>
              <a:t>Tamiser sur un tamis métallique</a:t>
            </a:r>
          </a:p>
          <a:p>
            <a:pPr eaLnBrk="1" hangingPunct="1"/>
            <a:r>
              <a:rPr lang="fr-FR">
                <a:latin typeface="Comic Sans MS" charset="0"/>
                <a:ea typeface="ＭＳ Ｐゴシック" charset="0"/>
                <a:cs typeface="ＭＳ Ｐゴシック" charset="0"/>
              </a:rPr>
              <a:t>Laisser sédimenter 1 min</a:t>
            </a:r>
          </a:p>
          <a:p>
            <a:pPr eaLnBrk="1" hangingPunct="1"/>
            <a:r>
              <a:rPr lang="fr-FR">
                <a:latin typeface="Comic Sans MS" charset="0"/>
                <a:ea typeface="ＭＳ Ｐゴシック" charset="0"/>
                <a:cs typeface="ＭＳ Ｐゴシック" charset="0"/>
              </a:rPr>
              <a:t>Verser le surnageant dans un flacon hermétique et compléter avec la solution fixatrice. </a:t>
            </a:r>
          </a:p>
        </p:txBody>
      </p:sp>
    </p:spTree>
    <p:extLst>
      <p:ext uri="{BB962C8B-B14F-4D97-AF65-F5344CB8AC3E}">
        <p14:creationId xmlns:p14="http://schemas.microsoft.com/office/powerpoint/2010/main" val="155416848"/>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710842BA-2877-C849-A1FE-63C1542CD784}" type="datetime2">
              <a:rPr lang="fr-FR" sz="1200">
                <a:latin typeface="Garamond" charset="0"/>
              </a:rPr>
              <a:pPr eaLnBrk="1" hangingPunct="1"/>
              <a:t>vendredi 4 septembre 15</a:t>
            </a:fld>
            <a:endParaRPr lang="fr-FR" sz="1200">
              <a:latin typeface="Garamond" charset="0"/>
            </a:endParaRPr>
          </a:p>
        </p:txBody>
      </p:sp>
      <p:sp>
        <p:nvSpPr>
          <p:cNvPr id="40963"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fr-FR" sz="1200">
                <a:latin typeface="Garamond" charset="0"/>
              </a:rPr>
              <a:t>risques biologiques</a:t>
            </a:r>
          </a:p>
        </p:txBody>
      </p:sp>
      <p:sp>
        <p:nvSpPr>
          <p:cNvPr id="40964"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D738356A-B9F3-154E-994F-ABD46B39D227}" type="slidenum">
              <a:rPr lang="fr-FR" sz="1200">
                <a:latin typeface="Garamond" charset="0"/>
              </a:rPr>
              <a:pPr eaLnBrk="1" hangingPunct="1"/>
              <a:t>75</a:t>
            </a:fld>
            <a:endParaRPr lang="fr-FR" sz="1200">
              <a:latin typeface="Garamond" charset="0"/>
            </a:endParaRPr>
          </a:p>
        </p:txBody>
      </p:sp>
      <p:sp>
        <p:nvSpPr>
          <p:cNvPr id="40965" name="Rectangle 2"/>
          <p:cNvSpPr>
            <a:spLocks noGrp="1" noChangeArrowheads="1"/>
          </p:cNvSpPr>
          <p:nvPr>
            <p:ph type="title"/>
          </p:nvPr>
        </p:nvSpPr>
        <p:spPr/>
        <p:txBody>
          <a:bodyPr/>
          <a:lstStyle/>
          <a:p>
            <a:pPr eaLnBrk="1" hangingPunct="1"/>
            <a:r>
              <a:rPr lang="fr-FR">
                <a:latin typeface="Garamond" charset="0"/>
                <a:ea typeface="ＭＳ Ｐゴシック" charset="0"/>
                <a:cs typeface="ＭＳ Ｐゴシック" charset="0"/>
              </a:rPr>
              <a:t>Cellules : origine et nature</a:t>
            </a:r>
          </a:p>
        </p:txBody>
      </p:sp>
      <p:sp>
        <p:nvSpPr>
          <p:cNvPr id="40966" name="Rectangle 3"/>
          <p:cNvSpPr>
            <a:spLocks noGrp="1" noChangeArrowheads="1"/>
          </p:cNvSpPr>
          <p:nvPr>
            <p:ph type="body" idx="1"/>
          </p:nvPr>
        </p:nvSpPr>
        <p:spPr/>
        <p:txBody>
          <a:bodyPr/>
          <a:lstStyle/>
          <a:p>
            <a:pPr eaLnBrk="1" hangingPunct="1"/>
            <a:r>
              <a:rPr lang="fr-FR">
                <a:latin typeface="Comic Sans MS" charset="0"/>
                <a:ea typeface="ＭＳ Ｐゴシック" charset="0"/>
                <a:cs typeface="ＭＳ Ｐゴシック" charset="0"/>
              </a:rPr>
              <a:t>Cellules commercialisées</a:t>
            </a:r>
          </a:p>
          <a:p>
            <a:pPr eaLnBrk="1" hangingPunct="1"/>
            <a:endParaRPr lang="fr-FR">
              <a:latin typeface="Comic Sans MS" charset="0"/>
              <a:ea typeface="ＭＳ Ｐゴシック" charset="0"/>
              <a:cs typeface="ＭＳ Ｐゴシック" charset="0"/>
            </a:endParaRPr>
          </a:p>
          <a:p>
            <a:pPr eaLnBrk="1" hangingPunct="1"/>
            <a:r>
              <a:rPr lang="fr-FR">
                <a:latin typeface="Comic Sans MS" charset="0"/>
                <a:ea typeface="ＭＳ Ｐゴシック" charset="0"/>
                <a:cs typeface="ＭＳ Ｐゴシック" charset="0"/>
              </a:rPr>
              <a:t>Cellules de lignées continues éloignées de l</a:t>
            </a:r>
            <a:r>
              <a:rPr lang="ja-JP" altLang="fr-FR">
                <a:latin typeface="Comic Sans MS" charset="0"/>
                <a:ea typeface="ＭＳ Ｐゴシック" charset="0"/>
                <a:cs typeface="ＭＳ Ｐゴシック" charset="0"/>
              </a:rPr>
              <a:t>’</a:t>
            </a:r>
            <a:r>
              <a:rPr lang="fr-FR">
                <a:latin typeface="Comic Sans MS" charset="0"/>
                <a:ea typeface="ＭＳ Ｐゴシック" charset="0"/>
                <a:cs typeface="ＭＳ Ｐゴシック" charset="0"/>
              </a:rPr>
              <a:t>espèce humaine si possible</a:t>
            </a:r>
          </a:p>
          <a:p>
            <a:pPr eaLnBrk="1" hangingPunct="1"/>
            <a:endParaRPr lang="fr-FR">
              <a:latin typeface="Comic Sans MS" charset="0"/>
              <a:ea typeface="ＭＳ Ｐゴシック" charset="0"/>
              <a:cs typeface="ＭＳ Ｐゴシック" charset="0"/>
            </a:endParaRPr>
          </a:p>
          <a:p>
            <a:pPr eaLnBrk="1" hangingPunct="1"/>
            <a:r>
              <a:rPr lang="fr-FR">
                <a:latin typeface="Comic Sans MS" charset="0"/>
                <a:ea typeface="ＭＳ Ｐゴシック" charset="0"/>
                <a:cs typeface="ＭＳ Ｐゴシック" charset="0"/>
              </a:rPr>
              <a:t>Traçabilité obligatoire (comme pour les souches microbiennes)</a:t>
            </a:r>
          </a:p>
          <a:p>
            <a:pPr eaLnBrk="1" hangingPunct="1"/>
            <a:endParaRPr lang="fr-FR">
              <a:latin typeface="Arial" charset="0"/>
              <a:ea typeface="ＭＳ Ｐゴシック" charset="0"/>
              <a:cs typeface="ＭＳ Ｐゴシック" charset="0"/>
            </a:endParaRPr>
          </a:p>
        </p:txBody>
      </p:sp>
    </p:spTree>
    <p:extLst>
      <p:ext uri="{BB962C8B-B14F-4D97-AF65-F5344CB8AC3E}">
        <p14:creationId xmlns:p14="http://schemas.microsoft.com/office/powerpoint/2010/main" val="2046985108"/>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BDFC2F49-1D6B-BC44-B89B-5A7B46A944E2}" type="datetime2">
              <a:rPr lang="fr-FR" sz="1200">
                <a:latin typeface="Garamond" charset="0"/>
              </a:rPr>
              <a:pPr eaLnBrk="1" hangingPunct="1"/>
              <a:t>vendredi 4 septembre 15</a:t>
            </a:fld>
            <a:endParaRPr lang="fr-FR" sz="1200">
              <a:latin typeface="Garamond" charset="0"/>
            </a:endParaRPr>
          </a:p>
        </p:txBody>
      </p:sp>
      <p:sp>
        <p:nvSpPr>
          <p:cNvPr id="61443"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fr-FR" sz="1200">
                <a:latin typeface="Garamond" charset="0"/>
              </a:rPr>
              <a:t>risques biologiques</a:t>
            </a:r>
          </a:p>
        </p:txBody>
      </p:sp>
      <p:sp>
        <p:nvSpPr>
          <p:cNvPr id="61444"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D78FB177-8413-704E-A689-CD2CDE36BABF}" type="slidenum">
              <a:rPr lang="fr-FR" sz="1200">
                <a:latin typeface="Garamond" charset="0"/>
              </a:rPr>
              <a:pPr eaLnBrk="1" hangingPunct="1"/>
              <a:t>76</a:t>
            </a:fld>
            <a:endParaRPr lang="fr-FR" sz="1200">
              <a:latin typeface="Garamond" charset="0"/>
            </a:endParaRPr>
          </a:p>
        </p:txBody>
      </p:sp>
      <p:sp>
        <p:nvSpPr>
          <p:cNvPr id="61445" name="Rectangle 2"/>
          <p:cNvSpPr>
            <a:spLocks noGrp="1" noChangeArrowheads="1"/>
          </p:cNvSpPr>
          <p:nvPr>
            <p:ph type="title"/>
          </p:nvPr>
        </p:nvSpPr>
        <p:spPr/>
        <p:txBody>
          <a:bodyPr/>
          <a:lstStyle/>
          <a:p>
            <a:pPr eaLnBrk="1" hangingPunct="1"/>
            <a:r>
              <a:rPr lang="fr-FR">
                <a:latin typeface="Garamond" charset="0"/>
                <a:ea typeface="ＭＳ Ｐゴシック" charset="0"/>
                <a:cs typeface="ＭＳ Ｐゴシック" charset="0"/>
              </a:rPr>
              <a:t>Autres matériels : </a:t>
            </a:r>
          </a:p>
        </p:txBody>
      </p:sp>
      <p:sp>
        <p:nvSpPr>
          <p:cNvPr id="61446" name="Rectangle 3"/>
          <p:cNvSpPr>
            <a:spLocks noGrp="1" noChangeArrowheads="1"/>
          </p:cNvSpPr>
          <p:nvPr>
            <p:ph type="body" idx="1"/>
          </p:nvPr>
        </p:nvSpPr>
        <p:spPr/>
        <p:txBody>
          <a:bodyPr/>
          <a:lstStyle/>
          <a:p>
            <a:pPr eaLnBrk="1" hangingPunct="1"/>
            <a:r>
              <a:rPr lang="fr-FR">
                <a:latin typeface="Comic Sans MS" charset="0"/>
                <a:ea typeface="ＭＳ Ｐゴシック" charset="0"/>
                <a:cs typeface="ＭＳ Ｐゴシック" charset="0"/>
              </a:rPr>
              <a:t>Choix le plus possible de </a:t>
            </a:r>
            <a:r>
              <a:rPr lang="fr-FR">
                <a:solidFill>
                  <a:srgbClr val="F90001"/>
                </a:solidFill>
                <a:latin typeface="Comic Sans MS" charset="0"/>
                <a:ea typeface="ＭＳ Ｐゴシック" charset="0"/>
                <a:cs typeface="ＭＳ Ｐゴシック" charset="0"/>
              </a:rPr>
              <a:t>matériel à usage unique et en plastique</a:t>
            </a:r>
            <a:r>
              <a:rPr lang="fr-FR">
                <a:latin typeface="Comic Sans MS" charset="0"/>
                <a:ea typeface="ＭＳ Ｐゴシック" charset="0"/>
                <a:cs typeface="ＭＳ Ｐゴシック" charset="0"/>
              </a:rPr>
              <a:t> (pipettes plastique, anses plastiques pour des gestes particulièrement à risques, dispositif d</a:t>
            </a:r>
            <a:r>
              <a:rPr lang="ja-JP" altLang="fr-FR">
                <a:latin typeface="Comic Sans MS" charset="0"/>
                <a:ea typeface="ＭＳ Ｐゴシック" charset="0"/>
                <a:cs typeface="ＭＳ Ｐゴシック" charset="0"/>
              </a:rPr>
              <a:t>’</a:t>
            </a:r>
            <a:r>
              <a:rPr lang="fr-FR">
                <a:latin typeface="Comic Sans MS" charset="0"/>
                <a:ea typeface="ＭＳ Ｐゴシック" charset="0"/>
                <a:cs typeface="ＭＳ Ｐゴシック" charset="0"/>
              </a:rPr>
              <a:t>étirement du sang….)</a:t>
            </a:r>
          </a:p>
          <a:p>
            <a:pPr eaLnBrk="1" hangingPunct="1"/>
            <a:r>
              <a:rPr lang="fr-FR">
                <a:latin typeface="Comic Sans MS" charset="0"/>
                <a:ea typeface="ＭＳ Ｐゴシック" charset="0"/>
                <a:cs typeface="ＭＳ Ｐゴシック" charset="0"/>
              </a:rPr>
              <a:t>Si utilisation d</a:t>
            </a:r>
            <a:r>
              <a:rPr lang="ja-JP" altLang="fr-FR">
                <a:latin typeface="Comic Sans MS" charset="0"/>
                <a:ea typeface="ＭＳ Ｐゴシック" charset="0"/>
                <a:cs typeface="ＭＳ Ｐゴシック" charset="0"/>
              </a:rPr>
              <a:t>’</a:t>
            </a:r>
            <a:r>
              <a:rPr lang="fr-FR">
                <a:latin typeface="Comic Sans MS" charset="0"/>
                <a:ea typeface="ＭＳ Ｐゴシック" charset="0"/>
                <a:cs typeface="ＭＳ Ｐゴシック" charset="0"/>
              </a:rPr>
              <a:t>eppendorfs pour sang ou sérum : les donner ouverts aux élèves ou les ouvrir au moment de la manipulation avec des gants (en terminale)</a:t>
            </a:r>
          </a:p>
        </p:txBody>
      </p:sp>
    </p:spTree>
    <p:extLst>
      <p:ext uri="{BB962C8B-B14F-4D97-AF65-F5344CB8AC3E}">
        <p14:creationId xmlns:p14="http://schemas.microsoft.com/office/powerpoint/2010/main" val="3883462912"/>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FD7D6950-B571-EB45-A4BC-AD450B08B27B}" type="datetime2">
              <a:rPr lang="fr-FR" sz="1200">
                <a:latin typeface="Garamond" charset="0"/>
              </a:rPr>
              <a:pPr eaLnBrk="1" hangingPunct="1"/>
              <a:t>vendredi 4 septembre 15</a:t>
            </a:fld>
            <a:endParaRPr lang="fr-FR" sz="1200">
              <a:latin typeface="Garamond" charset="0"/>
            </a:endParaRPr>
          </a:p>
        </p:txBody>
      </p:sp>
      <p:sp>
        <p:nvSpPr>
          <p:cNvPr id="60419"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fr-FR" sz="1200">
                <a:latin typeface="Garamond" charset="0"/>
              </a:rPr>
              <a:t>risques biologiques</a:t>
            </a:r>
          </a:p>
        </p:txBody>
      </p:sp>
      <p:sp>
        <p:nvSpPr>
          <p:cNvPr id="60420"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D4322EB3-BCCD-334C-B1F7-B404A0179C02}" type="slidenum">
              <a:rPr lang="fr-FR" sz="1200">
                <a:latin typeface="Garamond" charset="0"/>
              </a:rPr>
              <a:pPr eaLnBrk="1" hangingPunct="1"/>
              <a:t>77</a:t>
            </a:fld>
            <a:endParaRPr lang="fr-FR" sz="1200">
              <a:latin typeface="Garamond" charset="0"/>
            </a:endParaRPr>
          </a:p>
        </p:txBody>
      </p:sp>
      <p:sp>
        <p:nvSpPr>
          <p:cNvPr id="60421" name="Rectangle 2"/>
          <p:cNvSpPr>
            <a:spLocks noGrp="1" noChangeArrowheads="1"/>
          </p:cNvSpPr>
          <p:nvPr>
            <p:ph type="title"/>
          </p:nvPr>
        </p:nvSpPr>
        <p:spPr/>
        <p:txBody>
          <a:bodyPr>
            <a:normAutofit fontScale="90000"/>
          </a:bodyPr>
          <a:lstStyle/>
          <a:p>
            <a:pPr eaLnBrk="1" hangingPunct="1"/>
            <a:r>
              <a:rPr lang="fr-FR" sz="3800" dirty="0">
                <a:latin typeface="Garamond" charset="0"/>
                <a:ea typeface="ＭＳ Ｐゴシック" charset="0"/>
                <a:cs typeface="ＭＳ Ｐゴシック" charset="0"/>
              </a:rPr>
              <a:t>Centrifugeuses et cuves </a:t>
            </a:r>
            <a:r>
              <a:rPr lang="fr-FR" sz="3800" dirty="0" err="1" smtClean="0">
                <a:latin typeface="Garamond" charset="0"/>
                <a:ea typeface="ＭＳ Ｐゴシック" charset="0"/>
                <a:cs typeface="ＭＳ Ｐゴシック" charset="0"/>
              </a:rPr>
              <a:t>délectrophorèse</a:t>
            </a:r>
            <a:endParaRPr lang="fr-FR" sz="3800" dirty="0">
              <a:latin typeface="Garamond" charset="0"/>
              <a:ea typeface="ＭＳ Ｐゴシック" charset="0"/>
              <a:cs typeface="ＭＳ Ｐゴシック" charset="0"/>
            </a:endParaRPr>
          </a:p>
        </p:txBody>
      </p:sp>
      <p:sp>
        <p:nvSpPr>
          <p:cNvPr id="60422" name="Rectangle 3"/>
          <p:cNvSpPr>
            <a:spLocks noGrp="1" noChangeArrowheads="1"/>
          </p:cNvSpPr>
          <p:nvPr>
            <p:ph type="body" idx="1"/>
          </p:nvPr>
        </p:nvSpPr>
        <p:spPr/>
        <p:txBody>
          <a:bodyPr/>
          <a:lstStyle/>
          <a:p>
            <a:pPr eaLnBrk="1" hangingPunct="1"/>
            <a:r>
              <a:rPr lang="fr-FR">
                <a:latin typeface="Comic Sans MS" charset="0"/>
                <a:ea typeface="ＭＳ Ｐゴシック" charset="0"/>
                <a:cs typeface="ＭＳ Ｐゴシック" charset="0"/>
              </a:rPr>
              <a:t>Conformité obligatoire (centrifugeuse : existence d</a:t>
            </a:r>
            <a:r>
              <a:rPr lang="ja-JP" altLang="fr-FR">
                <a:latin typeface="Comic Sans MS" charset="0"/>
                <a:ea typeface="ＭＳ Ｐゴシック" charset="0"/>
                <a:cs typeface="ＭＳ Ｐゴシック" charset="0"/>
              </a:rPr>
              <a:t>’</a:t>
            </a:r>
            <a:r>
              <a:rPr lang="fr-FR">
                <a:latin typeface="Comic Sans MS" charset="0"/>
                <a:ea typeface="ＭＳ Ｐゴシック" charset="0"/>
                <a:cs typeface="ＭＳ Ｐゴシック" charset="0"/>
              </a:rPr>
              <a:t>un dispositif d</a:t>
            </a:r>
            <a:r>
              <a:rPr lang="ja-JP" altLang="fr-FR">
                <a:latin typeface="Comic Sans MS" charset="0"/>
                <a:ea typeface="ＭＳ Ｐゴシック" charset="0"/>
                <a:cs typeface="ＭＳ Ｐゴシック" charset="0"/>
              </a:rPr>
              <a:t>’</a:t>
            </a:r>
            <a:r>
              <a:rPr lang="fr-FR">
                <a:latin typeface="Comic Sans MS" charset="0"/>
                <a:ea typeface="ＭＳ Ｐゴシック" charset="0"/>
                <a:cs typeface="ＭＳ Ｐゴシック" charset="0"/>
              </a:rPr>
              <a:t>enclenchement empêchant tout fonctionnement si couvercle non verrouillé)</a:t>
            </a:r>
          </a:p>
          <a:p>
            <a:pPr eaLnBrk="1" hangingPunct="1"/>
            <a:r>
              <a:rPr lang="fr-FR">
                <a:latin typeface="Comic Sans MS" charset="0"/>
                <a:ea typeface="ＭＳ Ｐゴシック" charset="0"/>
                <a:cs typeface="ＭＳ Ｐゴシック" charset="0"/>
              </a:rPr>
              <a:t>Vérification annuelle des centrifugeuses</a:t>
            </a:r>
          </a:p>
          <a:p>
            <a:pPr eaLnBrk="1" hangingPunct="1"/>
            <a:r>
              <a:rPr lang="fr-FR">
                <a:latin typeface="Comic Sans MS" charset="0"/>
                <a:ea typeface="ＭＳ Ｐゴシック" charset="0"/>
                <a:cs typeface="ＭＳ Ｐゴシック" charset="0"/>
              </a:rPr>
              <a:t>Centrifugation de produits potentiellement contaminés : utilisation de nacelles étanches à l</a:t>
            </a:r>
            <a:r>
              <a:rPr lang="ja-JP" altLang="fr-FR">
                <a:latin typeface="Comic Sans MS" charset="0"/>
                <a:ea typeface="ＭＳ Ｐゴシック" charset="0"/>
                <a:cs typeface="ＭＳ Ｐゴシック" charset="0"/>
              </a:rPr>
              <a:t>’</a:t>
            </a:r>
            <a:r>
              <a:rPr lang="fr-FR">
                <a:latin typeface="Comic Sans MS" charset="0"/>
                <a:ea typeface="ＭＳ Ｐゴシック" charset="0"/>
                <a:cs typeface="ＭＳ Ｐゴシック" charset="0"/>
              </a:rPr>
              <a:t>aide de couvercles vissés ou encliqués.</a:t>
            </a:r>
            <a:r>
              <a:rPr lang="fr-FR">
                <a:latin typeface="Arial" charset="0"/>
                <a:ea typeface="ＭＳ Ｐゴシック" charset="0"/>
                <a:cs typeface="ＭＳ Ｐゴシック" charset="0"/>
              </a:rPr>
              <a:t> </a:t>
            </a:r>
          </a:p>
        </p:txBody>
      </p:sp>
    </p:spTree>
    <p:extLst>
      <p:ext uri="{BB962C8B-B14F-4D97-AF65-F5344CB8AC3E}">
        <p14:creationId xmlns:p14="http://schemas.microsoft.com/office/powerpoint/2010/main" val="3485824263"/>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8B31E41C-329D-D240-A0E2-8FD1DC227742}" type="slidenum">
              <a:rPr lang="fr-FR" sz="1200">
                <a:latin typeface="Garamond" charset="0"/>
              </a:rPr>
              <a:pPr eaLnBrk="1" hangingPunct="1"/>
              <a:t>78</a:t>
            </a:fld>
            <a:endParaRPr lang="fr-FR" sz="1200">
              <a:latin typeface="Garamond" charset="0"/>
            </a:endParaRPr>
          </a:p>
        </p:txBody>
      </p:sp>
      <p:sp>
        <p:nvSpPr>
          <p:cNvPr id="59397" name="Rectangle 2"/>
          <p:cNvSpPr>
            <a:spLocks noGrp="1" noChangeArrowheads="1"/>
          </p:cNvSpPr>
          <p:nvPr>
            <p:ph type="title"/>
          </p:nvPr>
        </p:nvSpPr>
        <p:spPr>
          <a:xfrm>
            <a:off x="457200" y="304800"/>
            <a:ext cx="8229600" cy="603920"/>
          </a:xfrm>
        </p:spPr>
        <p:txBody>
          <a:bodyPr>
            <a:normAutofit fontScale="90000"/>
          </a:bodyPr>
          <a:lstStyle/>
          <a:p>
            <a:pPr eaLnBrk="1" hangingPunct="1"/>
            <a:r>
              <a:rPr lang="fr-FR" dirty="0">
                <a:latin typeface="Garamond" charset="0"/>
                <a:ea typeface="ＭＳ Ｐゴシック" charset="0"/>
                <a:cs typeface="ＭＳ Ｐゴシック" charset="0"/>
              </a:rPr>
              <a:t>L</a:t>
            </a:r>
            <a:r>
              <a:rPr lang="ja-JP" altLang="fr-FR" dirty="0">
                <a:latin typeface="Garamond" charset="0"/>
                <a:ea typeface="ＭＳ Ｐゴシック" charset="0"/>
                <a:cs typeface="ＭＳ Ｐゴシック" charset="0"/>
              </a:rPr>
              <a:t>’</a:t>
            </a:r>
            <a:r>
              <a:rPr lang="fr-FR" dirty="0">
                <a:latin typeface="Garamond" charset="0"/>
                <a:ea typeface="ＭＳ Ｐゴシック" charset="0"/>
                <a:cs typeface="ＭＳ Ｐゴシック" charset="0"/>
              </a:rPr>
              <a:t>autoclave</a:t>
            </a:r>
          </a:p>
        </p:txBody>
      </p:sp>
      <p:sp>
        <p:nvSpPr>
          <p:cNvPr id="59398" name="Rectangle 3"/>
          <p:cNvSpPr>
            <a:spLocks noGrp="1" noChangeArrowheads="1"/>
          </p:cNvSpPr>
          <p:nvPr>
            <p:ph type="body" idx="1"/>
          </p:nvPr>
        </p:nvSpPr>
        <p:spPr>
          <a:xfrm>
            <a:off x="251520" y="1124744"/>
            <a:ext cx="8507288" cy="4525963"/>
          </a:xfrm>
        </p:spPr>
        <p:txBody>
          <a:bodyPr/>
          <a:lstStyle/>
          <a:p>
            <a:pPr eaLnBrk="1" hangingPunct="1"/>
            <a:r>
              <a:rPr lang="fr-FR" dirty="0">
                <a:latin typeface="Comic Sans MS" charset="0"/>
                <a:ea typeface="ＭＳ Ｐゴシック" charset="0"/>
                <a:cs typeface="ＭＳ Ｐゴシック" charset="0"/>
              </a:rPr>
              <a:t>Idéal </a:t>
            </a:r>
            <a:r>
              <a:rPr lang="fr-FR" dirty="0">
                <a:solidFill>
                  <a:srgbClr val="F90001"/>
                </a:solidFill>
                <a:latin typeface="Comic Sans MS" charset="0"/>
                <a:ea typeface="ＭＳ Ｐゴシック" charset="0"/>
                <a:cs typeface="ＭＳ Ｐゴシック" charset="0"/>
              </a:rPr>
              <a:t>au moins 2 autoclaves</a:t>
            </a:r>
            <a:r>
              <a:rPr lang="fr-FR" dirty="0">
                <a:latin typeface="Comic Sans MS" charset="0"/>
                <a:ea typeface="ＭＳ Ｐゴシック" charset="0"/>
                <a:cs typeface="ＭＳ Ｐゴシック" charset="0"/>
              </a:rPr>
              <a:t> : un autoclave pour le propre, un autoclave pour le sale </a:t>
            </a:r>
          </a:p>
          <a:p>
            <a:pPr eaLnBrk="1" hangingPunct="1"/>
            <a:r>
              <a:rPr lang="fr-FR" dirty="0">
                <a:latin typeface="Comic Sans MS" charset="0"/>
                <a:ea typeface="ＭＳ Ｐゴシック" charset="0"/>
                <a:cs typeface="ＭＳ Ｐゴシック" charset="0"/>
              </a:rPr>
              <a:t>Utilisation </a:t>
            </a:r>
            <a:r>
              <a:rPr lang="fr-FR" dirty="0">
                <a:solidFill>
                  <a:srgbClr val="F90001"/>
                </a:solidFill>
                <a:latin typeface="Comic Sans MS" charset="0"/>
                <a:ea typeface="ＭＳ Ｐゴシック" charset="0"/>
                <a:cs typeface="ＭＳ Ｐゴシック" charset="0"/>
              </a:rPr>
              <a:t>uniquement par du personnel formé</a:t>
            </a:r>
          </a:p>
          <a:p>
            <a:pPr eaLnBrk="1" hangingPunct="1"/>
            <a:r>
              <a:rPr lang="fr-FR" dirty="0">
                <a:latin typeface="Comic Sans MS" charset="0"/>
                <a:ea typeface="ＭＳ Ｐゴシック" charset="0"/>
                <a:cs typeface="ＭＳ Ｐゴシック" charset="0"/>
              </a:rPr>
              <a:t>Obligation :</a:t>
            </a:r>
          </a:p>
          <a:p>
            <a:pPr lvl="1" eaLnBrk="1" hangingPunct="1"/>
            <a:r>
              <a:rPr lang="fr-FR" dirty="0">
                <a:latin typeface="Comic Sans MS" charset="0"/>
                <a:ea typeface="ＭＳ Ｐゴシック" charset="0"/>
              </a:rPr>
              <a:t> d</a:t>
            </a:r>
            <a:r>
              <a:rPr lang="ja-JP" altLang="fr-FR" dirty="0">
                <a:latin typeface="Comic Sans MS" charset="0"/>
                <a:ea typeface="ＭＳ Ｐゴシック" charset="0"/>
              </a:rPr>
              <a:t>’</a:t>
            </a:r>
            <a:r>
              <a:rPr lang="fr-FR" dirty="0">
                <a:latin typeface="Comic Sans MS" charset="0"/>
                <a:ea typeface="ＭＳ Ｐゴシック" charset="0"/>
              </a:rPr>
              <a:t>une </a:t>
            </a:r>
            <a:r>
              <a:rPr lang="fr-FR" dirty="0">
                <a:solidFill>
                  <a:srgbClr val="F90001"/>
                </a:solidFill>
                <a:latin typeface="Comic Sans MS" charset="0"/>
                <a:ea typeface="ＭＳ Ｐゴシック" charset="0"/>
              </a:rPr>
              <a:t>vérification annuelle</a:t>
            </a:r>
            <a:r>
              <a:rPr lang="fr-FR" dirty="0">
                <a:latin typeface="Comic Sans MS" charset="0"/>
                <a:ea typeface="ＭＳ Ｐゴシック" charset="0"/>
              </a:rPr>
              <a:t> par un organisme agréé (affichage obligatoire en fournissant la preuve)</a:t>
            </a:r>
          </a:p>
          <a:p>
            <a:pPr lvl="1" eaLnBrk="1" hangingPunct="1"/>
            <a:r>
              <a:rPr lang="fr-FR" dirty="0">
                <a:latin typeface="Comic Sans MS" charset="0"/>
                <a:ea typeface="ＭＳ Ｐゴシック" charset="0"/>
              </a:rPr>
              <a:t>d</a:t>
            </a:r>
            <a:r>
              <a:rPr lang="ja-JP" altLang="fr-FR" dirty="0">
                <a:latin typeface="Comic Sans MS" charset="0"/>
                <a:ea typeface="ＭＳ Ｐゴシック" charset="0"/>
              </a:rPr>
              <a:t>’</a:t>
            </a:r>
            <a:r>
              <a:rPr lang="fr-FR" dirty="0">
                <a:latin typeface="Comic Sans MS" charset="0"/>
                <a:ea typeface="ＭＳ Ｐゴシック" charset="0"/>
              </a:rPr>
              <a:t>une </a:t>
            </a:r>
            <a:r>
              <a:rPr lang="fr-FR" dirty="0">
                <a:solidFill>
                  <a:srgbClr val="F90001"/>
                </a:solidFill>
                <a:latin typeface="Comic Sans MS" charset="0"/>
                <a:ea typeface="ＭＳ Ｐゴシック" charset="0"/>
              </a:rPr>
              <a:t>épreuve décennale</a:t>
            </a:r>
          </a:p>
          <a:p>
            <a:pPr indent="0" eaLnBrk="1" hangingPunct="1">
              <a:buNone/>
            </a:pPr>
            <a:r>
              <a:rPr lang="fr-FR" dirty="0" smtClean="0">
                <a:latin typeface="Comic Sans MS" charset="0"/>
                <a:ea typeface="ＭＳ Ｐゴシック" charset="0"/>
                <a:cs typeface="ＭＳ Ｐゴシック" charset="0"/>
              </a:rPr>
              <a:t>Attention : l’autoclave </a:t>
            </a:r>
            <a:r>
              <a:rPr lang="fr-FR" dirty="0" smtClean="0">
                <a:solidFill>
                  <a:srgbClr val="FF0000"/>
                </a:solidFill>
                <a:latin typeface="Comic Sans MS" charset="0"/>
                <a:ea typeface="ＭＳ Ｐゴシック" charset="0"/>
                <a:cs typeface="ＭＳ Ｐゴシック" charset="0"/>
              </a:rPr>
              <a:t>ne détruit pas les germes </a:t>
            </a:r>
            <a:r>
              <a:rPr lang="fr-FR" dirty="0" smtClean="0">
                <a:latin typeface="Comic Sans MS" charset="0"/>
                <a:ea typeface="ＭＳ Ｐゴシック" charset="0"/>
                <a:cs typeface="ＭＳ Ｐゴシック" charset="0"/>
              </a:rPr>
              <a:t>(réduction du nombre de germes). Fausse protection : si pathogènes concentrés (sur boîte de Petri par ex), élimination par DASRI</a:t>
            </a:r>
            <a:endParaRPr lang="fr-FR" dirty="0">
              <a:latin typeface="Comic Sans MS" charset="0"/>
              <a:ea typeface="ＭＳ Ｐゴシック" charset="0"/>
              <a:cs typeface="ＭＳ Ｐゴシック" charset="0"/>
            </a:endParaRPr>
          </a:p>
          <a:p>
            <a:pPr eaLnBrk="1" hangingPunct="1"/>
            <a:endParaRPr lang="fr-FR"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391979097"/>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4290"/>
            <a:ext cx="8229600" cy="1233510"/>
          </a:xfrm>
          <a:solidFill>
            <a:schemeClr val="tx2">
              <a:lumMod val="40000"/>
              <a:lumOff val="60000"/>
            </a:schemeClr>
          </a:solidFill>
        </p:spPr>
        <p:txBody>
          <a:bodyPr>
            <a:normAutofit fontScale="90000"/>
          </a:bodyPr>
          <a:lstStyle/>
          <a:p>
            <a:pPr fontAlgn="auto">
              <a:spcBef>
                <a:spcPts val="0"/>
              </a:spcBef>
              <a:spcAft>
                <a:spcPts val="0"/>
              </a:spcAft>
              <a:defRPr/>
            </a:pPr>
            <a:r>
              <a:rPr lang="fr-FR" sz="4800" dirty="0" smtClean="0">
                <a:effectLst/>
              </a:rPr>
              <a:t>9/ Donner des instructions appropriées aux travailleurs</a:t>
            </a:r>
            <a:endParaRPr lang="fr-FR" sz="4800" dirty="0">
              <a:solidFill>
                <a:srgbClr val="FFFF00"/>
              </a:solidFill>
              <a:effectLst>
                <a:outerShdw blurRad="50800" dist="38100" dir="8220000" algn="tl" rotWithShape="0">
                  <a:schemeClr val="tx1">
                    <a:alpha val="58000"/>
                  </a:schemeClr>
                </a:outerShdw>
              </a:effectLst>
            </a:endParaRPr>
          </a:p>
        </p:txBody>
      </p:sp>
      <p:sp>
        <p:nvSpPr>
          <p:cNvPr id="6" name="Espace réservé du contenu 5"/>
          <p:cNvSpPr>
            <a:spLocks noGrp="1"/>
          </p:cNvSpPr>
          <p:nvPr>
            <p:ph idx="1"/>
          </p:nvPr>
        </p:nvSpPr>
        <p:spPr/>
        <p:txBody>
          <a:bodyPr/>
          <a:lstStyle/>
          <a:p>
            <a:pPr>
              <a:buFont typeface="Wingdings" pitchFamily="2" charset="2"/>
              <a:buChar char="q"/>
            </a:pPr>
            <a:r>
              <a:rPr lang="fr-FR" sz="3600" b="1" dirty="0" smtClean="0"/>
              <a:t>Formation</a:t>
            </a:r>
            <a:r>
              <a:rPr lang="fr-FR" sz="3600" dirty="0" smtClean="0"/>
              <a:t> pour intégrer la prévention dans les pratiques professionnelles.</a:t>
            </a:r>
          </a:p>
          <a:p>
            <a:pPr>
              <a:buFont typeface="Wingdings" pitchFamily="2" charset="2"/>
              <a:buChar char="q"/>
            </a:pPr>
            <a:r>
              <a:rPr lang="fr-FR" sz="3600" b="1" dirty="0" smtClean="0"/>
              <a:t>Information</a:t>
            </a:r>
            <a:r>
              <a:rPr lang="fr-FR" sz="3600" dirty="0" smtClean="0"/>
              <a:t> sur l’organisation du travail, les tâches à accomplir, les risques et les moyens de se prémunir …</a:t>
            </a:r>
          </a:p>
          <a:p>
            <a:pPr>
              <a:buFont typeface="Wingdings" pitchFamily="2" charset="2"/>
              <a:buChar char="q"/>
            </a:pPr>
            <a:r>
              <a:rPr lang="fr-FR" sz="3600" b="1" dirty="0" smtClean="0"/>
              <a:t>Vérification</a:t>
            </a:r>
            <a:r>
              <a:rPr lang="fr-FR" sz="3600" dirty="0" smtClean="0"/>
              <a:t> que les informations sont effectivement connues et maîtrisées.</a:t>
            </a:r>
          </a:p>
          <a:p>
            <a:endParaRPr lang="fr-FR" dirty="0"/>
          </a:p>
        </p:txBody>
      </p:sp>
      <p:pic>
        <p:nvPicPr>
          <p:cNvPr id="48131" name="Image 14" descr="logo.gif"/>
          <p:cNvPicPr>
            <a:picLocks noChangeAspect="1"/>
          </p:cNvPicPr>
          <p:nvPr/>
        </p:nvPicPr>
        <p:blipFill>
          <a:blip r:embed="rId3" cstate="print"/>
          <a:srcRect/>
          <a:stretch>
            <a:fillRect/>
          </a:stretch>
        </p:blipFill>
        <p:spPr bwMode="auto">
          <a:xfrm>
            <a:off x="7858125" y="285750"/>
            <a:ext cx="1171575" cy="714375"/>
          </a:xfrm>
          <a:prstGeom prst="rect">
            <a:avLst/>
          </a:prstGeom>
          <a:noFill/>
          <a:ln w="9525">
            <a:noFill/>
            <a:miter lim="800000"/>
            <a:headEnd/>
            <a:tailEnd/>
          </a:ln>
        </p:spPr>
      </p:pic>
      <p:pic>
        <p:nvPicPr>
          <p:cNvPr id="48138" name="Picture 2"/>
          <p:cNvPicPr>
            <a:picLocks noChangeAspect="1" noChangeArrowheads="1"/>
          </p:cNvPicPr>
          <p:nvPr/>
        </p:nvPicPr>
        <p:blipFill>
          <a:blip r:embed="rId4" cstate="print"/>
          <a:srcRect/>
          <a:stretch>
            <a:fillRect/>
          </a:stretch>
        </p:blipFill>
        <p:spPr bwMode="auto">
          <a:xfrm>
            <a:off x="142875" y="142875"/>
            <a:ext cx="1381125" cy="6000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04800"/>
            <a:ext cx="8229600" cy="2188096"/>
          </a:xfrm>
        </p:spPr>
        <p:txBody>
          <a:bodyPr>
            <a:normAutofit fontScale="90000"/>
          </a:bodyPr>
          <a:lstStyle/>
          <a:p>
            <a:r>
              <a:rPr lang="fr-FR" dirty="0" smtClean="0"/>
              <a:t>Pour combattre les risques à la source lors d’une manipulation du sang, il faut :</a:t>
            </a:r>
            <a:endParaRPr lang="fr-FR" dirty="0"/>
          </a:p>
        </p:txBody>
      </p:sp>
      <p:sp>
        <p:nvSpPr>
          <p:cNvPr id="3" name="Espace réservé du contenu 2"/>
          <p:cNvSpPr>
            <a:spLocks noGrp="1"/>
          </p:cNvSpPr>
          <p:nvPr>
            <p:ph idx="1"/>
          </p:nvPr>
        </p:nvSpPr>
        <p:spPr>
          <a:xfrm>
            <a:off x="467544" y="2564904"/>
            <a:ext cx="8229600" cy="3561259"/>
          </a:xfrm>
        </p:spPr>
        <p:txBody>
          <a:bodyPr/>
          <a:lstStyle/>
          <a:p>
            <a:r>
              <a:rPr lang="fr-FR" dirty="0">
                <a:solidFill>
                  <a:srgbClr val="0000CC"/>
                </a:solidFill>
              </a:rPr>
              <a:t>Utiliser du sang testé provenant de l’EFS</a:t>
            </a:r>
          </a:p>
          <a:p>
            <a:endParaRPr lang="fr-FR" dirty="0">
              <a:solidFill>
                <a:srgbClr val="0000CC"/>
              </a:solidFill>
            </a:endParaRPr>
          </a:p>
          <a:p>
            <a:r>
              <a:rPr lang="fr-FR" dirty="0" smtClean="0">
                <a:solidFill>
                  <a:srgbClr val="0000CC"/>
                </a:solidFill>
              </a:rPr>
              <a:t>Suivre les consignes de manipulation</a:t>
            </a:r>
          </a:p>
          <a:p>
            <a:endParaRPr lang="fr-FR" dirty="0" smtClean="0">
              <a:solidFill>
                <a:srgbClr val="0000CC"/>
              </a:solidFill>
            </a:endParaRPr>
          </a:p>
          <a:p>
            <a:r>
              <a:rPr lang="fr-FR" dirty="0" smtClean="0">
                <a:solidFill>
                  <a:srgbClr val="0000CC"/>
                </a:solidFill>
              </a:rPr>
              <a:t>Porter des gants pour risque biologique</a:t>
            </a:r>
            <a:endParaRPr lang="fr-FR" dirty="0">
              <a:solidFill>
                <a:srgbClr val="0000CC"/>
              </a:solidFill>
            </a:endParaRPr>
          </a:p>
        </p:txBody>
      </p:sp>
      <p:sp>
        <p:nvSpPr>
          <p:cNvPr id="6" name="ZoneTexte 5"/>
          <p:cNvSpPr txBox="1"/>
          <p:nvPr/>
        </p:nvSpPr>
        <p:spPr>
          <a:xfrm>
            <a:off x="7092280" y="2708920"/>
            <a:ext cx="864096" cy="461665"/>
          </a:xfrm>
          <a:prstGeom prst="rect">
            <a:avLst/>
          </a:prstGeom>
          <a:noFill/>
        </p:spPr>
        <p:txBody>
          <a:bodyPr wrap="square" rtlCol="0">
            <a:spAutoFit/>
          </a:bodyPr>
          <a:lstStyle/>
          <a:p>
            <a:r>
              <a:rPr lang="fr-FR" sz="2400" dirty="0" smtClean="0">
                <a:solidFill>
                  <a:srgbClr val="009900"/>
                </a:solidFill>
              </a:rPr>
              <a:t>Oui</a:t>
            </a:r>
            <a:endParaRPr lang="fr-FR" sz="2400" dirty="0">
              <a:solidFill>
                <a:srgbClr val="009900"/>
              </a:solidFill>
            </a:endParaRPr>
          </a:p>
        </p:txBody>
      </p:sp>
      <p:sp>
        <p:nvSpPr>
          <p:cNvPr id="7" name="ZoneTexte 6"/>
          <p:cNvSpPr txBox="1"/>
          <p:nvPr/>
        </p:nvSpPr>
        <p:spPr>
          <a:xfrm>
            <a:off x="611560" y="5301208"/>
            <a:ext cx="7416824" cy="830997"/>
          </a:xfrm>
          <a:prstGeom prst="rect">
            <a:avLst/>
          </a:prstGeom>
          <a:noFill/>
        </p:spPr>
        <p:txBody>
          <a:bodyPr wrap="square" rtlCol="0">
            <a:spAutoFit/>
          </a:bodyPr>
          <a:lstStyle/>
          <a:p>
            <a:r>
              <a:rPr lang="fr-FR" sz="2400" dirty="0" smtClean="0">
                <a:solidFill>
                  <a:srgbClr val="009900"/>
                </a:solidFill>
              </a:rPr>
              <a:t>Utiliser un sang testé pour les maladies connues permet de diminuer le risque de contamination</a:t>
            </a:r>
            <a:endParaRPr lang="fr-FR" sz="2400" dirty="0">
              <a:solidFill>
                <a:srgbClr val="009900"/>
              </a:solidFill>
            </a:endParaRPr>
          </a:p>
        </p:txBody>
      </p:sp>
      <p:sp>
        <p:nvSpPr>
          <p:cNvPr id="9" name="ZoneTexte 8"/>
          <p:cNvSpPr txBox="1"/>
          <p:nvPr/>
        </p:nvSpPr>
        <p:spPr>
          <a:xfrm>
            <a:off x="6948264" y="3789040"/>
            <a:ext cx="864096" cy="461665"/>
          </a:xfrm>
          <a:prstGeom prst="rect">
            <a:avLst/>
          </a:prstGeom>
          <a:noFill/>
        </p:spPr>
        <p:txBody>
          <a:bodyPr wrap="square" rtlCol="0">
            <a:spAutoFit/>
          </a:bodyPr>
          <a:lstStyle/>
          <a:p>
            <a:r>
              <a:rPr lang="fr-FR" sz="2400" dirty="0" smtClean="0">
                <a:solidFill>
                  <a:srgbClr val="FF0000"/>
                </a:solidFill>
              </a:rPr>
              <a:t>Non</a:t>
            </a:r>
            <a:endParaRPr lang="fr-FR" sz="2400" dirty="0">
              <a:solidFill>
                <a:srgbClr val="FF0000"/>
              </a:solidFill>
            </a:endParaRPr>
          </a:p>
        </p:txBody>
      </p:sp>
      <p:sp>
        <p:nvSpPr>
          <p:cNvPr id="10" name="ZoneTexte 9"/>
          <p:cNvSpPr txBox="1"/>
          <p:nvPr/>
        </p:nvSpPr>
        <p:spPr>
          <a:xfrm>
            <a:off x="6876256" y="4653136"/>
            <a:ext cx="864096" cy="461665"/>
          </a:xfrm>
          <a:prstGeom prst="rect">
            <a:avLst/>
          </a:prstGeom>
          <a:noFill/>
        </p:spPr>
        <p:txBody>
          <a:bodyPr wrap="square" rtlCol="0">
            <a:spAutoFit/>
          </a:bodyPr>
          <a:lstStyle/>
          <a:p>
            <a:r>
              <a:rPr lang="fr-FR" sz="2400" dirty="0" smtClean="0">
                <a:solidFill>
                  <a:srgbClr val="FF0000"/>
                </a:solidFill>
              </a:rPr>
              <a:t>Non</a:t>
            </a:r>
            <a:endParaRPr lang="fr-FR" sz="2400" dirty="0">
              <a:solidFill>
                <a:srgbClr val="FF0000"/>
              </a:solidFill>
            </a:endParaRPr>
          </a:p>
        </p:txBody>
      </p:sp>
      <p:sp>
        <p:nvSpPr>
          <p:cNvPr id="11" name="ZoneTexte 10"/>
          <p:cNvSpPr txBox="1"/>
          <p:nvPr/>
        </p:nvSpPr>
        <p:spPr>
          <a:xfrm>
            <a:off x="827584" y="5445224"/>
            <a:ext cx="7344816" cy="830997"/>
          </a:xfrm>
          <a:prstGeom prst="rect">
            <a:avLst/>
          </a:prstGeom>
          <a:noFill/>
        </p:spPr>
        <p:txBody>
          <a:bodyPr wrap="square" rtlCol="0">
            <a:spAutoFit/>
          </a:bodyPr>
          <a:lstStyle/>
          <a:p>
            <a:r>
              <a:rPr lang="fr-FR" sz="2400" dirty="0" smtClean="0">
                <a:solidFill>
                  <a:srgbClr val="FF0000"/>
                </a:solidFill>
              </a:rPr>
              <a:t>Mesures de prévention ne permettant pas de combattre la source</a:t>
            </a:r>
            <a:endParaRPr lang="fr-FR" sz="2400"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grpId="1" nodeType="clickEffect">
                                  <p:stCondLst>
                                    <p:cond delay="0"/>
                                  </p:stCondLst>
                                  <p:childTnLst>
                                    <p:animEffect transition="out" filter="checkerboard(across)">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heckerboard(across)">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heckerboard(across)">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checkerboard(across)">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7" grpId="1"/>
      <p:bldP spid="9" grpId="0"/>
      <p:bldP spid="10" grpId="0"/>
      <p:bldP spid="1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57224" y="357166"/>
            <a:ext cx="7772400" cy="1571636"/>
          </a:xfrm>
          <a:solidFill>
            <a:schemeClr val="tx2">
              <a:lumMod val="40000"/>
              <a:lumOff val="60000"/>
            </a:schemeClr>
          </a:solidFill>
        </p:spPr>
        <p:txBody>
          <a:bodyPr/>
          <a:lstStyle/>
          <a:p>
            <a:pPr fontAlgn="auto">
              <a:spcBef>
                <a:spcPts val="0"/>
              </a:spcBef>
              <a:spcAft>
                <a:spcPts val="0"/>
              </a:spcAft>
              <a:defRPr/>
            </a:pPr>
            <a:r>
              <a:rPr lang="fr-FR" sz="4400" dirty="0" smtClean="0">
                <a:solidFill>
                  <a:schemeClr val="accent6">
                    <a:lumMod val="60000"/>
                    <a:lumOff val="40000"/>
                  </a:schemeClr>
                </a:solidFill>
                <a:effectLst/>
              </a:rPr>
              <a:t>Instructions</a:t>
            </a:r>
            <a:br>
              <a:rPr lang="fr-FR" sz="4400" dirty="0" smtClean="0">
                <a:solidFill>
                  <a:schemeClr val="accent6">
                    <a:lumMod val="60000"/>
                    <a:lumOff val="40000"/>
                  </a:schemeClr>
                </a:solidFill>
                <a:effectLst/>
              </a:rPr>
            </a:br>
            <a:r>
              <a:rPr lang="fr-FR" sz="4400" dirty="0">
                <a:effectLst/>
              </a:rPr>
              <a:t> </a:t>
            </a:r>
            <a:r>
              <a:rPr lang="fr-FR" sz="4400" dirty="0" smtClean="0">
                <a:effectLst/>
              </a:rPr>
              <a:t>Information de la personne</a:t>
            </a:r>
            <a:endParaRPr lang="fr-FR" sz="3600" dirty="0">
              <a:solidFill>
                <a:srgbClr val="FFFF00"/>
              </a:solidFill>
              <a:effectLst>
                <a:outerShdw blurRad="50800" dist="38100" dir="8220000" algn="tl" rotWithShape="0">
                  <a:schemeClr val="tx1">
                    <a:alpha val="58000"/>
                  </a:schemeClr>
                </a:outerShdw>
              </a:effectLst>
            </a:endParaRPr>
          </a:p>
        </p:txBody>
      </p:sp>
      <p:pic>
        <p:nvPicPr>
          <p:cNvPr id="48131" name="Image 14" descr="logo.gif"/>
          <p:cNvPicPr>
            <a:picLocks noChangeAspect="1"/>
          </p:cNvPicPr>
          <p:nvPr/>
        </p:nvPicPr>
        <p:blipFill>
          <a:blip r:embed="rId3" cstate="print"/>
          <a:srcRect/>
          <a:stretch>
            <a:fillRect/>
          </a:stretch>
        </p:blipFill>
        <p:spPr bwMode="auto">
          <a:xfrm>
            <a:off x="7858125" y="285750"/>
            <a:ext cx="1171575" cy="714375"/>
          </a:xfrm>
          <a:prstGeom prst="rect">
            <a:avLst/>
          </a:prstGeom>
          <a:noFill/>
          <a:ln w="9525">
            <a:noFill/>
            <a:miter lim="800000"/>
            <a:headEnd/>
            <a:tailEnd/>
          </a:ln>
        </p:spPr>
      </p:pic>
      <p:sp>
        <p:nvSpPr>
          <p:cNvPr id="16" name="Ellipse 15"/>
          <p:cNvSpPr/>
          <p:nvPr/>
        </p:nvSpPr>
        <p:spPr>
          <a:xfrm>
            <a:off x="1357290" y="2643182"/>
            <a:ext cx="4286250" cy="22145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solidFill>
                <a:srgbClr val="FF0000"/>
              </a:solidFill>
            </a:endParaRPr>
          </a:p>
        </p:txBody>
      </p:sp>
      <p:sp>
        <p:nvSpPr>
          <p:cNvPr id="48133" name="ZoneTexte 16"/>
          <p:cNvSpPr txBox="1">
            <a:spLocks noChangeArrowheads="1"/>
          </p:cNvSpPr>
          <p:nvPr/>
        </p:nvSpPr>
        <p:spPr bwMode="auto">
          <a:xfrm>
            <a:off x="1907704" y="2924944"/>
            <a:ext cx="2357437" cy="1569660"/>
          </a:xfrm>
          <a:prstGeom prst="rect">
            <a:avLst/>
          </a:prstGeom>
          <a:noFill/>
          <a:ln w="9525">
            <a:noFill/>
            <a:miter lim="800000"/>
            <a:headEnd/>
            <a:tailEnd/>
          </a:ln>
        </p:spPr>
        <p:txBody>
          <a:bodyPr>
            <a:spAutoFit/>
          </a:bodyPr>
          <a:lstStyle/>
          <a:p>
            <a:r>
              <a:rPr lang="fr-FR" sz="2400" dirty="0">
                <a:solidFill>
                  <a:schemeClr val="bg1"/>
                </a:solidFill>
                <a:latin typeface="Candara" pitchFamily="34" charset="0"/>
              </a:rPr>
              <a:t>Danger = agent infectieux ou </a:t>
            </a:r>
            <a:r>
              <a:rPr lang="fr-FR" sz="2400" dirty="0" smtClean="0">
                <a:solidFill>
                  <a:schemeClr val="bg1"/>
                </a:solidFill>
                <a:latin typeface="Candara" pitchFamily="34" charset="0"/>
              </a:rPr>
              <a:t>réservoir ou agent chimique</a:t>
            </a:r>
            <a:endParaRPr lang="fr-FR" sz="2400" dirty="0">
              <a:solidFill>
                <a:schemeClr val="bg1"/>
              </a:solidFill>
              <a:latin typeface="Candara" pitchFamily="34" charset="0"/>
            </a:endParaRPr>
          </a:p>
        </p:txBody>
      </p:sp>
      <p:grpSp>
        <p:nvGrpSpPr>
          <p:cNvPr id="3" name="Groupe 17"/>
          <p:cNvGrpSpPr>
            <a:grpSpLocks/>
          </p:cNvGrpSpPr>
          <p:nvPr/>
        </p:nvGrpSpPr>
        <p:grpSpPr bwMode="auto">
          <a:xfrm>
            <a:off x="4214790" y="2643182"/>
            <a:ext cx="3643312" cy="2214562"/>
            <a:chOff x="5429256" y="2857496"/>
            <a:chExt cx="3500462" cy="1785950"/>
          </a:xfrm>
        </p:grpSpPr>
        <p:sp>
          <p:nvSpPr>
            <p:cNvPr id="19" name="Ellipse 18"/>
            <p:cNvSpPr/>
            <p:nvPr/>
          </p:nvSpPr>
          <p:spPr>
            <a:xfrm>
              <a:off x="5429256" y="2857496"/>
              <a:ext cx="3500462" cy="1785950"/>
            </a:xfrm>
            <a:prstGeom prst="ellipse">
              <a:avLst/>
            </a:prstGeom>
            <a:solidFill>
              <a:srgbClr val="00B0F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8142" name="ZoneTexte 19"/>
            <p:cNvSpPr txBox="1">
              <a:spLocks noChangeArrowheads="1"/>
            </p:cNvSpPr>
            <p:nvPr/>
          </p:nvSpPr>
          <p:spPr bwMode="auto">
            <a:xfrm>
              <a:off x="6533491" y="3549296"/>
              <a:ext cx="1917462" cy="372313"/>
            </a:xfrm>
            <a:prstGeom prst="rect">
              <a:avLst/>
            </a:prstGeom>
            <a:noFill/>
            <a:ln w="9525">
              <a:noFill/>
              <a:miter lim="800000"/>
              <a:headEnd/>
              <a:tailEnd/>
            </a:ln>
          </p:spPr>
          <p:txBody>
            <a:bodyPr wrap="square">
              <a:spAutoFit/>
            </a:bodyPr>
            <a:lstStyle/>
            <a:p>
              <a:r>
                <a:rPr lang="fr-FR" sz="2400" dirty="0" smtClean="0">
                  <a:latin typeface="Candara" pitchFamily="34" charset="0"/>
                </a:rPr>
                <a:t>manipulateur</a:t>
              </a:r>
              <a:endParaRPr lang="fr-FR" sz="2400" dirty="0">
                <a:latin typeface="Candara" pitchFamily="34" charset="0"/>
              </a:endParaRPr>
            </a:p>
          </p:txBody>
        </p:sp>
      </p:grpSp>
      <p:sp>
        <p:nvSpPr>
          <p:cNvPr id="25" name="Explosion 2 24"/>
          <p:cNvSpPr/>
          <p:nvPr/>
        </p:nvSpPr>
        <p:spPr>
          <a:xfrm>
            <a:off x="4429102" y="3500432"/>
            <a:ext cx="1143000" cy="500062"/>
          </a:xfrm>
          <a:prstGeom prst="irregularSeal2">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1" name="Flèche courbée vers le haut 20"/>
          <p:cNvSpPr/>
          <p:nvPr/>
        </p:nvSpPr>
        <p:spPr>
          <a:xfrm rot="1359529">
            <a:off x="4365602" y="4327519"/>
            <a:ext cx="2054225" cy="1774825"/>
          </a:xfrm>
          <a:prstGeom prst="curvedUpArrow">
            <a:avLst>
              <a:gd name="adj1" fmla="val 25000"/>
              <a:gd name="adj2" fmla="val 50000"/>
              <a:gd name="adj3" fmla="val 28117"/>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grpSp>
        <p:nvGrpSpPr>
          <p:cNvPr id="4" name="Groupe 25"/>
          <p:cNvGrpSpPr>
            <a:grpSpLocks/>
          </p:cNvGrpSpPr>
          <p:nvPr/>
        </p:nvGrpSpPr>
        <p:grpSpPr bwMode="auto">
          <a:xfrm>
            <a:off x="6000727" y="4000494"/>
            <a:ext cx="2143125" cy="1571625"/>
            <a:chOff x="6000760" y="3571876"/>
            <a:chExt cx="2143140" cy="1571636"/>
          </a:xfrm>
        </p:grpSpPr>
        <p:sp>
          <p:nvSpPr>
            <p:cNvPr id="22" name="Explosion 1 21"/>
            <p:cNvSpPr/>
            <p:nvPr/>
          </p:nvSpPr>
          <p:spPr>
            <a:xfrm>
              <a:off x="6000760" y="3571876"/>
              <a:ext cx="2143140" cy="1571636"/>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8140" name="ZoneTexte 22"/>
            <p:cNvSpPr txBox="1">
              <a:spLocks noChangeArrowheads="1"/>
            </p:cNvSpPr>
            <p:nvPr/>
          </p:nvSpPr>
          <p:spPr bwMode="auto">
            <a:xfrm>
              <a:off x="6500826" y="4143380"/>
              <a:ext cx="1357322" cy="369332"/>
            </a:xfrm>
            <a:prstGeom prst="rect">
              <a:avLst/>
            </a:prstGeom>
            <a:noFill/>
            <a:ln w="9525">
              <a:noFill/>
              <a:miter lim="800000"/>
              <a:headEnd/>
              <a:tailEnd/>
            </a:ln>
          </p:spPr>
          <p:txBody>
            <a:bodyPr>
              <a:spAutoFit/>
            </a:bodyPr>
            <a:lstStyle/>
            <a:p>
              <a:r>
                <a:rPr lang="fr-FR" b="1" dirty="0">
                  <a:latin typeface="Candara" pitchFamily="34" charset="0"/>
                </a:rPr>
                <a:t>dommage</a:t>
              </a:r>
            </a:p>
          </p:txBody>
        </p:sp>
      </p:grpSp>
      <p:pic>
        <p:nvPicPr>
          <p:cNvPr id="48138" name="Picture 2"/>
          <p:cNvPicPr>
            <a:picLocks noChangeAspect="1" noChangeArrowheads="1"/>
          </p:cNvPicPr>
          <p:nvPr/>
        </p:nvPicPr>
        <p:blipFill>
          <a:blip r:embed="rId4" cstate="print"/>
          <a:srcRect/>
          <a:stretch>
            <a:fillRect/>
          </a:stretch>
        </p:blipFill>
        <p:spPr bwMode="auto">
          <a:xfrm>
            <a:off x="142875" y="142875"/>
            <a:ext cx="1381125" cy="600075"/>
          </a:xfrm>
          <a:prstGeom prst="rect">
            <a:avLst/>
          </a:prstGeom>
          <a:noFill/>
          <a:ln w="9525">
            <a:noFill/>
            <a:miter lim="800000"/>
            <a:headEnd/>
            <a:tailEnd/>
          </a:ln>
        </p:spPr>
      </p:pic>
      <p:sp>
        <p:nvSpPr>
          <p:cNvPr id="35" name="ZoneTexte 34"/>
          <p:cNvSpPr txBox="1"/>
          <p:nvPr/>
        </p:nvSpPr>
        <p:spPr>
          <a:xfrm>
            <a:off x="571472" y="5643578"/>
            <a:ext cx="4572032" cy="369332"/>
          </a:xfrm>
          <a:prstGeom prst="rect">
            <a:avLst/>
          </a:prstGeom>
          <a:noFill/>
        </p:spPr>
        <p:txBody>
          <a:bodyPr wrap="square" rtlCol="0">
            <a:spAutoFit/>
          </a:bodyPr>
          <a:lstStyle/>
          <a:p>
            <a:r>
              <a:rPr lang="fr-FR" b="1" dirty="0" smtClean="0">
                <a:solidFill>
                  <a:schemeClr val="accent6">
                    <a:lumMod val="75000"/>
                  </a:schemeClr>
                </a:solidFill>
              </a:rPr>
              <a:t>= Efficacité très limitée</a:t>
            </a:r>
            <a:endParaRPr lang="fr-FR" b="1" dirty="0">
              <a:solidFill>
                <a:schemeClr val="accent6">
                  <a:lumMod val="75000"/>
                </a:schemeClr>
              </a:solidFill>
            </a:endParaRPr>
          </a:p>
        </p:txBody>
      </p:sp>
      <p:pic>
        <p:nvPicPr>
          <p:cNvPr id="17" name="Image 16" descr="danger.jpg"/>
          <p:cNvPicPr>
            <a:picLocks noChangeAspect="1"/>
          </p:cNvPicPr>
          <p:nvPr/>
        </p:nvPicPr>
        <p:blipFill>
          <a:blip r:embed="rId5" cstate="print"/>
          <a:stretch>
            <a:fillRect/>
          </a:stretch>
        </p:blipFill>
        <p:spPr>
          <a:xfrm>
            <a:off x="4286248" y="1857364"/>
            <a:ext cx="1000132" cy="879148"/>
          </a:xfrm>
          <a:prstGeom prst="rect">
            <a:avLst/>
          </a:prstGeom>
        </p:spPr>
      </p:pic>
      <p:pic>
        <p:nvPicPr>
          <p:cNvPr id="18" name="Image 17" descr="pile-de-livres.jpg"/>
          <p:cNvPicPr>
            <a:picLocks noChangeAspect="1"/>
          </p:cNvPicPr>
          <p:nvPr/>
        </p:nvPicPr>
        <p:blipFill>
          <a:blip r:embed="rId6" cstate="print"/>
          <a:stretch>
            <a:fillRect/>
          </a:stretch>
        </p:blipFill>
        <p:spPr>
          <a:xfrm>
            <a:off x="7236296" y="2204864"/>
            <a:ext cx="1046162" cy="1670293"/>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heckerboard(across)">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16632"/>
            <a:ext cx="8229600" cy="1584176"/>
          </a:xfrm>
        </p:spPr>
        <p:txBody>
          <a:bodyPr>
            <a:normAutofit fontScale="90000"/>
          </a:bodyPr>
          <a:lstStyle/>
          <a:p>
            <a:r>
              <a:rPr lang="fr-FR" dirty="0" smtClean="0"/>
              <a:t>De part l’obtention d’un concours, le personnel de laboratoire :</a:t>
            </a:r>
            <a:endParaRPr lang="fr-FR" dirty="0"/>
          </a:p>
        </p:txBody>
      </p:sp>
      <p:sp>
        <p:nvSpPr>
          <p:cNvPr id="3" name="Espace réservé du contenu 2"/>
          <p:cNvSpPr>
            <a:spLocks noGrp="1"/>
          </p:cNvSpPr>
          <p:nvPr>
            <p:ph idx="1"/>
          </p:nvPr>
        </p:nvSpPr>
        <p:spPr>
          <a:xfrm>
            <a:off x="899592" y="1844824"/>
            <a:ext cx="6707088" cy="3561259"/>
          </a:xfrm>
        </p:spPr>
        <p:txBody>
          <a:bodyPr/>
          <a:lstStyle/>
          <a:p>
            <a:r>
              <a:rPr lang="fr-FR" dirty="0" smtClean="0">
                <a:solidFill>
                  <a:srgbClr val="0000CC"/>
                </a:solidFill>
              </a:rPr>
              <a:t>Est déjà formé à la gestion des risques biologiques</a:t>
            </a:r>
          </a:p>
          <a:p>
            <a:endParaRPr lang="fr-FR" dirty="0" smtClean="0">
              <a:solidFill>
                <a:srgbClr val="0000CC"/>
              </a:solidFill>
            </a:endParaRPr>
          </a:p>
          <a:p>
            <a:r>
              <a:rPr lang="fr-FR" dirty="0" smtClean="0">
                <a:solidFill>
                  <a:srgbClr val="0000CC"/>
                </a:solidFill>
              </a:rPr>
              <a:t>Doit recevoir une formation avant de manipuler</a:t>
            </a:r>
          </a:p>
          <a:p>
            <a:endParaRPr lang="fr-FR" dirty="0" smtClean="0">
              <a:solidFill>
                <a:srgbClr val="0000CC"/>
              </a:solidFill>
            </a:endParaRPr>
          </a:p>
          <a:p>
            <a:r>
              <a:rPr lang="fr-FR" dirty="0" smtClean="0">
                <a:solidFill>
                  <a:srgbClr val="0000CC"/>
                </a:solidFill>
              </a:rPr>
              <a:t>Doit recevoir une formation régulière</a:t>
            </a:r>
            <a:endParaRPr lang="fr-FR" dirty="0">
              <a:solidFill>
                <a:srgbClr val="0000CC"/>
              </a:solidFill>
            </a:endParaRPr>
          </a:p>
        </p:txBody>
      </p:sp>
      <p:sp>
        <p:nvSpPr>
          <p:cNvPr id="6" name="ZoneTexte 5"/>
          <p:cNvSpPr txBox="1"/>
          <p:nvPr/>
        </p:nvSpPr>
        <p:spPr>
          <a:xfrm>
            <a:off x="7236296" y="1988840"/>
            <a:ext cx="864096" cy="461665"/>
          </a:xfrm>
          <a:prstGeom prst="rect">
            <a:avLst/>
          </a:prstGeom>
          <a:noFill/>
        </p:spPr>
        <p:txBody>
          <a:bodyPr wrap="square" rtlCol="0">
            <a:spAutoFit/>
          </a:bodyPr>
          <a:lstStyle/>
          <a:p>
            <a:r>
              <a:rPr lang="fr-FR" sz="2400" dirty="0" smtClean="0">
                <a:solidFill>
                  <a:srgbClr val="FF0000"/>
                </a:solidFill>
              </a:rPr>
              <a:t>Non</a:t>
            </a:r>
            <a:endParaRPr lang="fr-FR" sz="2400" dirty="0">
              <a:solidFill>
                <a:srgbClr val="FF0000"/>
              </a:solidFill>
            </a:endParaRPr>
          </a:p>
        </p:txBody>
      </p:sp>
      <p:sp>
        <p:nvSpPr>
          <p:cNvPr id="7" name="ZoneTexte 6"/>
          <p:cNvSpPr txBox="1"/>
          <p:nvPr/>
        </p:nvSpPr>
        <p:spPr>
          <a:xfrm>
            <a:off x="755576" y="5373216"/>
            <a:ext cx="7416824" cy="830997"/>
          </a:xfrm>
          <a:prstGeom prst="rect">
            <a:avLst/>
          </a:prstGeom>
          <a:noFill/>
        </p:spPr>
        <p:txBody>
          <a:bodyPr wrap="square" rtlCol="0">
            <a:spAutoFit/>
          </a:bodyPr>
          <a:lstStyle/>
          <a:p>
            <a:r>
              <a:rPr lang="fr-FR" sz="2400" dirty="0" smtClean="0">
                <a:solidFill>
                  <a:srgbClr val="009900"/>
                </a:solidFill>
              </a:rPr>
              <a:t>Validation des acquis + formation + formation continue</a:t>
            </a:r>
            <a:endParaRPr lang="fr-FR" sz="2400" dirty="0">
              <a:solidFill>
                <a:srgbClr val="009900"/>
              </a:solidFill>
            </a:endParaRPr>
          </a:p>
        </p:txBody>
      </p:sp>
      <p:sp>
        <p:nvSpPr>
          <p:cNvPr id="9" name="ZoneTexte 8"/>
          <p:cNvSpPr txBox="1"/>
          <p:nvPr/>
        </p:nvSpPr>
        <p:spPr>
          <a:xfrm>
            <a:off x="7092280" y="3356992"/>
            <a:ext cx="864096" cy="461665"/>
          </a:xfrm>
          <a:prstGeom prst="rect">
            <a:avLst/>
          </a:prstGeom>
          <a:noFill/>
        </p:spPr>
        <p:txBody>
          <a:bodyPr wrap="square" rtlCol="0">
            <a:spAutoFit/>
          </a:bodyPr>
          <a:lstStyle/>
          <a:p>
            <a:r>
              <a:rPr lang="fr-FR" sz="2400" dirty="0" smtClean="0">
                <a:solidFill>
                  <a:srgbClr val="009900"/>
                </a:solidFill>
              </a:rPr>
              <a:t>Oui</a:t>
            </a:r>
            <a:endParaRPr lang="fr-FR" sz="2400" dirty="0">
              <a:solidFill>
                <a:srgbClr val="009900"/>
              </a:solidFill>
            </a:endParaRPr>
          </a:p>
        </p:txBody>
      </p:sp>
      <p:sp>
        <p:nvSpPr>
          <p:cNvPr id="10" name="ZoneTexte 9"/>
          <p:cNvSpPr txBox="1"/>
          <p:nvPr/>
        </p:nvSpPr>
        <p:spPr>
          <a:xfrm>
            <a:off x="7092280" y="4797152"/>
            <a:ext cx="864096" cy="461665"/>
          </a:xfrm>
          <a:prstGeom prst="rect">
            <a:avLst/>
          </a:prstGeom>
          <a:noFill/>
        </p:spPr>
        <p:txBody>
          <a:bodyPr wrap="square" rtlCol="0">
            <a:spAutoFit/>
          </a:bodyPr>
          <a:lstStyle/>
          <a:p>
            <a:r>
              <a:rPr lang="fr-FR" sz="2400" dirty="0" smtClean="0">
                <a:solidFill>
                  <a:srgbClr val="009900"/>
                </a:solidFill>
              </a:rPr>
              <a:t>Oui</a:t>
            </a:r>
            <a:endParaRPr lang="fr-FR" sz="2400" dirty="0">
              <a:solidFill>
                <a:srgbClr val="009900"/>
              </a:solidFill>
            </a:endParaRPr>
          </a:p>
        </p:txBody>
      </p:sp>
      <p:sp>
        <p:nvSpPr>
          <p:cNvPr id="12" name="ZoneTexte 11"/>
          <p:cNvSpPr txBox="1"/>
          <p:nvPr/>
        </p:nvSpPr>
        <p:spPr>
          <a:xfrm>
            <a:off x="899592" y="5229200"/>
            <a:ext cx="7416824" cy="1200329"/>
          </a:xfrm>
          <a:prstGeom prst="rect">
            <a:avLst/>
          </a:prstGeom>
          <a:noFill/>
        </p:spPr>
        <p:txBody>
          <a:bodyPr wrap="square" rtlCol="0">
            <a:spAutoFit/>
          </a:bodyPr>
          <a:lstStyle/>
          <a:p>
            <a:r>
              <a:rPr lang="fr-FR" sz="2400" dirty="0" smtClean="0">
                <a:solidFill>
                  <a:srgbClr val="FF0000"/>
                </a:solidFill>
              </a:rPr>
              <a:t>Une formation n’est pas obligatoire pour l’obtention du concours. Mais les compétences peuvent être évaluées lors du concours.</a:t>
            </a:r>
            <a:endParaRPr lang="fr-FR" sz="2400"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heckerboard(across)">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grpId="1" nodeType="clickEffect">
                                  <p:stCondLst>
                                    <p:cond delay="0"/>
                                  </p:stCondLst>
                                  <p:childTnLst>
                                    <p:animEffect transition="out" filter="checkerboard(across)">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checkerboard(across)">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heckerboard(across)">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xit" presetSubtype="10" fill="hold" grpId="1" nodeType="clickEffect">
                                  <p:stCondLst>
                                    <p:cond delay="0"/>
                                  </p:stCondLst>
                                  <p:childTnLst>
                                    <p:animEffect transition="out" filter="checkerboard(across)">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7" grpId="1"/>
      <p:bldP spid="9" grpId="0"/>
      <p:bldP spid="10" grpId="0"/>
      <p:bldP spid="12" grpId="0"/>
      <p:bldP spid="12" grpId="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04664"/>
            <a:ext cx="8229600" cy="1656184"/>
          </a:xfrm>
        </p:spPr>
        <p:txBody>
          <a:bodyPr>
            <a:normAutofit fontScale="90000"/>
          </a:bodyPr>
          <a:lstStyle/>
          <a:p>
            <a:r>
              <a:rPr lang="fr-FR" dirty="0" smtClean="0"/>
              <a:t>Pour combattre les risques d’une manipulation du sang, il faut :</a:t>
            </a:r>
            <a:endParaRPr lang="fr-FR" dirty="0"/>
          </a:p>
        </p:txBody>
      </p:sp>
      <p:sp>
        <p:nvSpPr>
          <p:cNvPr id="3" name="Espace réservé du contenu 2"/>
          <p:cNvSpPr>
            <a:spLocks noGrp="1"/>
          </p:cNvSpPr>
          <p:nvPr>
            <p:ph idx="1"/>
          </p:nvPr>
        </p:nvSpPr>
        <p:spPr>
          <a:xfrm>
            <a:off x="457200" y="2564904"/>
            <a:ext cx="8229600" cy="3561259"/>
          </a:xfrm>
        </p:spPr>
        <p:txBody>
          <a:bodyPr/>
          <a:lstStyle/>
          <a:p>
            <a:r>
              <a:rPr lang="fr-FR" dirty="0" smtClean="0">
                <a:solidFill>
                  <a:srgbClr val="0000CC"/>
                </a:solidFill>
              </a:rPr>
              <a:t>Suivre les consignes de manipulation</a:t>
            </a:r>
          </a:p>
          <a:p>
            <a:endParaRPr lang="fr-FR" dirty="0" smtClean="0">
              <a:solidFill>
                <a:srgbClr val="0000CC"/>
              </a:solidFill>
            </a:endParaRPr>
          </a:p>
          <a:p>
            <a:r>
              <a:rPr lang="fr-FR" dirty="0" smtClean="0">
                <a:solidFill>
                  <a:srgbClr val="0000CC"/>
                </a:solidFill>
              </a:rPr>
              <a:t>Utiliser du sang testé provenant de l’EFS</a:t>
            </a:r>
          </a:p>
          <a:p>
            <a:endParaRPr lang="fr-FR" dirty="0" smtClean="0">
              <a:solidFill>
                <a:srgbClr val="0000CC"/>
              </a:solidFill>
            </a:endParaRPr>
          </a:p>
          <a:p>
            <a:r>
              <a:rPr lang="fr-FR" dirty="0" smtClean="0">
                <a:solidFill>
                  <a:srgbClr val="0000CC"/>
                </a:solidFill>
              </a:rPr>
              <a:t>Porter des gants pour risque biologique</a:t>
            </a:r>
            <a:endParaRPr lang="fr-FR" dirty="0">
              <a:solidFill>
                <a:srgbClr val="0000CC"/>
              </a:solidFill>
            </a:endParaRPr>
          </a:p>
        </p:txBody>
      </p:sp>
      <p:sp>
        <p:nvSpPr>
          <p:cNvPr id="6" name="ZoneTexte 5"/>
          <p:cNvSpPr txBox="1"/>
          <p:nvPr/>
        </p:nvSpPr>
        <p:spPr>
          <a:xfrm>
            <a:off x="7092280" y="3573016"/>
            <a:ext cx="864096" cy="461665"/>
          </a:xfrm>
          <a:prstGeom prst="rect">
            <a:avLst/>
          </a:prstGeom>
          <a:noFill/>
        </p:spPr>
        <p:txBody>
          <a:bodyPr wrap="square" rtlCol="0">
            <a:spAutoFit/>
          </a:bodyPr>
          <a:lstStyle/>
          <a:p>
            <a:r>
              <a:rPr lang="fr-FR" sz="2400" dirty="0" smtClean="0">
                <a:solidFill>
                  <a:srgbClr val="009900"/>
                </a:solidFill>
              </a:rPr>
              <a:t>Oui</a:t>
            </a:r>
            <a:endParaRPr lang="fr-FR" sz="2400" dirty="0">
              <a:solidFill>
                <a:srgbClr val="009900"/>
              </a:solidFill>
            </a:endParaRPr>
          </a:p>
        </p:txBody>
      </p:sp>
      <p:sp>
        <p:nvSpPr>
          <p:cNvPr id="7" name="ZoneTexte 6"/>
          <p:cNvSpPr txBox="1"/>
          <p:nvPr/>
        </p:nvSpPr>
        <p:spPr>
          <a:xfrm>
            <a:off x="611560" y="5301208"/>
            <a:ext cx="7416824" cy="461665"/>
          </a:xfrm>
          <a:prstGeom prst="rect">
            <a:avLst/>
          </a:prstGeom>
          <a:noFill/>
        </p:spPr>
        <p:txBody>
          <a:bodyPr wrap="square" rtlCol="0">
            <a:spAutoFit/>
          </a:bodyPr>
          <a:lstStyle/>
          <a:p>
            <a:r>
              <a:rPr lang="fr-FR" sz="2400" dirty="0" smtClean="0">
                <a:solidFill>
                  <a:srgbClr val="009900"/>
                </a:solidFill>
              </a:rPr>
              <a:t>« Maitrise » de la source + EPI + instructions </a:t>
            </a:r>
            <a:endParaRPr lang="fr-FR" sz="2400" dirty="0">
              <a:solidFill>
                <a:srgbClr val="009900"/>
              </a:solidFill>
            </a:endParaRPr>
          </a:p>
        </p:txBody>
      </p:sp>
      <p:sp>
        <p:nvSpPr>
          <p:cNvPr id="10" name="ZoneTexte 9"/>
          <p:cNvSpPr txBox="1"/>
          <p:nvPr/>
        </p:nvSpPr>
        <p:spPr>
          <a:xfrm>
            <a:off x="6876256" y="4653136"/>
            <a:ext cx="864096" cy="461665"/>
          </a:xfrm>
          <a:prstGeom prst="rect">
            <a:avLst/>
          </a:prstGeom>
          <a:noFill/>
        </p:spPr>
        <p:txBody>
          <a:bodyPr wrap="square" rtlCol="0">
            <a:spAutoFit/>
          </a:bodyPr>
          <a:lstStyle/>
          <a:p>
            <a:r>
              <a:rPr lang="fr-FR" sz="2400" dirty="0" smtClean="0">
                <a:solidFill>
                  <a:srgbClr val="009900"/>
                </a:solidFill>
              </a:rPr>
              <a:t>Oui</a:t>
            </a:r>
            <a:endParaRPr lang="fr-FR" sz="2400" dirty="0">
              <a:solidFill>
                <a:srgbClr val="009900"/>
              </a:solidFill>
            </a:endParaRPr>
          </a:p>
        </p:txBody>
      </p:sp>
      <p:sp>
        <p:nvSpPr>
          <p:cNvPr id="13" name="ZoneTexte 12"/>
          <p:cNvSpPr txBox="1"/>
          <p:nvPr/>
        </p:nvSpPr>
        <p:spPr>
          <a:xfrm>
            <a:off x="6732240" y="2564904"/>
            <a:ext cx="864096" cy="461665"/>
          </a:xfrm>
          <a:prstGeom prst="rect">
            <a:avLst/>
          </a:prstGeom>
          <a:noFill/>
        </p:spPr>
        <p:txBody>
          <a:bodyPr wrap="square" rtlCol="0">
            <a:spAutoFit/>
          </a:bodyPr>
          <a:lstStyle/>
          <a:p>
            <a:r>
              <a:rPr lang="fr-FR" sz="2400" dirty="0" smtClean="0">
                <a:solidFill>
                  <a:srgbClr val="009900"/>
                </a:solidFill>
              </a:rPr>
              <a:t>Oui</a:t>
            </a:r>
            <a:endParaRPr lang="fr-FR" sz="2400" dirty="0">
              <a:solidFill>
                <a:srgbClr val="0099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heckerboard(across)">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500"/>
                                        <p:tgtEl>
                                          <p:spTgt spid="6"/>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heckerboard(across)">
                                      <p:cBhvr>
                                        <p:cTn id="21" dur="500"/>
                                        <p:tgtEl>
                                          <p:spTgt spid="10"/>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heckerboard(across)">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heckerboard(across)">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xit" presetSubtype="10" fill="hold" grpId="1" nodeType="clickEffect">
                                  <p:stCondLst>
                                    <p:cond delay="0"/>
                                  </p:stCondLst>
                                  <p:childTnLst>
                                    <p:animEffect transition="out" filter="checkerboard(across)">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7" grpId="1"/>
      <p:bldP spid="10" grpId="0"/>
      <p:bldP spid="13" grpId="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500034" y="0"/>
            <a:ext cx="8229600" cy="623870"/>
          </a:xfrm>
        </p:spPr>
        <p:txBody>
          <a:bodyPr>
            <a:noAutofit/>
          </a:bodyPr>
          <a:lstStyle/>
          <a:p>
            <a:pPr algn="ctr"/>
            <a:r>
              <a:rPr lang="fr-FR" sz="3600" b="1" u="sng" dirty="0" smtClean="0"/>
              <a:t>Rompre la chaîne de transmission</a:t>
            </a:r>
            <a:endParaRPr lang="fr-FR" sz="3600" dirty="0"/>
          </a:p>
        </p:txBody>
      </p:sp>
      <p:pic>
        <p:nvPicPr>
          <p:cNvPr id="4" name="Image 3"/>
          <p:cNvPicPr/>
          <p:nvPr/>
        </p:nvPicPr>
        <p:blipFill>
          <a:blip r:embed="rId2" cstate="print"/>
          <a:srcRect/>
          <a:stretch>
            <a:fillRect/>
          </a:stretch>
        </p:blipFill>
        <p:spPr bwMode="auto">
          <a:xfrm>
            <a:off x="142844" y="5357826"/>
            <a:ext cx="857224" cy="571505"/>
          </a:xfrm>
          <a:prstGeom prst="rect">
            <a:avLst/>
          </a:prstGeom>
          <a:noFill/>
          <a:ln w="9525">
            <a:noFill/>
            <a:miter lim="800000"/>
            <a:headEnd/>
            <a:tailEnd/>
          </a:ln>
        </p:spPr>
      </p:pic>
      <p:pic>
        <p:nvPicPr>
          <p:cNvPr id="5" name="Image 4"/>
          <p:cNvPicPr/>
          <p:nvPr/>
        </p:nvPicPr>
        <p:blipFill>
          <a:blip r:embed="rId3" cstate="print"/>
          <a:srcRect/>
          <a:stretch>
            <a:fillRect/>
          </a:stretch>
        </p:blipFill>
        <p:spPr bwMode="auto">
          <a:xfrm>
            <a:off x="214282" y="6072206"/>
            <a:ext cx="714348" cy="428628"/>
          </a:xfrm>
          <a:prstGeom prst="rect">
            <a:avLst/>
          </a:prstGeom>
          <a:noFill/>
          <a:ln w="9525">
            <a:noFill/>
            <a:miter lim="800000"/>
            <a:headEnd/>
            <a:tailEnd/>
          </a:ln>
        </p:spPr>
      </p:pic>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706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8" name="Image 7"/>
          <p:cNvPicPr/>
          <p:nvPr/>
        </p:nvPicPr>
        <p:blipFill>
          <a:blip r:embed="rId4" cstate="print"/>
          <a:srcRect/>
          <a:stretch>
            <a:fillRect/>
          </a:stretch>
        </p:blipFill>
        <p:spPr bwMode="auto">
          <a:xfrm>
            <a:off x="1428728" y="1071546"/>
            <a:ext cx="2743200" cy="5591175"/>
          </a:xfrm>
          <a:prstGeom prst="rect">
            <a:avLst/>
          </a:prstGeom>
          <a:noFill/>
          <a:ln w="9525">
            <a:noFill/>
            <a:miter lim="800000"/>
            <a:headEnd/>
            <a:tailEnd/>
          </a:ln>
        </p:spPr>
      </p:pic>
      <p:sp>
        <p:nvSpPr>
          <p:cNvPr id="9" name="ZoneTexte 8"/>
          <p:cNvSpPr txBox="1"/>
          <p:nvPr/>
        </p:nvSpPr>
        <p:spPr>
          <a:xfrm>
            <a:off x="4214810" y="714356"/>
            <a:ext cx="4429156" cy="461665"/>
          </a:xfrm>
          <a:prstGeom prst="rect">
            <a:avLst/>
          </a:prstGeom>
          <a:noFill/>
        </p:spPr>
        <p:txBody>
          <a:bodyPr wrap="square" rtlCol="0">
            <a:spAutoFit/>
          </a:bodyPr>
          <a:lstStyle/>
          <a:p>
            <a:r>
              <a:rPr lang="fr-FR" sz="2400" u="sng" dirty="0"/>
              <a:t>Agir sur le réservoir d’agents</a:t>
            </a:r>
            <a:endParaRPr lang="fr-FR" sz="2400" dirty="0"/>
          </a:p>
        </p:txBody>
      </p:sp>
      <p:cxnSp>
        <p:nvCxnSpPr>
          <p:cNvPr id="11" name="Connecteur droit 10"/>
          <p:cNvCxnSpPr/>
          <p:nvPr/>
        </p:nvCxnSpPr>
        <p:spPr>
          <a:xfrm>
            <a:off x="1428728" y="1071546"/>
            <a:ext cx="2952000" cy="150019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3" name="Connecteur droit 12"/>
          <p:cNvCxnSpPr/>
          <p:nvPr/>
        </p:nvCxnSpPr>
        <p:spPr>
          <a:xfrm rot="10800000" flipV="1">
            <a:off x="1142976" y="1357298"/>
            <a:ext cx="3000396" cy="1357322"/>
          </a:xfrm>
          <a:prstGeom prst="line">
            <a:avLst/>
          </a:prstGeom>
        </p:spPr>
        <p:style>
          <a:lnRef idx="3">
            <a:schemeClr val="accent1"/>
          </a:lnRef>
          <a:fillRef idx="0">
            <a:schemeClr val="accent1"/>
          </a:fillRef>
          <a:effectRef idx="2">
            <a:schemeClr val="accent1"/>
          </a:effectRef>
          <a:fontRef idx="minor">
            <a:schemeClr val="tx1"/>
          </a:fontRef>
        </p:style>
      </p:cxnSp>
      <p:sp>
        <p:nvSpPr>
          <p:cNvPr id="15" name="ZoneTexte 14"/>
          <p:cNvSpPr txBox="1"/>
          <p:nvPr/>
        </p:nvSpPr>
        <p:spPr>
          <a:xfrm>
            <a:off x="4357686" y="1214423"/>
            <a:ext cx="4643470" cy="1969770"/>
          </a:xfrm>
          <a:prstGeom prst="rect">
            <a:avLst/>
          </a:prstGeom>
          <a:noFill/>
        </p:spPr>
        <p:txBody>
          <a:bodyPr wrap="square" rtlCol="0">
            <a:spAutoFit/>
          </a:bodyPr>
          <a:lstStyle/>
          <a:p>
            <a:pPr lvl="0">
              <a:buFont typeface="Arial" pitchFamily="34" charset="0"/>
              <a:buChar char="•"/>
            </a:pPr>
            <a:r>
              <a:rPr lang="fr-FR" sz="2000" dirty="0" smtClean="0"/>
              <a:t>Souvent  impossible </a:t>
            </a:r>
            <a:r>
              <a:rPr lang="fr-FR" sz="2000" dirty="0"/>
              <a:t>car l’agent biologique est l’agent de l’étude</a:t>
            </a:r>
            <a:r>
              <a:rPr lang="fr-FR" sz="2000" dirty="0" smtClean="0"/>
              <a:t>.</a:t>
            </a:r>
          </a:p>
          <a:p>
            <a:pPr lvl="0">
              <a:buFont typeface="Arial" pitchFamily="34" charset="0"/>
              <a:buChar char="•"/>
            </a:pPr>
            <a:r>
              <a:rPr lang="fr-FR" sz="2000" dirty="0" smtClean="0"/>
              <a:t>Exemple : désinfection d’une paillasse, décontamination</a:t>
            </a:r>
          </a:p>
          <a:p>
            <a:pPr lvl="0"/>
            <a:r>
              <a:rPr lang="fr-FR" sz="2000" dirty="0" smtClean="0"/>
              <a:t>=</a:t>
            </a:r>
            <a:r>
              <a:rPr lang="fr-FR" sz="2000" dirty="0" smtClean="0">
                <a:solidFill>
                  <a:srgbClr val="FF0000"/>
                </a:solidFill>
              </a:rPr>
              <a:t> </a:t>
            </a:r>
            <a:r>
              <a:rPr lang="fr-FR" sz="2400" dirty="0" smtClean="0">
                <a:solidFill>
                  <a:srgbClr val="FF0000"/>
                </a:solidFill>
              </a:rPr>
              <a:t>prévention intrinsèque</a:t>
            </a:r>
            <a:endParaRPr lang="fr-FR" sz="2400" dirty="0">
              <a:solidFill>
                <a:srgbClr val="FF0000"/>
              </a:solidFill>
            </a:endParaRPr>
          </a:p>
          <a:p>
            <a:endParaRPr lang="fr-FR" dirty="0"/>
          </a:p>
        </p:txBody>
      </p:sp>
      <p:sp>
        <p:nvSpPr>
          <p:cNvPr id="17" name="ZoneTexte 16"/>
          <p:cNvSpPr txBox="1"/>
          <p:nvPr/>
        </p:nvSpPr>
        <p:spPr>
          <a:xfrm>
            <a:off x="4214810" y="2857496"/>
            <a:ext cx="4643470" cy="2123658"/>
          </a:xfrm>
          <a:prstGeom prst="rect">
            <a:avLst/>
          </a:prstGeom>
          <a:noFill/>
        </p:spPr>
        <p:txBody>
          <a:bodyPr wrap="square" rtlCol="0">
            <a:spAutoFit/>
          </a:bodyPr>
          <a:lstStyle/>
          <a:p>
            <a:r>
              <a:rPr lang="fr-FR" sz="2400" u="sng" dirty="0"/>
              <a:t>Agir sur la transmission des agents </a:t>
            </a:r>
            <a:r>
              <a:rPr lang="fr-FR" sz="2400" u="sng" dirty="0" smtClean="0"/>
              <a:t>biologiques</a:t>
            </a:r>
          </a:p>
          <a:p>
            <a:r>
              <a:rPr lang="fr-FR" sz="2400" dirty="0" smtClean="0"/>
              <a:t>=</a:t>
            </a:r>
            <a:r>
              <a:rPr lang="fr-FR" sz="2400" dirty="0" smtClean="0">
                <a:solidFill>
                  <a:srgbClr val="FF0000"/>
                </a:solidFill>
              </a:rPr>
              <a:t> prévention intrinsèque </a:t>
            </a:r>
            <a:r>
              <a:rPr lang="fr-FR" sz="2400" dirty="0" smtClean="0"/>
              <a:t>+</a:t>
            </a:r>
            <a:r>
              <a:rPr lang="fr-FR" sz="2400" dirty="0" smtClean="0">
                <a:solidFill>
                  <a:srgbClr val="FF0000"/>
                </a:solidFill>
              </a:rPr>
              <a:t> </a:t>
            </a:r>
            <a:r>
              <a:rPr lang="fr-FR" sz="2400" dirty="0" smtClean="0">
                <a:solidFill>
                  <a:schemeClr val="accent3"/>
                </a:solidFill>
              </a:rPr>
              <a:t>EPC (PSM) </a:t>
            </a:r>
          </a:p>
          <a:p>
            <a:pPr lvl="0"/>
            <a:r>
              <a:rPr lang="fr-FR" u="sng" dirty="0" smtClean="0"/>
              <a:t> </a:t>
            </a:r>
            <a:endParaRPr lang="fr-FR" dirty="0"/>
          </a:p>
          <a:p>
            <a:endParaRPr lang="fr-FR" dirty="0"/>
          </a:p>
        </p:txBody>
      </p:sp>
      <p:cxnSp>
        <p:nvCxnSpPr>
          <p:cNvPr id="19" name="Connecteur droit 18"/>
          <p:cNvCxnSpPr/>
          <p:nvPr/>
        </p:nvCxnSpPr>
        <p:spPr>
          <a:xfrm>
            <a:off x="2071670" y="2928934"/>
            <a:ext cx="1500198" cy="857256"/>
          </a:xfrm>
          <a:prstGeom prst="line">
            <a:avLst/>
          </a:prstGeom>
        </p:spPr>
        <p:style>
          <a:lnRef idx="3">
            <a:schemeClr val="accent1"/>
          </a:lnRef>
          <a:fillRef idx="0">
            <a:schemeClr val="accent1"/>
          </a:fillRef>
          <a:effectRef idx="2">
            <a:schemeClr val="accent1"/>
          </a:effectRef>
          <a:fontRef idx="minor">
            <a:schemeClr val="tx1"/>
          </a:fontRef>
        </p:style>
      </p:cxnSp>
      <p:cxnSp>
        <p:nvCxnSpPr>
          <p:cNvPr id="21" name="Connecteur droit 20"/>
          <p:cNvCxnSpPr/>
          <p:nvPr/>
        </p:nvCxnSpPr>
        <p:spPr>
          <a:xfrm rot="10800000" flipV="1">
            <a:off x="2000232" y="3214686"/>
            <a:ext cx="1357322" cy="571504"/>
          </a:xfrm>
          <a:prstGeom prst="line">
            <a:avLst/>
          </a:prstGeom>
        </p:spPr>
        <p:style>
          <a:lnRef idx="3">
            <a:schemeClr val="accent1"/>
          </a:lnRef>
          <a:fillRef idx="0">
            <a:schemeClr val="accent1"/>
          </a:fillRef>
          <a:effectRef idx="2">
            <a:schemeClr val="accent1"/>
          </a:effectRef>
          <a:fontRef idx="minor">
            <a:schemeClr val="tx1"/>
          </a:fontRef>
        </p:style>
      </p:cxnSp>
      <p:sp>
        <p:nvSpPr>
          <p:cNvPr id="22" name="ZoneTexte 21"/>
          <p:cNvSpPr txBox="1"/>
          <p:nvPr/>
        </p:nvSpPr>
        <p:spPr>
          <a:xfrm>
            <a:off x="4143372" y="4714884"/>
            <a:ext cx="4786346" cy="1754326"/>
          </a:xfrm>
          <a:prstGeom prst="rect">
            <a:avLst/>
          </a:prstGeom>
          <a:noFill/>
        </p:spPr>
        <p:txBody>
          <a:bodyPr wrap="square" rtlCol="0">
            <a:spAutoFit/>
          </a:bodyPr>
          <a:lstStyle/>
          <a:p>
            <a:pPr lvl="0"/>
            <a:r>
              <a:rPr lang="fr-FR" sz="2400" u="sng" dirty="0"/>
              <a:t>Agir au niveau du </a:t>
            </a:r>
            <a:r>
              <a:rPr lang="fr-FR" sz="2400" u="sng" dirty="0" smtClean="0"/>
              <a:t>salarié</a:t>
            </a:r>
          </a:p>
          <a:p>
            <a:r>
              <a:rPr lang="fr-FR" sz="2400" dirty="0" smtClean="0"/>
              <a:t>= </a:t>
            </a:r>
            <a:r>
              <a:rPr lang="fr-FR" sz="2400" dirty="0" smtClean="0">
                <a:solidFill>
                  <a:srgbClr val="FF0000"/>
                </a:solidFill>
              </a:rPr>
              <a:t>prévention intrinsèque</a:t>
            </a:r>
            <a:r>
              <a:rPr lang="fr-FR" sz="2400" dirty="0" smtClean="0"/>
              <a:t> </a:t>
            </a:r>
            <a:r>
              <a:rPr lang="fr-FR" sz="2400" dirty="0" smtClean="0">
                <a:solidFill>
                  <a:srgbClr val="FF0000"/>
                </a:solidFill>
              </a:rPr>
              <a:t>(Hygiène) </a:t>
            </a:r>
            <a:r>
              <a:rPr lang="fr-FR" sz="2400" dirty="0" smtClean="0"/>
              <a:t>+</a:t>
            </a:r>
            <a:r>
              <a:rPr lang="fr-FR" sz="2400" dirty="0" smtClean="0">
                <a:solidFill>
                  <a:srgbClr val="FF0000"/>
                </a:solidFill>
              </a:rPr>
              <a:t> </a:t>
            </a:r>
            <a:r>
              <a:rPr lang="fr-FR" sz="2400" dirty="0" smtClean="0">
                <a:solidFill>
                  <a:schemeClr val="accent3"/>
                </a:solidFill>
              </a:rPr>
              <a:t>EPI</a:t>
            </a:r>
          </a:p>
          <a:p>
            <a:pPr lvl="0"/>
            <a:endParaRPr lang="fr-FR" dirty="0"/>
          </a:p>
          <a:p>
            <a:endParaRPr lang="fr-FR"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par>
                                <p:cTn id="18" presetID="5"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heckerboard(across)">
                                      <p:cBhvr>
                                        <p:cTn id="20" dur="500"/>
                                        <p:tgtEl>
                                          <p:spTgt spid="11"/>
                                        </p:tgtEl>
                                      </p:cBhvr>
                                    </p:animEffect>
                                  </p:childTnLst>
                                </p:cTn>
                              </p:par>
                              <p:par>
                                <p:cTn id="21" presetID="5"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heckerboard(across)">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heckerboard(across)">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checkerboard(across)">
                                      <p:cBhvr>
                                        <p:cTn id="33" dur="500"/>
                                        <p:tgtEl>
                                          <p:spTgt spid="17"/>
                                        </p:tgtEl>
                                      </p:cBhvr>
                                    </p:animEffect>
                                  </p:childTnLst>
                                </p:cTn>
                              </p:par>
                              <p:par>
                                <p:cTn id="34" presetID="5" presetClass="entr" presetSubtype="1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checkerboard(across)">
                                      <p:cBhvr>
                                        <p:cTn id="36" dur="500"/>
                                        <p:tgtEl>
                                          <p:spTgt spid="19"/>
                                        </p:tgtEl>
                                      </p:cBhvr>
                                    </p:animEffect>
                                  </p:childTnLst>
                                </p:cTn>
                              </p:par>
                              <p:par>
                                <p:cTn id="37" presetID="5" presetClass="entr" presetSubtype="1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checkerboard(across)">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checkerboard(across)">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1"/>
      <p:bldP spid="9" grpId="0"/>
      <p:bldP spid="15" grpId="0"/>
      <p:bldP spid="17" grpId="0"/>
      <p:bldP spid="22" grpId="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re 6"/>
          <p:cNvSpPr>
            <a:spLocks noGrp="1"/>
          </p:cNvSpPr>
          <p:nvPr>
            <p:ph type="title"/>
          </p:nvPr>
        </p:nvSpPr>
        <p:spPr>
          <a:xfrm>
            <a:off x="500034" y="285728"/>
            <a:ext cx="8362216" cy="1988848"/>
          </a:xfrm>
        </p:spPr>
        <p:txBody>
          <a:bodyPr>
            <a:normAutofit fontScale="90000"/>
          </a:bodyPr>
          <a:lstStyle/>
          <a:p>
            <a:r>
              <a:rPr lang="fr-FR" b="1" u="sng" dirty="0" smtClean="0"/>
              <a:t>Rompre la chaîne de transmission digestive</a:t>
            </a:r>
            <a:r>
              <a:rPr lang="fr-FR" dirty="0" smtClean="0"/>
              <a:t/>
            </a:r>
            <a:br>
              <a:rPr lang="fr-FR" dirty="0" smtClean="0"/>
            </a:br>
            <a:endParaRPr lang="fr-FR" dirty="0"/>
          </a:p>
        </p:txBody>
      </p:sp>
      <p:sp>
        <p:nvSpPr>
          <p:cNvPr id="6" name="Espace réservé du texte 5"/>
          <p:cNvSpPr>
            <a:spLocks noGrp="1"/>
          </p:cNvSpPr>
          <p:nvPr>
            <p:ph type="body" idx="4294967295"/>
          </p:nvPr>
        </p:nvSpPr>
        <p:spPr>
          <a:xfrm>
            <a:off x="1357290" y="1643050"/>
            <a:ext cx="7286676" cy="4357718"/>
          </a:xfrm>
        </p:spPr>
        <p:txBody>
          <a:bodyPr>
            <a:normAutofit lnSpcReduction="10000"/>
          </a:bodyPr>
          <a:lstStyle/>
          <a:p>
            <a:pPr>
              <a:buFont typeface="Wingdings" pitchFamily="2" charset="2"/>
              <a:buChar char="q"/>
            </a:pPr>
            <a:r>
              <a:rPr lang="fr-FR" sz="4400" dirty="0" smtClean="0"/>
              <a:t>Pipetage à la bouche interdit = </a:t>
            </a:r>
            <a:r>
              <a:rPr lang="fr-FR" sz="4400" dirty="0" smtClean="0">
                <a:solidFill>
                  <a:srgbClr val="FF0000"/>
                </a:solidFill>
              </a:rPr>
              <a:t>système d’aspiration</a:t>
            </a:r>
            <a:r>
              <a:rPr lang="fr-FR" sz="4400" dirty="0" smtClean="0"/>
              <a:t>,</a:t>
            </a:r>
          </a:p>
          <a:p>
            <a:pPr>
              <a:buFont typeface="Wingdings" pitchFamily="2" charset="2"/>
              <a:buChar char="q"/>
            </a:pPr>
            <a:r>
              <a:rPr lang="fr-FR" sz="4400" dirty="0" smtClean="0"/>
              <a:t>Ne pas mettre les mains souillés à la bouche</a:t>
            </a:r>
          </a:p>
          <a:p>
            <a:pPr>
              <a:buFont typeface="Wingdings" pitchFamily="2" charset="2"/>
              <a:buChar char="q"/>
            </a:pPr>
            <a:r>
              <a:rPr lang="fr-FR" sz="4400" dirty="0" smtClean="0"/>
              <a:t> lavage soigneux des mains…</a:t>
            </a:r>
            <a:r>
              <a:rPr lang="fr-FR" dirty="0" smtClean="0"/>
              <a:t> </a:t>
            </a:r>
            <a:endParaRPr lang="fr-FR" dirty="0"/>
          </a:p>
        </p:txBody>
      </p:sp>
      <p:pic>
        <p:nvPicPr>
          <p:cNvPr id="4" name="Image 3"/>
          <p:cNvPicPr/>
          <p:nvPr/>
        </p:nvPicPr>
        <p:blipFill>
          <a:blip r:embed="rId3" cstate="print"/>
          <a:srcRect/>
          <a:stretch>
            <a:fillRect/>
          </a:stretch>
        </p:blipFill>
        <p:spPr bwMode="auto">
          <a:xfrm>
            <a:off x="142844" y="5357826"/>
            <a:ext cx="857224" cy="571505"/>
          </a:xfrm>
          <a:prstGeom prst="rect">
            <a:avLst/>
          </a:prstGeom>
          <a:noFill/>
          <a:ln w="9525">
            <a:noFill/>
            <a:miter lim="800000"/>
            <a:headEnd/>
            <a:tailEnd/>
          </a:ln>
        </p:spPr>
      </p:pic>
      <p:pic>
        <p:nvPicPr>
          <p:cNvPr id="5" name="Image 4"/>
          <p:cNvPicPr/>
          <p:nvPr/>
        </p:nvPicPr>
        <p:blipFill>
          <a:blip r:embed="rId4" cstate="print"/>
          <a:srcRect/>
          <a:stretch>
            <a:fillRect/>
          </a:stretch>
        </p:blipFill>
        <p:spPr bwMode="auto">
          <a:xfrm>
            <a:off x="214282" y="6072206"/>
            <a:ext cx="714348" cy="42862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re 6"/>
          <p:cNvSpPr>
            <a:spLocks noGrp="1"/>
          </p:cNvSpPr>
          <p:nvPr>
            <p:ph type="title"/>
          </p:nvPr>
        </p:nvSpPr>
        <p:spPr>
          <a:xfrm>
            <a:off x="500034" y="357166"/>
            <a:ext cx="8362216" cy="2060286"/>
          </a:xfrm>
        </p:spPr>
        <p:txBody>
          <a:bodyPr>
            <a:normAutofit fontScale="90000"/>
          </a:bodyPr>
          <a:lstStyle/>
          <a:p>
            <a:r>
              <a:rPr lang="fr-FR" b="1" u="sng" dirty="0" smtClean="0"/>
              <a:t>Rompre la chaîne de transmission respiratoire</a:t>
            </a:r>
            <a:r>
              <a:rPr lang="fr-FR" dirty="0" smtClean="0"/>
              <a:t/>
            </a:r>
            <a:br>
              <a:rPr lang="fr-FR" dirty="0" smtClean="0"/>
            </a:br>
            <a:endParaRPr lang="fr-FR" dirty="0"/>
          </a:p>
        </p:txBody>
      </p:sp>
      <p:sp>
        <p:nvSpPr>
          <p:cNvPr id="6" name="Espace réservé du texte 5"/>
          <p:cNvSpPr>
            <a:spLocks noGrp="1"/>
          </p:cNvSpPr>
          <p:nvPr>
            <p:ph type="body" idx="4294967295"/>
          </p:nvPr>
        </p:nvSpPr>
        <p:spPr>
          <a:xfrm>
            <a:off x="1071538" y="2000240"/>
            <a:ext cx="7358114" cy="4214842"/>
          </a:xfrm>
        </p:spPr>
        <p:txBody>
          <a:bodyPr>
            <a:normAutofit fontScale="92500" lnSpcReduction="10000"/>
          </a:bodyPr>
          <a:lstStyle/>
          <a:p>
            <a:pPr>
              <a:buFont typeface="Wingdings" pitchFamily="2" charset="2"/>
              <a:buChar char="q"/>
            </a:pPr>
            <a:r>
              <a:rPr lang="fr-FR" dirty="0" smtClean="0"/>
              <a:t>Eviter la formation de </a:t>
            </a:r>
            <a:r>
              <a:rPr lang="fr-FR" dirty="0" smtClean="0">
                <a:solidFill>
                  <a:srgbClr val="FF0000"/>
                </a:solidFill>
              </a:rPr>
              <a:t>bio aérosols </a:t>
            </a:r>
            <a:r>
              <a:rPr lang="fr-FR" dirty="0" smtClean="0"/>
              <a:t>(particules microscopiques liquides ou solides, détachées d’un produit sous l’action de forces mécaniques),</a:t>
            </a:r>
          </a:p>
          <a:p>
            <a:pPr>
              <a:buFont typeface="Wingdings" pitchFamily="2" charset="2"/>
              <a:buChar char="q"/>
            </a:pPr>
            <a:r>
              <a:rPr lang="fr-FR" dirty="0" smtClean="0"/>
              <a:t>Eviter le flambage = </a:t>
            </a:r>
            <a:r>
              <a:rPr lang="fr-FR" dirty="0" smtClean="0">
                <a:solidFill>
                  <a:srgbClr val="FF0000"/>
                </a:solidFill>
              </a:rPr>
              <a:t>utilisation d’instruments stériles</a:t>
            </a:r>
          </a:p>
          <a:p>
            <a:pPr>
              <a:buFont typeface="Wingdings" pitchFamily="2" charset="2"/>
              <a:buChar char="q"/>
            </a:pPr>
            <a:endParaRPr lang="fr-FR" dirty="0" smtClean="0"/>
          </a:p>
          <a:p>
            <a:pPr>
              <a:buFont typeface="Wingdings" pitchFamily="2" charset="2"/>
              <a:buChar char="q"/>
            </a:pPr>
            <a:endParaRPr lang="fr-FR" dirty="0" smtClean="0"/>
          </a:p>
          <a:p>
            <a:pPr>
              <a:buFont typeface="Wingdings" pitchFamily="2" charset="2"/>
              <a:buChar char="q"/>
            </a:pPr>
            <a:endParaRPr lang="fr-FR" dirty="0" smtClean="0"/>
          </a:p>
          <a:p>
            <a:pPr>
              <a:buFont typeface="Wingdings" pitchFamily="2" charset="2"/>
              <a:buChar char="q"/>
            </a:pPr>
            <a:r>
              <a:rPr lang="fr-FR" dirty="0" smtClean="0">
                <a:solidFill>
                  <a:srgbClr val="FF0000"/>
                </a:solidFill>
              </a:rPr>
              <a:t>Privilégier le travail sous PSM</a:t>
            </a:r>
          </a:p>
          <a:p>
            <a:pPr>
              <a:buFont typeface="Wingdings" pitchFamily="2" charset="2"/>
              <a:buChar char="q"/>
            </a:pPr>
            <a:r>
              <a:rPr lang="fr-FR" dirty="0" smtClean="0"/>
              <a:t>…</a:t>
            </a:r>
            <a:endParaRPr lang="fr-FR" dirty="0"/>
          </a:p>
        </p:txBody>
      </p:sp>
      <p:pic>
        <p:nvPicPr>
          <p:cNvPr id="4" name="Image 3"/>
          <p:cNvPicPr/>
          <p:nvPr/>
        </p:nvPicPr>
        <p:blipFill>
          <a:blip r:embed="rId3" cstate="print"/>
          <a:srcRect/>
          <a:stretch>
            <a:fillRect/>
          </a:stretch>
        </p:blipFill>
        <p:spPr bwMode="auto">
          <a:xfrm>
            <a:off x="142844" y="5357826"/>
            <a:ext cx="857224" cy="571505"/>
          </a:xfrm>
          <a:prstGeom prst="rect">
            <a:avLst/>
          </a:prstGeom>
          <a:noFill/>
          <a:ln w="9525">
            <a:noFill/>
            <a:miter lim="800000"/>
            <a:headEnd/>
            <a:tailEnd/>
          </a:ln>
        </p:spPr>
      </p:pic>
      <p:pic>
        <p:nvPicPr>
          <p:cNvPr id="5" name="Image 4"/>
          <p:cNvPicPr/>
          <p:nvPr/>
        </p:nvPicPr>
        <p:blipFill>
          <a:blip r:embed="rId4" cstate="print"/>
          <a:srcRect/>
          <a:stretch>
            <a:fillRect/>
          </a:stretch>
        </p:blipFill>
        <p:spPr bwMode="auto">
          <a:xfrm>
            <a:off x="214282" y="6072206"/>
            <a:ext cx="714348" cy="428628"/>
          </a:xfrm>
          <a:prstGeom prst="rect">
            <a:avLst/>
          </a:prstGeom>
          <a:noFill/>
          <a:ln w="9525">
            <a:noFill/>
            <a:miter lim="800000"/>
            <a:headEnd/>
            <a:tailEnd/>
          </a:ln>
        </p:spPr>
      </p:pic>
      <p:pic>
        <p:nvPicPr>
          <p:cNvPr id="73730" name="Picture 2"/>
          <p:cNvPicPr>
            <a:picLocks noChangeAspect="1" noChangeArrowheads="1"/>
          </p:cNvPicPr>
          <p:nvPr/>
        </p:nvPicPr>
        <p:blipFill>
          <a:blip r:embed="rId5" cstate="print"/>
          <a:srcRect/>
          <a:stretch>
            <a:fillRect/>
          </a:stretch>
        </p:blipFill>
        <p:spPr bwMode="auto">
          <a:xfrm>
            <a:off x="5214942" y="3571876"/>
            <a:ext cx="3629025" cy="15621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re 6"/>
          <p:cNvSpPr>
            <a:spLocks noGrp="1"/>
          </p:cNvSpPr>
          <p:nvPr>
            <p:ph type="title"/>
          </p:nvPr>
        </p:nvSpPr>
        <p:spPr>
          <a:xfrm>
            <a:off x="500034" y="500042"/>
            <a:ext cx="8362216" cy="1988848"/>
          </a:xfrm>
        </p:spPr>
        <p:txBody>
          <a:bodyPr>
            <a:normAutofit fontScale="90000"/>
          </a:bodyPr>
          <a:lstStyle/>
          <a:p>
            <a:r>
              <a:rPr lang="fr-FR" b="1" u="sng" dirty="0" smtClean="0"/>
              <a:t>Rompre la chaîne de transmission </a:t>
            </a:r>
            <a:r>
              <a:rPr lang="fr-FR" b="1" u="sng" dirty="0" err="1" smtClean="0"/>
              <a:t>cutanéo</a:t>
            </a:r>
            <a:r>
              <a:rPr lang="fr-FR" b="1" u="sng" dirty="0" smtClean="0"/>
              <a:t>-muqueuse</a:t>
            </a:r>
            <a:r>
              <a:rPr lang="fr-FR" dirty="0" smtClean="0"/>
              <a:t/>
            </a:r>
            <a:br>
              <a:rPr lang="fr-FR" dirty="0" smtClean="0"/>
            </a:br>
            <a:endParaRPr lang="fr-FR" dirty="0"/>
          </a:p>
        </p:txBody>
      </p:sp>
      <p:sp>
        <p:nvSpPr>
          <p:cNvPr id="6" name="Espace réservé du texte 5"/>
          <p:cNvSpPr>
            <a:spLocks noGrp="1"/>
          </p:cNvSpPr>
          <p:nvPr>
            <p:ph type="body" idx="4294967295"/>
          </p:nvPr>
        </p:nvSpPr>
        <p:spPr>
          <a:xfrm>
            <a:off x="1571604" y="2357430"/>
            <a:ext cx="6400800" cy="3500462"/>
          </a:xfrm>
          <a:ln>
            <a:solidFill>
              <a:srgbClr val="FFFF00"/>
            </a:solidFill>
          </a:ln>
        </p:spPr>
        <p:txBody>
          <a:bodyPr>
            <a:normAutofit fontScale="92500" lnSpcReduction="20000"/>
          </a:bodyPr>
          <a:lstStyle/>
          <a:p>
            <a:pPr>
              <a:buFont typeface="Wingdings" pitchFamily="2" charset="2"/>
              <a:buChar char="q"/>
            </a:pPr>
            <a:r>
              <a:rPr lang="fr-FR" sz="3200" dirty="0" smtClean="0"/>
              <a:t>Contamination résultant le plus souvent par une piqûre ou une coupure = </a:t>
            </a:r>
            <a:r>
              <a:rPr lang="fr-FR" sz="3200" dirty="0" smtClean="0">
                <a:solidFill>
                  <a:srgbClr val="FF0000"/>
                </a:solidFill>
              </a:rPr>
              <a:t>privilégier le matériel plastique </a:t>
            </a:r>
          </a:p>
          <a:p>
            <a:pPr>
              <a:buFont typeface="Wingdings" pitchFamily="2" charset="2"/>
              <a:buChar char="q"/>
            </a:pPr>
            <a:r>
              <a:rPr lang="fr-FR" sz="3200" dirty="0" smtClean="0">
                <a:solidFill>
                  <a:srgbClr val="FF3399"/>
                </a:solidFill>
              </a:rPr>
              <a:t>Eviter aérosols !!</a:t>
            </a:r>
          </a:p>
          <a:p>
            <a:pPr>
              <a:buFont typeface="Wingdings" pitchFamily="2" charset="2"/>
              <a:buChar char="q"/>
            </a:pPr>
            <a:r>
              <a:rPr lang="fr-FR" sz="3200" dirty="0" smtClean="0"/>
              <a:t>Utilisation de </a:t>
            </a:r>
            <a:r>
              <a:rPr lang="fr-FR" sz="3200" dirty="0" smtClean="0">
                <a:solidFill>
                  <a:srgbClr val="FF0000"/>
                </a:solidFill>
              </a:rPr>
              <a:t>gants</a:t>
            </a:r>
            <a:r>
              <a:rPr lang="fr-FR" sz="3200" dirty="0" smtClean="0"/>
              <a:t>, </a:t>
            </a:r>
            <a:r>
              <a:rPr lang="fr-FR" sz="3200" dirty="0" smtClean="0">
                <a:solidFill>
                  <a:srgbClr val="FF0000"/>
                </a:solidFill>
              </a:rPr>
              <a:t>lunettes de protection</a:t>
            </a:r>
          </a:p>
          <a:p>
            <a:pPr>
              <a:buFont typeface="Wingdings" pitchFamily="2" charset="2"/>
              <a:buChar char="q"/>
            </a:pPr>
            <a:r>
              <a:rPr lang="fr-FR" sz="3200" dirty="0" smtClean="0"/>
              <a:t>… </a:t>
            </a:r>
            <a:endParaRPr lang="fr-FR" sz="3200" dirty="0"/>
          </a:p>
        </p:txBody>
      </p:sp>
      <p:pic>
        <p:nvPicPr>
          <p:cNvPr id="4" name="Image 3"/>
          <p:cNvPicPr/>
          <p:nvPr/>
        </p:nvPicPr>
        <p:blipFill>
          <a:blip r:embed="rId3" cstate="print"/>
          <a:srcRect/>
          <a:stretch>
            <a:fillRect/>
          </a:stretch>
        </p:blipFill>
        <p:spPr bwMode="auto">
          <a:xfrm>
            <a:off x="142844" y="5357826"/>
            <a:ext cx="857224" cy="571505"/>
          </a:xfrm>
          <a:prstGeom prst="rect">
            <a:avLst/>
          </a:prstGeom>
          <a:noFill/>
          <a:ln w="9525">
            <a:noFill/>
            <a:miter lim="800000"/>
            <a:headEnd/>
            <a:tailEnd/>
          </a:ln>
        </p:spPr>
      </p:pic>
      <p:pic>
        <p:nvPicPr>
          <p:cNvPr id="5" name="Image 4"/>
          <p:cNvPicPr/>
          <p:nvPr/>
        </p:nvPicPr>
        <p:blipFill>
          <a:blip r:embed="rId4" cstate="print"/>
          <a:srcRect/>
          <a:stretch>
            <a:fillRect/>
          </a:stretch>
        </p:blipFill>
        <p:spPr bwMode="auto">
          <a:xfrm>
            <a:off x="214282" y="6072206"/>
            <a:ext cx="714348" cy="42862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28596" y="357166"/>
            <a:ext cx="8229600" cy="1571628"/>
          </a:xfrm>
        </p:spPr>
        <p:txBody>
          <a:bodyPr>
            <a:normAutofit fontScale="90000"/>
          </a:bodyPr>
          <a:lstStyle/>
          <a:p>
            <a:pPr lvl="0"/>
            <a:r>
              <a:rPr lang="fr-FR" u="sng" dirty="0" smtClean="0"/>
              <a:t>Les bonnes pratiques de laboratoire </a:t>
            </a:r>
            <a:br>
              <a:rPr lang="fr-FR" u="sng" dirty="0" smtClean="0"/>
            </a:br>
            <a:r>
              <a:rPr lang="fr-FR" sz="2200" u="sng" dirty="0" smtClean="0"/>
              <a:t>Arrêté du 16 Juillet 2007 </a:t>
            </a:r>
            <a:endParaRPr lang="fr-FR" sz="2200" dirty="0" smtClean="0"/>
          </a:p>
        </p:txBody>
      </p:sp>
      <p:sp>
        <p:nvSpPr>
          <p:cNvPr id="6" name="Espace réservé du texte 5"/>
          <p:cNvSpPr>
            <a:spLocks noGrp="1"/>
          </p:cNvSpPr>
          <p:nvPr>
            <p:ph idx="1"/>
          </p:nvPr>
        </p:nvSpPr>
        <p:spPr>
          <a:xfrm>
            <a:off x="785786" y="1928802"/>
            <a:ext cx="8229600" cy="4525963"/>
          </a:xfrm>
        </p:spPr>
        <p:txBody>
          <a:bodyPr>
            <a:normAutofit fontScale="92500"/>
          </a:bodyPr>
          <a:lstStyle/>
          <a:p>
            <a:pPr lvl="0">
              <a:buFont typeface="Wingdings" pitchFamily="2" charset="2"/>
              <a:buChar char="q"/>
            </a:pPr>
            <a:r>
              <a:rPr lang="fr-FR" u="sng" dirty="0" smtClean="0"/>
              <a:t>Port de vêtements de protection</a:t>
            </a:r>
            <a:r>
              <a:rPr lang="fr-FR" dirty="0" smtClean="0"/>
              <a:t> différents des vêtements de ville et réservés aux salles dédiées aux activités techniques.</a:t>
            </a:r>
          </a:p>
          <a:p>
            <a:pPr lvl="0">
              <a:buFont typeface="Wingdings" pitchFamily="2" charset="2"/>
              <a:buChar char="q"/>
            </a:pPr>
            <a:r>
              <a:rPr lang="fr-FR" u="sng" dirty="0" smtClean="0"/>
              <a:t>Organisation du travail et procédures</a:t>
            </a:r>
            <a:r>
              <a:rPr lang="fr-FR" dirty="0" smtClean="0"/>
              <a:t> : Utilisation d’un Poste de Sécurité Microbiologique, décontamination …</a:t>
            </a:r>
          </a:p>
          <a:p>
            <a:pPr lvl="0">
              <a:buFont typeface="Wingdings" pitchFamily="2" charset="2"/>
              <a:buChar char="q"/>
            </a:pPr>
            <a:r>
              <a:rPr lang="fr-FR" u="sng" dirty="0" smtClean="0"/>
              <a:t>Equipements de protection individuelle (EPI) adaptés</a:t>
            </a:r>
            <a:r>
              <a:rPr lang="fr-FR" dirty="0" smtClean="0"/>
              <a:t> : gants, masques, lunettes de protection, </a:t>
            </a:r>
            <a:r>
              <a:rPr lang="fr-FR" dirty="0" err="1" smtClean="0"/>
              <a:t>surchaussures</a:t>
            </a:r>
            <a:r>
              <a:rPr lang="fr-FR" dirty="0" smtClean="0"/>
              <a:t> …</a:t>
            </a:r>
          </a:p>
          <a:p>
            <a:pPr lvl="0">
              <a:buFont typeface="Wingdings" pitchFamily="2" charset="2"/>
              <a:buChar char="q"/>
            </a:pPr>
            <a:r>
              <a:rPr lang="fr-FR" u="sng" dirty="0" smtClean="0"/>
              <a:t>Règles d’hygiène</a:t>
            </a:r>
            <a:r>
              <a:rPr lang="fr-FR" dirty="0" smtClean="0"/>
              <a:t> : lavage des mains, interdiction de manger, boire, …</a:t>
            </a:r>
          </a:p>
          <a:p>
            <a:pPr lvl="0"/>
            <a:endParaRPr lang="fr-FR" dirty="0" smtClean="0"/>
          </a:p>
          <a:p>
            <a:pPr lvl="0"/>
            <a:endParaRPr lang="fr-FR" dirty="0" smtClean="0"/>
          </a:p>
          <a:p>
            <a:endParaRPr lang="fr-FR" dirty="0"/>
          </a:p>
        </p:txBody>
      </p:sp>
      <p:pic>
        <p:nvPicPr>
          <p:cNvPr id="5" name="Image 4"/>
          <p:cNvPicPr/>
          <p:nvPr/>
        </p:nvPicPr>
        <p:blipFill>
          <a:blip r:embed="rId3" cstate="print"/>
          <a:srcRect/>
          <a:stretch>
            <a:fillRect/>
          </a:stretch>
        </p:blipFill>
        <p:spPr bwMode="auto">
          <a:xfrm>
            <a:off x="214282" y="6072206"/>
            <a:ext cx="714348" cy="42862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180528" y="1484784"/>
            <a:ext cx="9643716" cy="5040560"/>
          </a:xfrm>
          <a:prstGeom prst="rect">
            <a:avLst/>
          </a:prstGeom>
          <a:noFill/>
          <a:ln w="9525">
            <a:noFill/>
            <a:miter lim="800000"/>
            <a:headEnd/>
            <a:tailEnd/>
          </a:ln>
        </p:spPr>
      </p:pic>
      <p:sp>
        <p:nvSpPr>
          <p:cNvPr id="3" name="Titre 2"/>
          <p:cNvSpPr>
            <a:spLocks noGrp="1"/>
          </p:cNvSpPr>
          <p:nvPr>
            <p:ph type="title"/>
          </p:nvPr>
        </p:nvSpPr>
        <p:spPr/>
        <p:txBody>
          <a:bodyPr>
            <a:normAutofit fontScale="90000"/>
          </a:bodyPr>
          <a:lstStyle/>
          <a:p>
            <a:r>
              <a:rPr lang="fr-FR" dirty="0" smtClean="0"/>
              <a:t>Site 3 RB : ressources : analyse de protocoles </a:t>
            </a:r>
            <a:endParaRPr lang="fr-FR" dirty="0"/>
          </a:p>
        </p:txBody>
      </p:sp>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385763" y="1390650"/>
            <a:ext cx="8372475" cy="4076700"/>
          </a:xfrm>
          <a:prstGeom prst="rect">
            <a:avLst/>
          </a:prstGeom>
          <a:noFill/>
          <a:ln w="9525">
            <a:noFill/>
            <a:miter lim="800000"/>
            <a:headEnd/>
            <a:tailEnd/>
          </a:ln>
        </p:spPr>
      </p:pic>
      <p:pic>
        <p:nvPicPr>
          <p:cNvPr id="52227" name="Picture 3"/>
          <p:cNvPicPr>
            <a:picLocks noChangeAspect="1" noChangeArrowheads="1"/>
          </p:cNvPicPr>
          <p:nvPr/>
        </p:nvPicPr>
        <p:blipFill>
          <a:blip r:embed="rId3" cstate="print"/>
          <a:srcRect/>
          <a:stretch>
            <a:fillRect/>
          </a:stretch>
        </p:blipFill>
        <p:spPr bwMode="auto">
          <a:xfrm>
            <a:off x="309563" y="1343025"/>
            <a:ext cx="8524875" cy="4171950"/>
          </a:xfrm>
          <a:prstGeom prst="rect">
            <a:avLst/>
          </a:prstGeom>
          <a:noFill/>
          <a:ln w="9525">
            <a:noFill/>
            <a:miter lim="800000"/>
            <a:headEnd/>
            <a:tailEnd/>
          </a:ln>
        </p:spPr>
      </p:pic>
      <p:pic>
        <p:nvPicPr>
          <p:cNvPr id="52228" name="Picture 4"/>
          <p:cNvPicPr>
            <a:picLocks noChangeAspect="1" noChangeArrowheads="1"/>
          </p:cNvPicPr>
          <p:nvPr/>
        </p:nvPicPr>
        <p:blipFill>
          <a:blip r:embed="rId4" cstate="print"/>
          <a:srcRect/>
          <a:stretch>
            <a:fillRect/>
          </a:stretch>
        </p:blipFill>
        <p:spPr bwMode="auto">
          <a:xfrm>
            <a:off x="476250" y="1390650"/>
            <a:ext cx="8191500" cy="4076700"/>
          </a:xfrm>
          <a:prstGeom prst="rect">
            <a:avLst/>
          </a:prstGeom>
          <a:noFill/>
          <a:ln w="9525">
            <a:noFill/>
            <a:miter lim="800000"/>
            <a:headEnd/>
            <a:tailEnd/>
          </a:ln>
        </p:spPr>
      </p:pic>
      <p:pic>
        <p:nvPicPr>
          <p:cNvPr id="52229" name="Picture 5"/>
          <p:cNvPicPr>
            <a:picLocks noChangeAspect="1" noChangeArrowheads="1"/>
          </p:cNvPicPr>
          <p:nvPr/>
        </p:nvPicPr>
        <p:blipFill>
          <a:blip r:embed="rId5" cstate="print"/>
          <a:srcRect/>
          <a:stretch>
            <a:fillRect/>
          </a:stretch>
        </p:blipFill>
        <p:spPr bwMode="auto">
          <a:xfrm>
            <a:off x="371475" y="1438275"/>
            <a:ext cx="8401050" cy="3981450"/>
          </a:xfrm>
          <a:prstGeom prst="rect">
            <a:avLst/>
          </a:prstGeom>
          <a:noFill/>
          <a:ln w="9525">
            <a:noFill/>
            <a:miter lim="800000"/>
            <a:headEnd/>
            <a:tailEnd/>
          </a:ln>
        </p:spPr>
      </p:pic>
      <p:pic>
        <p:nvPicPr>
          <p:cNvPr id="52230" name="Picture 6"/>
          <p:cNvPicPr>
            <a:picLocks noChangeAspect="1" noChangeArrowheads="1"/>
          </p:cNvPicPr>
          <p:nvPr/>
        </p:nvPicPr>
        <p:blipFill>
          <a:blip r:embed="rId6" cstate="print"/>
          <a:srcRect/>
          <a:stretch>
            <a:fillRect/>
          </a:stretch>
        </p:blipFill>
        <p:spPr bwMode="auto">
          <a:xfrm>
            <a:off x="400050" y="1390650"/>
            <a:ext cx="8343900" cy="4076700"/>
          </a:xfrm>
          <a:prstGeom prst="rect">
            <a:avLst/>
          </a:prstGeom>
          <a:noFill/>
          <a:ln w="9525">
            <a:noFill/>
            <a:miter lim="800000"/>
            <a:headEnd/>
            <a:tailEnd/>
          </a:ln>
        </p:spPr>
      </p:pic>
      <p:sp>
        <p:nvSpPr>
          <p:cNvPr id="8" name="Titre 1"/>
          <p:cNvSpPr txBox="1">
            <a:spLocks/>
          </p:cNvSpPr>
          <p:nvPr/>
        </p:nvSpPr>
        <p:spPr>
          <a:xfrm>
            <a:off x="539552" y="116632"/>
            <a:ext cx="8229600" cy="1143000"/>
          </a:xfrm>
          <a:prstGeom prst="rect">
            <a:avLst/>
          </a:prstGeom>
        </p:spPr>
        <p:txBody>
          <a:bodyPr>
            <a:normAutofit fontScale="82500" lnSpcReduction="2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4800" b="1" i="0" u="none" strike="noStrike" kern="1200" cap="none" spc="0" normalizeH="0" baseline="0" noProof="0" dirty="0" smtClean="0">
                <a:ln>
                  <a:noFill/>
                </a:ln>
                <a:solidFill>
                  <a:srgbClr val="7F4A25"/>
                </a:solidFill>
                <a:effectLst>
                  <a:outerShdw blurRad="63500" dist="38100" dir="8220000" algn="tl" rotWithShape="0">
                    <a:srgbClr val="000000">
                      <a:alpha val="30000"/>
                    </a:srgbClr>
                  </a:outerShdw>
                </a:effectLst>
                <a:uLnTx/>
                <a:uFillTx/>
                <a:latin typeface="+mj-lt"/>
                <a:ea typeface="+mj-lt"/>
                <a:cs typeface="+mj-lt"/>
              </a:rPr>
              <a:t>« Mesures de prévention » sur le site 3 RB (démarche illustrée)</a:t>
            </a:r>
            <a:endParaRPr kumimoji="0" lang="fr-FR" sz="4800" b="1" i="0" u="none" strike="noStrike" kern="1200" cap="none" spc="0" normalizeH="0" baseline="0" noProof="0" dirty="0">
              <a:ln>
                <a:noFill/>
              </a:ln>
              <a:solidFill>
                <a:srgbClr val="7F4A25"/>
              </a:solidFill>
              <a:effectLst>
                <a:outerShdw blurRad="63500" dist="38100" dir="8220000" algn="tl" rotWithShape="0">
                  <a:srgbClr val="000000">
                    <a:alpha val="30000"/>
                  </a:srgbClr>
                </a:outerShdw>
              </a:effectLst>
              <a:uLnTx/>
              <a:uFillTx/>
              <a:latin typeface="+mj-lt"/>
              <a:ea typeface="+mj-lt"/>
              <a:cs typeface="+mj-l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2227"/>
                                        </p:tgtEl>
                                        <p:attrNameLst>
                                          <p:attrName>style.visibility</p:attrName>
                                        </p:attrNameLst>
                                      </p:cBhvr>
                                      <p:to>
                                        <p:strVal val="visible"/>
                                      </p:to>
                                    </p:set>
                                    <p:animEffect transition="in" filter="checkerboard(across)">
                                      <p:cBhvr>
                                        <p:cTn id="7" dur="500"/>
                                        <p:tgtEl>
                                          <p:spTgt spid="5222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2228"/>
                                        </p:tgtEl>
                                        <p:attrNameLst>
                                          <p:attrName>style.visibility</p:attrName>
                                        </p:attrNameLst>
                                      </p:cBhvr>
                                      <p:to>
                                        <p:strVal val="visible"/>
                                      </p:to>
                                    </p:set>
                                    <p:animEffect transition="in" filter="checkerboard(across)">
                                      <p:cBhvr>
                                        <p:cTn id="12" dur="500"/>
                                        <p:tgtEl>
                                          <p:spTgt spid="5222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2229"/>
                                        </p:tgtEl>
                                        <p:attrNameLst>
                                          <p:attrName>style.visibility</p:attrName>
                                        </p:attrNameLst>
                                      </p:cBhvr>
                                      <p:to>
                                        <p:strVal val="visible"/>
                                      </p:to>
                                    </p:set>
                                    <p:animEffect transition="in" filter="checkerboard(across)">
                                      <p:cBhvr>
                                        <p:cTn id="17" dur="500"/>
                                        <p:tgtEl>
                                          <p:spTgt spid="5222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2230"/>
                                        </p:tgtEl>
                                        <p:attrNameLst>
                                          <p:attrName>style.visibility</p:attrName>
                                        </p:attrNameLst>
                                      </p:cBhvr>
                                      <p:to>
                                        <p:strVal val="visible"/>
                                      </p:to>
                                    </p:set>
                                    <p:animEffect transition="in" filter="checkerboard(across)">
                                      <p:cBhvr>
                                        <p:cTn id="22" dur="500"/>
                                        <p:tgtEl>
                                          <p:spTgt spid="52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785794"/>
            <a:ext cx="8229600" cy="1500190"/>
          </a:xfrm>
          <a:solidFill>
            <a:schemeClr val="tx2">
              <a:lumMod val="40000"/>
              <a:lumOff val="60000"/>
            </a:schemeClr>
          </a:solidFill>
        </p:spPr>
        <p:txBody>
          <a:bodyPr>
            <a:normAutofit fontScale="90000"/>
          </a:bodyPr>
          <a:lstStyle/>
          <a:p>
            <a:pPr fontAlgn="auto">
              <a:spcBef>
                <a:spcPts val="0"/>
              </a:spcBef>
              <a:spcAft>
                <a:spcPts val="0"/>
              </a:spcAft>
              <a:defRPr/>
            </a:pPr>
            <a:r>
              <a:rPr lang="fr-FR" dirty="0" smtClean="0">
                <a:effectLst/>
              </a:rPr>
              <a:t>4/ </a:t>
            </a:r>
            <a:r>
              <a:rPr lang="fr-FR" sz="4800" dirty="0" smtClean="0"/>
              <a:t>Adapter </a:t>
            </a:r>
            <a:r>
              <a:rPr lang="fr-FR" sz="4800" dirty="0"/>
              <a:t>le travail à l’homme </a:t>
            </a:r>
            <a:r>
              <a:rPr lang="fr-FR" sz="4800" dirty="0" smtClean="0"/>
              <a:t/>
            </a:r>
            <a:br>
              <a:rPr lang="fr-FR" sz="4800" dirty="0" smtClean="0"/>
            </a:br>
            <a:r>
              <a:rPr lang="fr-FR" sz="4800" dirty="0">
                <a:solidFill>
                  <a:schemeClr val="accent6">
                    <a:lumMod val="60000"/>
                    <a:lumOff val="40000"/>
                  </a:schemeClr>
                </a:solidFill>
                <a:effectLst/>
              </a:rPr>
              <a:t> = prévention intrinsèque</a:t>
            </a:r>
            <a:endParaRPr lang="fr-FR" sz="4800" dirty="0">
              <a:solidFill>
                <a:srgbClr val="FFFF00"/>
              </a:solidFill>
              <a:effectLst>
                <a:outerShdw blurRad="50800" dist="38100" dir="8220000" algn="tl" rotWithShape="0">
                  <a:schemeClr val="tx1">
                    <a:alpha val="58000"/>
                  </a:schemeClr>
                </a:outerShdw>
              </a:effectLst>
            </a:endParaRPr>
          </a:p>
        </p:txBody>
      </p:sp>
      <p:sp>
        <p:nvSpPr>
          <p:cNvPr id="6" name="Espace réservé du contenu 5"/>
          <p:cNvSpPr>
            <a:spLocks noGrp="1"/>
          </p:cNvSpPr>
          <p:nvPr>
            <p:ph idx="1"/>
          </p:nvPr>
        </p:nvSpPr>
        <p:spPr>
          <a:xfrm>
            <a:off x="500034" y="2714620"/>
            <a:ext cx="8229600" cy="3757626"/>
          </a:xfrm>
        </p:spPr>
        <p:txBody>
          <a:bodyPr/>
          <a:lstStyle/>
          <a:p>
            <a:pPr marL="285750" lvl="1" indent="-285750" defTabSz="1555750">
              <a:lnSpc>
                <a:spcPct val="90000"/>
              </a:lnSpc>
              <a:spcBef>
                <a:spcPct val="0"/>
              </a:spcBef>
              <a:spcAft>
                <a:spcPct val="20000"/>
              </a:spcAft>
              <a:buFont typeface="Wingdings" pitchFamily="2" charset="2"/>
              <a:buChar char="q"/>
            </a:pPr>
            <a:r>
              <a:rPr lang="fr-FR" sz="3600" dirty="0" smtClean="0"/>
              <a:t>E</a:t>
            </a:r>
            <a:r>
              <a:rPr lang="fr-FR" sz="3500" kern="1200" dirty="0" smtClean="0"/>
              <a:t>tat sanitaire, psycho</a:t>
            </a:r>
            <a:r>
              <a:rPr lang="fr-FR" sz="3500" kern="1200" smtClean="0"/>
              <a:t>-social, </a:t>
            </a:r>
            <a:r>
              <a:rPr lang="fr-FR" sz="3600" dirty="0"/>
              <a:t>p</a:t>
            </a:r>
            <a:r>
              <a:rPr lang="fr-FR" sz="3600" smtClean="0"/>
              <a:t>ériode </a:t>
            </a:r>
            <a:r>
              <a:rPr lang="fr-FR" sz="3600" dirty="0" smtClean="0"/>
              <a:t>d’apprentissage (compétences)…</a:t>
            </a:r>
          </a:p>
          <a:p>
            <a:pPr marL="285750" lvl="1" indent="-285750" defTabSz="1555750">
              <a:lnSpc>
                <a:spcPct val="90000"/>
              </a:lnSpc>
              <a:spcBef>
                <a:spcPct val="0"/>
              </a:spcBef>
              <a:spcAft>
                <a:spcPct val="20000"/>
              </a:spcAft>
              <a:buFont typeface="Wingdings" pitchFamily="2" charset="2"/>
              <a:buChar char="q"/>
            </a:pPr>
            <a:r>
              <a:rPr lang="fr-FR" sz="3600" dirty="0" smtClean="0"/>
              <a:t>Conception du laboratoire</a:t>
            </a:r>
          </a:p>
          <a:p>
            <a:pPr marL="285750" lvl="1" indent="-285750" defTabSz="1555750">
              <a:lnSpc>
                <a:spcPct val="90000"/>
              </a:lnSpc>
              <a:spcBef>
                <a:spcPct val="0"/>
              </a:spcBef>
              <a:spcAft>
                <a:spcPct val="20000"/>
              </a:spcAft>
              <a:buFont typeface="Wingdings" pitchFamily="2" charset="2"/>
              <a:buChar char="q"/>
            </a:pPr>
            <a:r>
              <a:rPr lang="fr-FR" sz="3600" dirty="0" smtClean="0"/>
              <a:t>Organisation du poste de travail (gaucher , droitier)</a:t>
            </a:r>
          </a:p>
          <a:p>
            <a:pPr marL="285750" lvl="1" indent="-285750" defTabSz="1555750">
              <a:lnSpc>
                <a:spcPct val="90000"/>
              </a:lnSpc>
              <a:spcBef>
                <a:spcPct val="0"/>
              </a:spcBef>
              <a:spcAft>
                <a:spcPct val="20000"/>
              </a:spcAft>
              <a:buFont typeface="Wingdings" pitchFamily="2" charset="2"/>
              <a:buChar char="q"/>
            </a:pPr>
            <a:r>
              <a:rPr lang="fr-FR" sz="3600" dirty="0" smtClean="0"/>
              <a:t>Travail assis</a:t>
            </a:r>
          </a:p>
        </p:txBody>
      </p:sp>
      <p:pic>
        <p:nvPicPr>
          <p:cNvPr id="48131" name="Image 14" descr="logo.gif"/>
          <p:cNvPicPr>
            <a:picLocks noChangeAspect="1"/>
          </p:cNvPicPr>
          <p:nvPr/>
        </p:nvPicPr>
        <p:blipFill>
          <a:blip r:embed="rId3" cstate="print"/>
          <a:srcRect/>
          <a:stretch>
            <a:fillRect/>
          </a:stretch>
        </p:blipFill>
        <p:spPr bwMode="auto">
          <a:xfrm>
            <a:off x="7858125" y="285750"/>
            <a:ext cx="1171575" cy="714375"/>
          </a:xfrm>
          <a:prstGeom prst="rect">
            <a:avLst/>
          </a:prstGeom>
          <a:noFill/>
          <a:ln w="9525">
            <a:noFill/>
            <a:miter lim="800000"/>
            <a:headEnd/>
            <a:tailEnd/>
          </a:ln>
        </p:spPr>
      </p:pic>
      <p:pic>
        <p:nvPicPr>
          <p:cNvPr id="48138" name="Picture 2"/>
          <p:cNvPicPr>
            <a:picLocks noChangeAspect="1" noChangeArrowheads="1"/>
          </p:cNvPicPr>
          <p:nvPr/>
        </p:nvPicPr>
        <p:blipFill>
          <a:blip r:embed="rId4" cstate="print"/>
          <a:srcRect/>
          <a:stretch>
            <a:fillRect/>
          </a:stretch>
        </p:blipFill>
        <p:spPr bwMode="auto">
          <a:xfrm>
            <a:off x="142875" y="142875"/>
            <a:ext cx="1381125" cy="6000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2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20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251520" y="188640"/>
            <a:ext cx="4680520" cy="6377505"/>
          </a:xfrm>
          <a:prstGeom prst="rect">
            <a:avLst/>
          </a:prstGeom>
          <a:noFill/>
          <a:ln w="9525">
            <a:noFill/>
            <a:miter lim="800000"/>
            <a:headEnd/>
            <a:tailEnd/>
          </a:ln>
        </p:spPr>
      </p:pic>
      <p:sp>
        <p:nvSpPr>
          <p:cNvPr id="5" name="ZoneTexte 4"/>
          <p:cNvSpPr txBox="1"/>
          <p:nvPr/>
        </p:nvSpPr>
        <p:spPr>
          <a:xfrm>
            <a:off x="5292080" y="1844824"/>
            <a:ext cx="3600400" cy="2554545"/>
          </a:xfrm>
          <a:prstGeom prst="rect">
            <a:avLst/>
          </a:prstGeom>
          <a:noFill/>
        </p:spPr>
        <p:txBody>
          <a:bodyPr wrap="square" rtlCol="0">
            <a:spAutoFit/>
          </a:bodyPr>
          <a:lstStyle/>
          <a:p>
            <a:r>
              <a:rPr lang="fr-FR" sz="3200" b="1" dirty="0" smtClean="0">
                <a:solidFill>
                  <a:schemeClr val="accent6"/>
                </a:solidFill>
              </a:rPr>
              <a:t>Site 3 RB :</a:t>
            </a:r>
          </a:p>
          <a:p>
            <a:r>
              <a:rPr lang="fr-FR" sz="3200" b="1" dirty="0" smtClean="0">
                <a:solidFill>
                  <a:schemeClr val="accent6"/>
                </a:solidFill>
              </a:rPr>
              <a:t>Démarche de prévention</a:t>
            </a:r>
          </a:p>
          <a:p>
            <a:endParaRPr lang="fr-FR" sz="3200" b="1" dirty="0" smtClean="0">
              <a:solidFill>
                <a:schemeClr val="accent6"/>
              </a:solidFill>
            </a:endParaRPr>
          </a:p>
          <a:p>
            <a:r>
              <a:rPr lang="fr-FR" sz="3200" b="1" dirty="0" smtClean="0">
                <a:solidFill>
                  <a:schemeClr val="accent6"/>
                </a:solidFill>
              </a:rPr>
              <a:t>notions de base</a:t>
            </a:r>
            <a:endParaRPr lang="fr-FR" sz="3200" b="1" dirty="0">
              <a:solidFill>
                <a:schemeClr val="accent6"/>
              </a:solidFill>
            </a:endParaRPr>
          </a:p>
        </p:txBody>
      </p:sp>
      <p:pic>
        <p:nvPicPr>
          <p:cNvPr id="6" name="Image 14" descr="logo.gif"/>
          <p:cNvPicPr>
            <a:picLocks noChangeAspect="1"/>
          </p:cNvPicPr>
          <p:nvPr/>
        </p:nvPicPr>
        <p:blipFill>
          <a:blip r:embed="rId3" cstate="print"/>
          <a:srcRect/>
          <a:stretch>
            <a:fillRect/>
          </a:stretch>
        </p:blipFill>
        <p:spPr bwMode="auto">
          <a:xfrm>
            <a:off x="7858148" y="357166"/>
            <a:ext cx="1171575" cy="7143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tint val="100000"/>
          </a:scheme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a:solidFill>
            <a:schemeClr val="phClr"/>
          </a:solidFill>
          <a:prstDash val="solid"/>
        </a:ln>
        <a:ln w="12700">
          <a:solidFill>
            <a:schemeClr val="phClr"/>
          </a:solidFill>
          <a:prstDash val="solid"/>
        </a:ln>
        <a:ln w="28100">
          <a:solidFill>
            <a:schemeClr val="phClr"/>
          </a:solidFill>
          <a:prstDash val="solid"/>
        </a:ln>
      </a:lnStyleLst>
      <a:effectStyleLst>
        <a:effectStyle>
          <a:effectLst>
            <a:outerShdw blurRad="39000" dist="25400" dir="9000000">
              <a:srgbClr val="1A0000">
                <a:alpha val="35000"/>
              </a:srgbClr>
            </a:outerShdw>
          </a:effectLst>
        </a:effectStyle>
        <a:effectStyle>
          <a:effectLst>
            <a:outerShdw blurRad="39000" dist="25400" dir="9000000">
              <a:srgbClr val="1A0000">
                <a:alpha val="40000"/>
              </a:srgbClr>
            </a:outerShdw>
          </a:effectLst>
        </a:effectStyle>
        <a:effectStyle>
          <a:effectLst>
            <a:outerShdw blurRad="39000" dist="25400" dir="9000000">
              <a:srgbClr val="000000">
                <a:alpha val="40000"/>
              </a:srgbClr>
            </a:outerShdw>
          </a:effectLst>
          <a:scene3d>
            <a:camera prst="perspectiveFront">
              <a:rot lat="0" lon="0" rev="0"/>
            </a:camera>
            <a:lightRig rig="brightRoom" dir="tr">
              <a:rot lat="0" lon="0" rev="3540000"/>
            </a:lightRig>
          </a:scene3d>
          <a:sp3d prstMaterial="matte">
            <a:bevelT w="190500" h="44450" prst="cross"/>
          </a:sp3d>
        </a:effectStyle>
      </a:effectStyleLst>
      <a:bgFillStyleLst>
        <a:solidFill>
          <a:schemeClr val="phClr">
            <a:tint val="100000"/>
          </a:schemeClr>
        </a:solidFill>
        <a:gradFill flip="none"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tileRect/>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Humain</Template>
  <TotalTime>4457</TotalTime>
  <Words>3900</Words>
  <Application>Microsoft Macintosh PowerPoint</Application>
  <PresentationFormat>Présentation à l'écran (4:3)</PresentationFormat>
  <Paragraphs>747</Paragraphs>
  <Slides>90</Slides>
  <Notes>51</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90</vt:i4>
      </vt:variant>
    </vt:vector>
  </HeadingPairs>
  <TitlesOfParts>
    <vt:vector size="93" baseType="lpstr">
      <vt:lpstr>Human</vt:lpstr>
      <vt:lpstr>Image bitmap</vt:lpstr>
      <vt:lpstr>Document</vt:lpstr>
      <vt:lpstr>DEMARCHE DE PREVENTION</vt:lpstr>
      <vt:lpstr>Principes généraux de prévention  Loi du 31/12/1991</vt:lpstr>
      <vt:lpstr>Présentation PowerPoint</vt:lpstr>
      <vt:lpstr>1/ Eviter les risques Ne pas exposer la personne  = prévention intrinsèque</vt:lpstr>
      <vt:lpstr>prévention intrinsèque   Réduire la présence de personnes</vt:lpstr>
      <vt:lpstr>2/ Evaluer les risques qui ne peuvent être évités  = prévention intrinsèque  </vt:lpstr>
      <vt:lpstr>3/ Combattre les risques à la source   = prévention intrinsèque</vt:lpstr>
      <vt:lpstr>Pour combattre les risques à la source lors d’une manipulation du sang, il faut :</vt:lpstr>
      <vt:lpstr>4/ Adapter le travail à l’homme   = prévention intrinsèque</vt:lpstr>
      <vt:lpstr>5/ Tenir compte de l’évolution de la technique   = prévention intrinsèque</vt:lpstr>
      <vt:lpstr>6/ Remplacer ce qui est dangereux par ce qui ne l’est pas ou ce qui est moins dangereux  = prévention intrinsèque</vt:lpstr>
      <vt:lpstr>6/ Remplacer ce qui est dangereux par ce qui ne l’est pas ou ce qui est moins dangereux   = prévention intrinsèque</vt:lpstr>
      <vt:lpstr>6/ Remplacer ce qui est dangereux par ce qui ne l’est pas ou ce qui est moins dangereux   = prévention intrinsèque</vt:lpstr>
      <vt:lpstr>Pour les risques liés à la manipulation du sang, il faut :</vt:lpstr>
      <vt:lpstr>Site 3RB : tests en situation</vt:lpstr>
      <vt:lpstr>7/Planifier la prévention  = prévention intrinsèque </vt:lpstr>
      <vt:lpstr> Conception des laboratoires  Arrêté du 16 Juillet 2007 ( Prévention intrinsèque) </vt:lpstr>
      <vt:lpstr>La conception des laboratoires d’analyses biologiques</vt:lpstr>
      <vt:lpstr>Salles dédiées aux activités techniques « biologiques »</vt:lpstr>
      <vt:lpstr>L’aménagement interne des salles dédiées aux activités techniques « biologiques » </vt:lpstr>
      <vt:lpstr>Laboratoire de niveau de confinement 2</vt:lpstr>
      <vt:lpstr>Laboratoire de niveau de confinement 3</vt:lpstr>
      <vt:lpstr>8/ Prendre des mesures de protection collective en priorité sur les mesures de prévention individuelle</vt:lpstr>
      <vt:lpstr>8/- Prendre des mesures de protection  =préventions extrinsèques</vt:lpstr>
      <vt:lpstr>Protection collective  « Protéger les personnes du danger » </vt:lpstr>
      <vt:lpstr>Equipements de protection collective</vt:lpstr>
      <vt:lpstr>Equipements de protection collective</vt:lpstr>
      <vt:lpstr>Equipements de protection collective</vt:lpstr>
      <vt:lpstr>Equipements de protection collective</vt:lpstr>
      <vt:lpstr>Equipements de protection collective</vt:lpstr>
      <vt:lpstr>Maintenance par l’utilisateur</vt:lpstr>
      <vt:lpstr>Protection individuelle  « Protéger une personne du danger »  </vt:lpstr>
      <vt:lpstr>Equipements de protection individuelle</vt:lpstr>
      <vt:lpstr>Masques  contre le risque biologique INRS référence ED105</vt:lpstr>
      <vt:lpstr>Appareil de protection respiratoire « filtrants »</vt:lpstr>
      <vt:lpstr>Les gants</vt:lpstr>
      <vt:lpstr>Gants « risque biologique » </vt:lpstr>
      <vt:lpstr>Recommandations pour l’usage des gants contre le risque biologique</vt:lpstr>
      <vt:lpstr>Gants « risque chimique » </vt:lpstr>
      <vt:lpstr>Recommandations pour l’usage des gants réutilisables  contre le risque chimique</vt:lpstr>
      <vt:lpstr>Moment du port des gants</vt:lpstr>
      <vt:lpstr>Synthèse 3RB sur le port des gants (suite) </vt:lpstr>
      <vt:lpstr>Gestes à risques en microbiologie nécessitant le port de gants</vt:lpstr>
      <vt:lpstr>Gestes à risques en biochimie nécessitant le port de gants</vt:lpstr>
      <vt:lpstr>Gestes à risques en hématologie nécessitant le port de gants</vt:lpstr>
      <vt:lpstr>Port des lunettes de protection</vt:lpstr>
      <vt:lpstr>La fluidification d’un crachat avant analyse peut se faire :</vt:lpstr>
      <vt:lpstr>Présentation PowerPoint</vt:lpstr>
      <vt:lpstr>Présentation PowerPoint</vt:lpstr>
      <vt:lpstr>1- Questions à se poser en début d’année</vt:lpstr>
      <vt:lpstr>1-1- Surveillance médicale</vt:lpstr>
      <vt:lpstr>Présentation PowerPoint</vt:lpstr>
      <vt:lpstr>Présentation PowerPoint</vt:lpstr>
      <vt:lpstr>Vaccinations obligatoires</vt:lpstr>
      <vt:lpstr>Vaccinations recommandées</vt:lpstr>
      <vt:lpstr>Présentation PowerPoint</vt:lpstr>
      <vt:lpstr>Premiers soins et trousse de secours</vt:lpstr>
      <vt:lpstr>Contenu de la trousse de secours minimale</vt:lpstr>
      <vt:lpstr>Présentation PowerPoint</vt:lpstr>
      <vt:lpstr>1-2- Origine des produits manipulés </vt:lpstr>
      <vt:lpstr>Sang</vt:lpstr>
      <vt:lpstr>Transport du sang (et de tout produit biologique)</vt:lpstr>
      <vt:lpstr>Souches microbiennes : nature</vt:lpstr>
      <vt:lpstr>Circulaire du 8 août 1973 : souches interdites</vt:lpstr>
      <vt:lpstr>Souches microbiennes : origine</vt:lpstr>
      <vt:lpstr>Souches microbiennes : traçabilité</vt:lpstr>
      <vt:lpstr>Traçabilité à la commande </vt:lpstr>
      <vt:lpstr>Traçabilité à la réception</vt:lpstr>
      <vt:lpstr>Traçabilité lors des repiquages successifs</vt:lpstr>
      <vt:lpstr>Traçabilité lors de l’utilisation </vt:lpstr>
      <vt:lpstr>Produits pathologiques : origine</vt:lpstr>
      <vt:lpstr>Produits pathologiques : utilisation</vt:lpstr>
      <vt:lpstr>Selles   parasitées</vt:lpstr>
      <vt:lpstr>Technique de conservation des selles </vt:lpstr>
      <vt:lpstr>Cellules : origine et nature</vt:lpstr>
      <vt:lpstr>Autres matériels : </vt:lpstr>
      <vt:lpstr>Centrifugeuses et cuves délectrophorèse</vt:lpstr>
      <vt:lpstr>L’autoclave</vt:lpstr>
      <vt:lpstr>9/ Donner des instructions appropriées aux travailleurs</vt:lpstr>
      <vt:lpstr>Instructions  Information de la personne</vt:lpstr>
      <vt:lpstr>De part l’obtention d’un concours, le personnel de laboratoire :</vt:lpstr>
      <vt:lpstr>Pour combattre les risques d’une manipulation du sang, il faut :</vt:lpstr>
      <vt:lpstr>Rompre la chaîne de transmission</vt:lpstr>
      <vt:lpstr>Rompre la chaîne de transmission digestive </vt:lpstr>
      <vt:lpstr>Rompre la chaîne de transmission respiratoire </vt:lpstr>
      <vt:lpstr>Rompre la chaîne de transmission cutanéo-muqueuse </vt:lpstr>
      <vt:lpstr>Les bonnes pratiques de laboratoire  Arrêté du 16 Juillet 2007 </vt:lpstr>
      <vt:lpstr>Site 3 RB : ressources : analyse de protocoles </vt:lpstr>
      <vt:lpstr>Présentation PowerPoint</vt:lpstr>
      <vt:lpstr>Présentation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L’ANALYSE DES RISQUES</dc:title>
  <dc:creator>Mamounette</dc:creator>
  <cp:lastModifiedBy>MARC GENSSE</cp:lastModifiedBy>
  <cp:revision>388</cp:revision>
  <dcterms:created xsi:type="dcterms:W3CDTF">2009-07-02T12:28:33Z</dcterms:created>
  <dcterms:modified xsi:type="dcterms:W3CDTF">2015-09-04T07:37:20Z</dcterms:modified>
</cp:coreProperties>
</file>