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66" r:id="rId2"/>
    <p:sldId id="367" r:id="rId3"/>
    <p:sldId id="373" r:id="rId4"/>
    <p:sldId id="374" r:id="rId5"/>
    <p:sldId id="375" r:id="rId6"/>
    <p:sldId id="376" r:id="rId7"/>
    <p:sldId id="377" r:id="rId8"/>
    <p:sldId id="378" r:id="rId9"/>
    <p:sldId id="369" r:id="rId10"/>
    <p:sldId id="384" r:id="rId11"/>
    <p:sldId id="383" r:id="rId12"/>
    <p:sldId id="379" r:id="rId13"/>
    <p:sldId id="385" r:id="rId14"/>
    <p:sldId id="386" r:id="rId15"/>
    <p:sldId id="387" r:id="rId16"/>
    <p:sldId id="380" r:id="rId17"/>
    <p:sldId id="381" r:id="rId18"/>
    <p:sldId id="371" r:id="rId19"/>
  </p:sldIdLst>
  <p:sldSz cx="9144000" cy="6858000" type="screen4x3"/>
  <p:notesSz cx="6881813" cy="97107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CC"/>
    <a:srgbClr val="FFCCFF"/>
    <a:srgbClr val="FFFFFF"/>
    <a:srgbClr val="FF6600"/>
    <a:srgbClr val="FFFF66"/>
    <a:srgbClr val="FF9933"/>
    <a:srgbClr val="FFFF99"/>
    <a:srgbClr val="7F7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89508" autoAdjust="0"/>
  </p:normalViewPr>
  <p:slideViewPr>
    <p:cSldViewPr>
      <p:cViewPr>
        <p:scale>
          <a:sx n="100" d="100"/>
          <a:sy n="100" d="100"/>
        </p:scale>
        <p:origin x="-1768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1788" y="-90"/>
      </p:cViewPr>
      <p:guideLst>
        <p:guide orient="horz" pos="3059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DASRI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22/01/2010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3 RB prévention des risques biologiques au laboratoire de BGB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03274EC-B520-4A71-8528-14DF55093B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87742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DASRI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22/01/2010</a:t>
            </a:r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14" tIns="47407" rIns="94814" bIns="47407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182" y="4612601"/>
            <a:ext cx="5505450" cy="4369832"/>
          </a:xfrm>
          <a:prstGeom prst="rect">
            <a:avLst/>
          </a:prstGeom>
        </p:spPr>
        <p:txBody>
          <a:bodyPr vert="horz" lIns="94814" tIns="47407" rIns="94814" bIns="47407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fr-FR" smtClean="0"/>
              <a:t>3 RB prévention des risques biologiques au laboratoire de BGB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CCA8030-2D6F-46ED-A9E4-768A1206215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726207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CA8030-2D6F-46ED-A9E4-768A12062157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22/01/2010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 RB prévention des risques biologiques au laboratoire de BGB</a:t>
            </a:r>
            <a:endParaRPr lang="fr-FR"/>
          </a:p>
        </p:txBody>
      </p:sp>
      <p:sp>
        <p:nvSpPr>
          <p:cNvPr id="7" name="Espace réservé de l'en-tête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DASRI</a:t>
            </a: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>
            <a:noAutofit/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0CA22-342F-4CC9-A965-6CD03A2C8889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351A2-F2B6-48FD-9428-FB11F8E16C5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D4CB3-9476-43C2-A6D2-6128F9C89993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73CCC-5B5B-478D-941E-E7209FB526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E779C-46F7-4E39-B797-D8164B95192D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4E149-6026-4535-8E04-C15B30177C6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A9B4D-DC1F-4416-8BA3-E37D7D15719A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7CD7F-DED2-4738-88A8-4E3987551ED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/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A68B6-D33E-4988-A4F5-3CA31716BA44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5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14A40-F553-4346-AE35-8C23B25252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C5222-AEF9-4EAD-BD86-7231CCCD0D20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5661B-8127-4C41-830C-E78EDC7062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751EE-159C-428C-BCD0-B10D4012BA92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8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BF81A-0429-4CC9-BE1D-14E6C3D0CD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33EE7-7585-454C-976D-22454E8FC0A0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4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05C48-8D6E-4FC5-B9CE-E4A74E6ECE7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A3E4D-92B9-4D06-994A-57472EEC44B1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3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7B316-30BA-4551-84F1-E3377D90F26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976A7-CABF-4587-9E2F-BF58B9607C1F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6" name="Rectangl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2468-2F97-4E68-8F80-0F8E7B19D8F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27075" y="1062038"/>
            <a:ext cx="4600575" cy="3978275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anchor="ctr">
            <a:normAutofit/>
          </a:bodyPr>
          <a:lstStyle/>
          <a:p>
            <a:pPr indent="-27432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n-US" sz="200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F7A7F-E7DF-4E8D-B397-94B32D00BF7C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9444D-5F25-4743-9FD9-7932672557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CC"/>
            </a:gs>
            <a:gs pos="100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1027" name="Rectangle 11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83F89F2D-532B-4B17-AF5C-74E60536A92E}" type="datetimeFigureOut">
              <a:rPr lang="fr-FR"/>
              <a:pPr>
                <a:defRPr/>
              </a:pPr>
              <a:t>04/09/15</a:t>
            </a:fld>
            <a:endParaRPr lang="fr-FR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en-US" sz="120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>
              <a:defRPr/>
            </a:pPr>
            <a:fld id="{C0A8FE8A-D0A6-4591-831F-8551595B93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rtl="0" fontAlgn="base">
        <a:spcBef>
          <a:spcPct val="0"/>
        </a:spcBef>
        <a:spcAft>
          <a:spcPct val="0"/>
        </a:spcAft>
        <a:defRPr lang="en-US" sz="4800" b="1" kern="1200" dirty="0">
          <a:solidFill>
            <a:srgbClr val="7F4A25"/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  <a:lvl2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7F4A25"/>
          </a:solidFill>
          <a:latin typeface="Candara" pitchFamily="34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213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2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8388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4pPr>
      <a:lvl5pPr marL="131603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"/>
        <a:defRPr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egifrance.gouv.fr/affichCodeArticle.do?cidTexte=LEGITEXT000006072665&amp;idArticle=LEGIARTI000006910436&amp;dateTexte=2008041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legifrance.gouv.fr/affichCodeArticle.do?cidTexte=LEGITEXT000006072665&amp;idArticle=LEGIARTI000006910436&amp;dateTexte=20080415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68760"/>
            <a:ext cx="8405536" cy="4608512"/>
          </a:xfrm>
        </p:spPr>
        <p:txBody>
          <a:bodyPr>
            <a:normAutofit fontScale="90000"/>
          </a:bodyPr>
          <a:lstStyle/>
          <a:p>
            <a:r>
              <a:rPr lang="fr-FR" sz="8000" u="sng" dirty="0" smtClean="0"/>
              <a:t>Elimination des DASRI et </a:t>
            </a:r>
            <a:r>
              <a:rPr lang="fr-FR" sz="8000" u="sng" dirty="0" smtClean="0"/>
              <a:t>assimilés</a:t>
            </a:r>
            <a:br>
              <a:rPr lang="fr-FR" sz="8000" u="sng" dirty="0" smtClean="0"/>
            </a:br>
            <a:r>
              <a:rPr lang="fr-FR" sz="8000" u="sng" dirty="0" smtClean="0"/>
              <a:t/>
            </a:r>
            <a:br>
              <a:rPr lang="fr-FR" sz="8000" u="sng" dirty="0" smtClean="0"/>
            </a:br>
            <a:r>
              <a:rPr lang="fr-FR" u="sng" dirty="0" smtClean="0"/>
              <a:t>(</a:t>
            </a:r>
            <a:r>
              <a:rPr lang="fr-FR" dirty="0" smtClean="0"/>
              <a:t>Brochure INRS ED 918)</a:t>
            </a:r>
            <a:br>
              <a:rPr lang="fr-FR" dirty="0" smtClean="0"/>
            </a:br>
            <a:r>
              <a:rPr lang="fr-FR" dirty="0" smtClean="0"/>
              <a:t>(http//www.rudologia.fr/dasri/)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107157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85728"/>
            <a:ext cx="150016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1538" y="214290"/>
            <a:ext cx="7499350" cy="694430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 smtClean="0"/>
              <a:t>Emballage des DASRI</a:t>
            </a:r>
            <a:endParaRPr lang="fr-FR" b="1" u="sng" dirty="0" smtClean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357826"/>
            <a:ext cx="857224" cy="57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72206"/>
            <a:ext cx="7143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571472" y="928670"/>
          <a:ext cx="7929619" cy="3154680"/>
        </p:xfrm>
        <a:graphic>
          <a:graphicData uri="http://schemas.openxmlformats.org/drawingml/2006/table">
            <a:tbl>
              <a:tblPr/>
              <a:tblGrid>
                <a:gridCol w="4119752"/>
                <a:gridCol w="1098371"/>
                <a:gridCol w="853906"/>
                <a:gridCol w="732535"/>
                <a:gridCol w="1125055"/>
              </a:tblGrid>
              <a:tr h="2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Calibri"/>
                          <a:cs typeface="Times New Roman"/>
                        </a:rPr>
                        <a:t>Types de déchets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Calibri"/>
                          <a:cs typeface="Times New Roman"/>
                        </a:rPr>
                        <a:t>Perforants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Calibri"/>
                          <a:cs typeface="Times New Roman"/>
                        </a:rPr>
                        <a:t>Solides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Calibri"/>
                          <a:cs typeface="Times New Roman"/>
                        </a:rPr>
                        <a:t>Mous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Calibri"/>
                          <a:cs typeface="Times New Roman"/>
                        </a:rPr>
                        <a:t>Liquides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Calibri"/>
                          <a:cs typeface="Times New Roman"/>
                        </a:rPr>
                        <a:t>Sac en plastique (1,2) 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Calibri"/>
                          <a:cs typeface="Times New Roman"/>
                        </a:rPr>
                        <a:t>Sac en papier doublé intérieurement de plastique (1,2)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Calibri"/>
                          <a:cs typeface="Times New Roman"/>
                        </a:rPr>
                        <a:t>Caisse en carton avec sac plastique intérieur(1)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Calibri"/>
                          <a:cs typeface="Times New Roman"/>
                        </a:rPr>
                        <a:t>Boîte et </a:t>
                      </a:r>
                      <a:r>
                        <a:rPr lang="fr-FR" sz="1800" dirty="0" err="1">
                          <a:latin typeface="Times New Roman"/>
                          <a:ea typeface="Calibri"/>
                          <a:cs typeface="Times New Roman"/>
                        </a:rPr>
                        <a:t>minicollecteur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Calibri"/>
                          <a:cs typeface="Times New Roman"/>
                        </a:rPr>
                        <a:t>Fût et jerricane en plastique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Calibri"/>
                          <a:cs typeface="Times New Roman"/>
                        </a:rPr>
                        <a:t>Emballage étanche pour liquides</a:t>
                      </a:r>
                      <a:endParaRPr lang="fr-FR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pic>
        <p:nvPicPr>
          <p:cNvPr id="9" name="Image 8" descr="Container DASR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4365104"/>
            <a:ext cx="2691602" cy="1931620"/>
          </a:xfrm>
          <a:prstGeom prst="rect">
            <a:avLst/>
          </a:prstGeom>
        </p:spPr>
      </p:pic>
      <p:pic>
        <p:nvPicPr>
          <p:cNvPr id="10" name="Image 9" descr="sac Dasr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4365104"/>
            <a:ext cx="2592935" cy="214314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331640" y="638132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/>
                <a:ea typeface="Calibri"/>
                <a:cs typeface="Times New Roman"/>
              </a:rPr>
              <a:t>Sacs en plastique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220072" y="6211669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/>
                <a:ea typeface="Calibri"/>
                <a:cs typeface="Times New Roman"/>
              </a:rPr>
              <a:t>Boîtes et </a:t>
            </a:r>
            <a:r>
              <a:rPr lang="fr-FR" dirty="0" err="1" smtClean="0">
                <a:latin typeface="Times New Roman"/>
                <a:ea typeface="Calibri"/>
                <a:cs typeface="Times New Roman"/>
              </a:rPr>
              <a:t>minicollecteurs</a:t>
            </a:r>
            <a:endParaRPr lang="fr-FR" sz="1600" dirty="0" smtClean="0">
              <a:latin typeface="Calibri"/>
              <a:ea typeface="Calibri"/>
              <a:cs typeface="Times New Roman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4454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u="sng" dirty="0" smtClean="0"/>
              <a:t>Règles d’utilisation des collecteurs PCT</a:t>
            </a:r>
            <a:endParaRPr lang="fr-FR" b="1" u="sng" dirty="0" smtClean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1200">
              <a:buFont typeface="Wingdings" pitchFamily="2" charset="2"/>
              <a:buChar char="q"/>
            </a:pPr>
            <a:r>
              <a:rPr lang="fr-FR" dirty="0" smtClean="0"/>
              <a:t>Disposé à portée de main; </a:t>
            </a:r>
          </a:p>
          <a:p>
            <a:pPr marL="711200">
              <a:buFont typeface="Wingdings" pitchFamily="2" charset="2"/>
              <a:buChar char="q"/>
            </a:pPr>
            <a:r>
              <a:rPr lang="fr-FR" dirty="0" smtClean="0"/>
              <a:t>Vérifier la stabilité;</a:t>
            </a:r>
          </a:p>
          <a:p>
            <a:pPr marL="711200">
              <a:buFont typeface="Wingdings" pitchFamily="2" charset="2"/>
              <a:buChar char="q"/>
            </a:pPr>
            <a:r>
              <a:rPr lang="fr-FR" dirty="0" smtClean="0"/>
              <a:t>Ne jamais forcer lors de l’introduction;</a:t>
            </a:r>
          </a:p>
          <a:p>
            <a:pPr marL="711200">
              <a:buFont typeface="Wingdings" pitchFamily="2" charset="2"/>
              <a:buChar char="q"/>
            </a:pPr>
            <a:r>
              <a:rPr lang="fr-FR" dirty="0" smtClean="0"/>
              <a:t>Activer le système de fermeture définitive dès que la limite de remplissage est atteinte.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357826"/>
            <a:ext cx="857224" cy="57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072206"/>
            <a:ext cx="7143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 descr="Container DASR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221088"/>
            <a:ext cx="2691602" cy="1931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1538" y="285728"/>
            <a:ext cx="749935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 smtClean="0"/>
              <a:t>Circuit d’élimination des DASRI</a:t>
            </a:r>
            <a:endParaRPr lang="fr-FR" b="1" u="sng" dirty="0" smtClean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165304"/>
            <a:ext cx="857224" cy="57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37312"/>
            <a:ext cx="7143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èche vers le bas 7"/>
          <p:cNvSpPr/>
          <p:nvPr/>
        </p:nvSpPr>
        <p:spPr>
          <a:xfrm>
            <a:off x="5724128" y="1268760"/>
            <a:ext cx="792088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779912" y="2708920"/>
            <a:ext cx="5040560" cy="36724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ENTREPOSAGE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Conformité des locaux de stockage </a:t>
            </a:r>
            <a:r>
              <a:rPr lang="fr-FR" sz="2400" dirty="0" smtClean="0">
                <a:latin typeface="Calibri" pitchFamily="34" charset="0"/>
                <a:cs typeface="Arial" pitchFamily="34" charset="0"/>
              </a:rPr>
              <a:t>: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à distance des zones d’activités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et des prises d’air neuf de ventilation et facile d’accès pour les véhicules de collecte</a:t>
            </a:r>
            <a:r>
              <a:rPr lang="fr-FR" sz="2400" dirty="0" smtClean="0">
                <a:latin typeface="Calibri" pitchFamily="34" charset="0"/>
                <a:cs typeface="Arial" pitchFamily="34" charset="0"/>
              </a:rPr>
              <a:t>.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sz="2400" dirty="0" smtClean="0">
              <a:latin typeface="Calibri" pitchFamily="34" charset="0"/>
              <a:cs typeface="Arial" pitchFamily="34" charset="0"/>
            </a:endParaRPr>
          </a:p>
          <a:p>
            <a:pPr marL="85725" marR="0" lvl="0" indent="-85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r-FR" sz="2400" u="sng" dirty="0" smtClean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D</a:t>
            </a:r>
            <a:r>
              <a:rPr kumimoji="0" lang="fr-FR" sz="2400" b="0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élais d’entreposage </a:t>
            </a:r>
            <a:r>
              <a:rPr lang="fr-FR" sz="2400" dirty="0" smtClean="0">
                <a:latin typeface="Calibri" pitchFamily="34" charset="0"/>
                <a:cs typeface="Arial" pitchFamily="34" charset="0"/>
              </a:rPr>
              <a:t>: 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en fonction de la quantité produite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(3 mois si moins de 5kg/mois)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23528" y="3068960"/>
            <a:ext cx="3398391" cy="1224136"/>
          </a:xfrm>
          <a:prstGeom prst="rect">
            <a:avLst/>
          </a:prstGeom>
          <a:solidFill>
            <a:schemeClr val="bg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Arial" pitchFamily="34" charset="0"/>
              </a:rPr>
              <a:t>Arrêté du 7 septembre 1999</a:t>
            </a: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Arial" pitchFamily="34" charset="0"/>
              </a:rPr>
              <a:t>Relatif aux modalités d’entreposage des DASRI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8" grpId="0" animBg="1"/>
      <p:bldP spid="25602" grpId="0" animBg="1"/>
      <p:bldP spid="2560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1538" y="285728"/>
            <a:ext cx="749935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 smtClean="0"/>
              <a:t>Entreposage des </a:t>
            </a:r>
            <a:r>
              <a:rPr lang="fr-FR" u="sng" dirty="0" smtClean="0"/>
              <a:t>DASRI</a:t>
            </a:r>
            <a:endParaRPr lang="fr-FR" b="1" u="sng" dirty="0" smtClean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165304"/>
            <a:ext cx="857224" cy="57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37312"/>
            <a:ext cx="7143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395536" y="1196752"/>
            <a:ext cx="8353425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charset="0"/>
              <a:buChar char="è"/>
            </a:pPr>
            <a:r>
              <a:rPr lang="fr-FR" sz="2800" b="1" kern="1200" dirty="0">
                <a:cs typeface="Arial" charset="0"/>
              </a:rPr>
              <a:t> Principales conditions à respecter pour le local intérieur (production &gt; 15 kg par mois)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fr-FR" kern="1200" dirty="0">
                <a:cs typeface="Arial" charset="0"/>
              </a:rPr>
              <a:t> </a:t>
            </a:r>
            <a:r>
              <a:rPr lang="fr-FR" sz="2600" kern="1200" dirty="0">
                <a:cs typeface="Arial" charset="0"/>
              </a:rPr>
              <a:t>surface adaptée à la quantité de déchets entreposés,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fr-FR" sz="2600" kern="1200" dirty="0">
                <a:cs typeface="Arial" charset="0"/>
              </a:rPr>
              <a:t> présence d’une porte avec une inscription mentionnant son usage,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fr-FR" sz="2600" kern="1200" dirty="0">
                <a:cs typeface="Arial" charset="0"/>
              </a:rPr>
              <a:t> existence d’un système de sécurisé contre les risques de dégradation et de vol,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fr-FR" sz="2600" kern="1200" dirty="0">
                <a:cs typeface="Arial" charset="0"/>
              </a:rPr>
              <a:t> présence d’un dispositif de ventilation et d’éclairage correct,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fr-FR" sz="2600" kern="1200" dirty="0">
                <a:cs typeface="Arial" charset="0"/>
              </a:rPr>
              <a:t> sol et  parois </a:t>
            </a:r>
            <a:r>
              <a:rPr lang="fr-FR" altLang="ja-JP" sz="2600" kern="1200" dirty="0">
                <a:cs typeface="Arial" charset="0"/>
              </a:rPr>
              <a:t>lavables régulièrement entretenus…</a:t>
            </a:r>
            <a:endParaRPr lang="fr-FR" sz="2600" kern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901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1538" y="285728"/>
            <a:ext cx="749935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 smtClean="0"/>
              <a:t>Entreposage des </a:t>
            </a:r>
            <a:r>
              <a:rPr lang="fr-FR" u="sng" dirty="0" smtClean="0"/>
              <a:t>DASRI</a:t>
            </a:r>
            <a:endParaRPr lang="fr-FR" b="1" u="sng" dirty="0" smtClean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165304"/>
            <a:ext cx="857224" cy="57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37312"/>
            <a:ext cx="7143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23528" y="1052736"/>
            <a:ext cx="83534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charset="0"/>
              <a:buChar char="è"/>
            </a:pPr>
            <a:r>
              <a:rPr lang="fr-FR" sz="2800" b="1" kern="1200" dirty="0">
                <a:cs typeface="Arial" charset="0"/>
              </a:rPr>
              <a:t> Principales conditions à respecter pour le local intérieur (production comprise entre 5 et 15 kg /mois)</a:t>
            </a:r>
            <a:r>
              <a:rPr lang="fr-FR" kern="1200" dirty="0">
                <a:cs typeface="Arial" charset="0"/>
              </a:rPr>
              <a:t> </a:t>
            </a:r>
          </a:p>
          <a:p>
            <a:pPr marL="1143000" lvl="2" eaLnBrk="1" hangingPunct="1">
              <a:buFont typeface="Arial" charset="0"/>
              <a:buBlip>
                <a:blip r:embed="rId4"/>
              </a:buBlip>
            </a:pPr>
            <a:r>
              <a:rPr lang="fr-FR" sz="2600" kern="1200" dirty="0">
                <a:cs typeface="Arial" charset="0"/>
              </a:rPr>
              <a:t>surface adaptée à la quantité entreposée ,</a:t>
            </a:r>
          </a:p>
          <a:p>
            <a:pPr marL="1143000" lvl="2" eaLnBrk="1" hangingPunct="1">
              <a:buFont typeface="Arial" charset="0"/>
              <a:buBlip>
                <a:blip r:embed="rId4"/>
              </a:buBlip>
            </a:pPr>
            <a:r>
              <a:rPr lang="fr-FR" sz="2600" kern="1200" dirty="0">
                <a:cs typeface="Arial" charset="0"/>
              </a:rPr>
              <a:t>zone identifiée, située à l’abri des sources de chaleur et nettoyée régulièrement,</a:t>
            </a:r>
          </a:p>
          <a:p>
            <a:pPr marL="1143000" lvl="2" eaLnBrk="1" hangingPunct="1">
              <a:buFont typeface="Arial" charset="0"/>
              <a:buBlip>
                <a:blip r:embed="rId4"/>
              </a:buBlip>
            </a:pPr>
            <a:r>
              <a:rPr lang="fr-FR" sz="2600" kern="1200" dirty="0">
                <a:cs typeface="Arial" charset="0"/>
              </a:rPr>
              <a:t>emballages agréés hermétiquement fermés.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39552" y="4221088"/>
            <a:ext cx="83534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charset="0"/>
              <a:buChar char="è"/>
            </a:pPr>
            <a:r>
              <a:rPr lang="fr-FR" sz="2800" b="1" kern="1200" dirty="0">
                <a:cs typeface="Arial" charset="0"/>
              </a:rPr>
              <a:t> Conditions à respecter pour le local intérieur (production inférieure ou égale à 5 kg /mois)</a:t>
            </a:r>
            <a:r>
              <a:rPr lang="fr-FR" kern="1200" dirty="0">
                <a:cs typeface="Arial" charset="0"/>
              </a:rPr>
              <a:t> </a:t>
            </a:r>
          </a:p>
          <a:p>
            <a:pPr marL="1143000" lvl="2" eaLnBrk="1" hangingPunct="1">
              <a:buFont typeface="Arial" charset="0"/>
              <a:buBlip>
                <a:blip r:embed="rId4"/>
              </a:buBlip>
            </a:pPr>
            <a:r>
              <a:rPr lang="fr-FR" sz="2600" kern="1200" dirty="0">
                <a:cs typeface="Arial" charset="0"/>
              </a:rPr>
              <a:t>déchets dans des emballages spécifiques,</a:t>
            </a:r>
          </a:p>
          <a:p>
            <a:pPr marL="1143000" lvl="2" eaLnBrk="1" hangingPunct="1">
              <a:buFont typeface="Arial" charset="0"/>
              <a:buBlip>
                <a:blip r:embed="rId4"/>
              </a:buBlip>
            </a:pPr>
            <a:r>
              <a:rPr lang="fr-FR" sz="2600" kern="1200" dirty="0">
                <a:cs typeface="Arial" charset="0"/>
              </a:rPr>
              <a:t>conteneurs à l’écart des sources de chaleur.</a:t>
            </a:r>
          </a:p>
        </p:txBody>
      </p:sp>
    </p:spTree>
    <p:extLst>
      <p:ext uri="{BB962C8B-B14F-4D97-AF65-F5344CB8AC3E}">
        <p14:creationId xmlns:p14="http://schemas.microsoft.com/office/powerpoint/2010/main" val="594160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1538" y="285728"/>
            <a:ext cx="749935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 smtClean="0"/>
              <a:t>Entreposage des </a:t>
            </a:r>
            <a:r>
              <a:rPr lang="fr-FR" u="sng" dirty="0" smtClean="0"/>
              <a:t>DASRI</a:t>
            </a:r>
            <a:endParaRPr lang="fr-FR" b="1" u="sng" dirty="0" smtClean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165304"/>
            <a:ext cx="857224" cy="57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37312"/>
            <a:ext cx="7143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1700808"/>
            <a:ext cx="91440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1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1538" y="285728"/>
            <a:ext cx="749935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 smtClean="0"/>
              <a:t>Circuit d’élimination des DASRI</a:t>
            </a:r>
            <a:endParaRPr lang="fr-FR" b="1" u="sng" dirty="0" smtClean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165304"/>
            <a:ext cx="857224" cy="57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37312"/>
            <a:ext cx="7143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èche vers le bas 7"/>
          <p:cNvSpPr/>
          <p:nvPr/>
        </p:nvSpPr>
        <p:spPr>
          <a:xfrm>
            <a:off x="2699792" y="980728"/>
            <a:ext cx="792088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95536" y="2276872"/>
            <a:ext cx="4404916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ENLEVEMENT / TRANSPORT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23528" y="3573016"/>
            <a:ext cx="3888432" cy="1512168"/>
          </a:xfrm>
          <a:prstGeom prst="rect">
            <a:avLst/>
          </a:prstGeom>
          <a:solidFill>
            <a:schemeClr val="bg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Arial" pitchFamily="34" charset="0"/>
              </a:rPr>
              <a:t>Arrêté ADR du 1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Arial" pitchFamily="34" charset="0"/>
              </a:rPr>
              <a:t>er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Arial" pitchFamily="34" charset="0"/>
              </a:rPr>
              <a:t> juin 2001</a:t>
            </a: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Arial" pitchFamily="34" charset="0"/>
              </a:rPr>
              <a:t>Relatif transport des marchandises dangereuses</a:t>
            </a: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Arial" pitchFamily="34" charset="0"/>
              </a:rPr>
              <a:t>modifié</a:t>
            </a:r>
          </a:p>
          <a:p>
            <a:pPr lvl="1" algn="ctr">
              <a:spcAft>
                <a:spcPts val="1000"/>
              </a:spcAft>
            </a:pPr>
            <a:r>
              <a:rPr lang="fr-FR" sz="2000" dirty="0">
                <a:cs typeface="Arial" charset="0"/>
              </a:rPr>
              <a:t>DASRI =  </a:t>
            </a:r>
            <a:r>
              <a:rPr lang="fr-FR" sz="2000" dirty="0" smtClean="0">
                <a:cs typeface="Arial" charset="0"/>
              </a:rPr>
              <a:t>Matières infectieuses </a:t>
            </a:r>
            <a:r>
              <a:rPr lang="fr-FR" sz="2000" dirty="0">
                <a:cs typeface="Arial" charset="0"/>
              </a:rPr>
              <a:t>de classe </a:t>
            </a:r>
            <a:r>
              <a:rPr lang="fr-FR" sz="2000" b="1" dirty="0" smtClean="0">
                <a:cs typeface="Arial" charset="0"/>
              </a:rPr>
              <a:t>6.2 avec </a:t>
            </a:r>
            <a:r>
              <a:rPr lang="fr-FR" sz="2000" b="1" dirty="0">
                <a:cs typeface="Arial" charset="0"/>
              </a:rPr>
              <a:t>numéros ONU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427985" y="2877295"/>
            <a:ext cx="4608512" cy="301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Wingdings" charset="0"/>
              <a:buChar char="è"/>
            </a:pPr>
            <a:r>
              <a:rPr lang="fr-FR" sz="2800" kern="1200" dirty="0">
                <a:cs typeface="Arial" charset="0"/>
              </a:rPr>
              <a:t>Numéro </a:t>
            </a:r>
            <a:r>
              <a:rPr lang="fr-FR" sz="2800" b="1" kern="1200" dirty="0">
                <a:solidFill>
                  <a:srgbClr val="FF0000"/>
                </a:solidFill>
                <a:cs typeface="Arial" charset="0"/>
              </a:rPr>
              <a:t>ONU 3191 pour</a:t>
            </a:r>
          </a:p>
          <a:p>
            <a:pPr lvl="1" algn="just"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fr-FR" kern="1200" dirty="0">
                <a:cs typeface="Arial" charset="0"/>
              </a:rPr>
              <a:t> déchets d’activité de soins ayant une probabilité faible de contenir des matières infectieuses,</a:t>
            </a:r>
          </a:p>
          <a:p>
            <a:pPr lvl="1" algn="just"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fr-FR" kern="1200" dirty="0">
                <a:cs typeface="Arial" charset="0"/>
              </a:rPr>
              <a:t> déchets contenant des </a:t>
            </a:r>
            <a:r>
              <a:rPr lang="fr-FR" b="1" kern="1200" dirty="0">
                <a:cs typeface="Arial" charset="0"/>
              </a:rPr>
              <a:t>agents biologiques</a:t>
            </a:r>
            <a:r>
              <a:rPr lang="fr-FR" kern="1200" dirty="0">
                <a:cs typeface="Arial" charset="0"/>
              </a:rPr>
              <a:t> ne provoquant pas une invalidité permanente ou une maladie mortelle ou potentiellement mortelle pour l’homme ou l’animal	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8" grpId="0" animBg="1"/>
      <p:bldP spid="30722" grpId="0" animBg="1"/>
      <p:bldP spid="307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1538" y="285728"/>
            <a:ext cx="749935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 smtClean="0"/>
              <a:t>Circuit d’élimination des DASRI</a:t>
            </a:r>
            <a:endParaRPr lang="fr-FR" b="1" u="sng" dirty="0" smtClean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77272"/>
            <a:ext cx="857224" cy="57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373216"/>
            <a:ext cx="7143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èche vers le bas 7"/>
          <p:cNvSpPr/>
          <p:nvPr/>
        </p:nvSpPr>
        <p:spPr>
          <a:xfrm>
            <a:off x="4283968" y="836712"/>
            <a:ext cx="79208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059832" y="1484784"/>
            <a:ext cx="325437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ELIMINATION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2339752" y="1844824"/>
            <a:ext cx="79208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1979712" y="5085184"/>
            <a:ext cx="79208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11560" y="2708920"/>
            <a:ext cx="3528392" cy="7200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Pré-traitement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par DESINFECTION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11560" y="3573016"/>
            <a:ext cx="3528392" cy="1440160"/>
          </a:xfrm>
          <a:prstGeom prst="rect">
            <a:avLst/>
          </a:prstGeom>
          <a:solidFill>
            <a:schemeClr val="bg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Arial" pitchFamily="34" charset="0"/>
              </a:rPr>
              <a:t>Circulaire du 26 juillet 1991</a:t>
            </a: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Arial" pitchFamily="34" charset="0"/>
              </a:rPr>
              <a:t>Relative à la mise en œuvre des procédés de désinfection des DASRI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043608" y="5949280"/>
            <a:ext cx="3254375" cy="75044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INCINERATION COMME ORDURE MENAGERE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Flèche vers le bas 14"/>
          <p:cNvSpPr/>
          <p:nvPr/>
        </p:nvSpPr>
        <p:spPr>
          <a:xfrm>
            <a:off x="6156176" y="1988840"/>
            <a:ext cx="79208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076056" y="2924944"/>
            <a:ext cx="3468812" cy="6480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INCINERATION SPECIFIQUE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004048" y="3933056"/>
            <a:ext cx="3614415" cy="1944216"/>
          </a:xfrm>
          <a:prstGeom prst="rect">
            <a:avLst/>
          </a:prstGeom>
          <a:solidFill>
            <a:schemeClr val="bg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Arial" pitchFamily="34" charset="0"/>
              </a:rPr>
              <a:t>arrêtés du 20 septembre 2002</a:t>
            </a: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Arial" pitchFamily="34" charset="0"/>
              </a:rPr>
              <a:t>Relatifs aux installations d’incinération des déchets dangereux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Image 17" descr="logmed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520" y="908720"/>
            <a:ext cx="1512168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8" grpId="0" animBg="1"/>
      <p:bldP spid="31746" grpId="0" animBg="1"/>
      <p:bldP spid="9" grpId="0" animBg="1"/>
      <p:bldP spid="9" grpId="1" animBg="1"/>
      <p:bldP spid="10" grpId="0" animBg="1"/>
      <p:bldP spid="10" grpId="1" animBg="1"/>
      <p:bldP spid="31747" grpId="0" animBg="1"/>
      <p:bldP spid="31747" grpId="1" animBg="1"/>
      <p:bldP spid="31749" grpId="0" animBg="1"/>
      <p:bldP spid="31749" grpId="1" animBg="1"/>
      <p:bldP spid="31750" grpId="0" animBg="1"/>
      <p:bldP spid="31750" grpId="1" animBg="1"/>
      <p:bldP spid="15" grpId="0" animBg="1"/>
      <p:bldP spid="31751" grpId="0" animBg="1"/>
      <p:bldP spid="317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1538" y="142852"/>
            <a:ext cx="7499350" cy="785810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 smtClean="0"/>
              <a:t>Prétraitement des DASRI</a:t>
            </a:r>
            <a:endParaRPr lang="fr-FR" b="1" u="sng" dirty="0" smtClean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57224" cy="57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0"/>
            <a:ext cx="7143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logmed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576" y="836712"/>
            <a:ext cx="6336704" cy="5472608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844824"/>
            <a:ext cx="4943847" cy="393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683568" y="3212976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BROYAGE OU COMPACTAGE + DESINFECTION (thermique, chimique …)</a:t>
            </a:r>
            <a:endParaRPr lang="fr-FR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u="sng" dirty="0" smtClean="0"/>
              <a:t>DASRI et assimilés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38437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sz="4400" b="1" dirty="0" smtClean="0"/>
              <a:t>D</a:t>
            </a:r>
            <a:r>
              <a:rPr lang="fr-FR" sz="4400" dirty="0" smtClean="0"/>
              <a:t>échets d’</a:t>
            </a:r>
            <a:r>
              <a:rPr lang="fr-FR" sz="4400" b="1" dirty="0" smtClean="0"/>
              <a:t>A</a:t>
            </a:r>
            <a:r>
              <a:rPr lang="fr-FR" sz="4400" dirty="0" smtClean="0"/>
              <a:t>ctivités de </a:t>
            </a:r>
            <a:r>
              <a:rPr lang="fr-FR" sz="4400" b="1" dirty="0" smtClean="0"/>
              <a:t>S</a:t>
            </a:r>
            <a:r>
              <a:rPr lang="fr-FR" sz="4400" dirty="0" smtClean="0"/>
              <a:t>oins à </a:t>
            </a:r>
            <a:r>
              <a:rPr lang="fr-FR" sz="4400" b="1" dirty="0" smtClean="0"/>
              <a:t>R</a:t>
            </a:r>
            <a:r>
              <a:rPr lang="fr-FR" sz="4400" dirty="0" smtClean="0"/>
              <a:t>isques </a:t>
            </a:r>
            <a:r>
              <a:rPr lang="fr-FR" sz="4400" b="1" dirty="0" smtClean="0"/>
              <a:t>I</a:t>
            </a:r>
            <a:r>
              <a:rPr lang="fr-FR" sz="4400" dirty="0" smtClean="0"/>
              <a:t>nfectieux (</a:t>
            </a:r>
            <a:r>
              <a:rPr lang="fr-FR" sz="4400" b="1" dirty="0" smtClean="0">
                <a:solidFill>
                  <a:schemeClr val="tx2"/>
                </a:solidFill>
              </a:rPr>
              <a:t>DASRI</a:t>
            </a:r>
            <a:r>
              <a:rPr lang="fr-FR" sz="4400" dirty="0" smtClean="0"/>
              <a:t>) et </a:t>
            </a:r>
            <a:r>
              <a:rPr lang="fr-FR" sz="4400" b="1" dirty="0" smtClean="0"/>
              <a:t>A</a:t>
            </a:r>
            <a:r>
              <a:rPr lang="fr-FR" sz="4400" dirty="0" smtClean="0"/>
              <a:t>ssimilés (</a:t>
            </a:r>
            <a:r>
              <a:rPr lang="fr-FR" sz="4400" b="1" dirty="0" smtClean="0">
                <a:solidFill>
                  <a:schemeClr val="tx2"/>
                </a:solidFill>
              </a:rPr>
              <a:t>DASRIA</a:t>
            </a:r>
            <a:r>
              <a:rPr lang="fr-FR" sz="4400" dirty="0" smtClean="0"/>
              <a:t>)</a:t>
            </a:r>
          </a:p>
          <a:p>
            <a:pPr>
              <a:buNone/>
            </a:pPr>
            <a:endParaRPr lang="fr-FR" sz="4400" dirty="0" smtClean="0"/>
          </a:p>
          <a:p>
            <a:pPr>
              <a:buNone/>
            </a:pPr>
            <a:r>
              <a:rPr lang="fr-FR" sz="4400" dirty="0" smtClean="0"/>
              <a:t>Définis par </a:t>
            </a:r>
            <a:r>
              <a:rPr lang="fr-FR" sz="4400" b="1" i="1" dirty="0" smtClean="0">
                <a:hlinkClick r:id="rId2"/>
              </a:rPr>
              <a:t>Art. R1335-1 du Code de la santé publique</a:t>
            </a:r>
            <a:endParaRPr lang="fr-FR" sz="4400" b="1" i="1" dirty="0" smtClean="0"/>
          </a:p>
          <a:p>
            <a:pPr>
              <a:buNone/>
            </a:pPr>
            <a:endParaRPr lang="fr-FR" sz="4400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57224" cy="57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6215082"/>
            <a:ext cx="7143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8229600" cy="827112"/>
          </a:xfrm>
        </p:spPr>
        <p:txBody>
          <a:bodyPr>
            <a:normAutofit/>
          </a:bodyPr>
          <a:lstStyle/>
          <a:p>
            <a:pPr algn="ctr"/>
            <a:r>
              <a:rPr lang="fr-FR" b="1" u="sng" dirty="0" smtClean="0"/>
              <a:t>Définitions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idx="1"/>
          </p:nvPr>
        </p:nvSpPr>
        <p:spPr>
          <a:xfrm>
            <a:off x="539552" y="1124744"/>
            <a:ext cx="8424936" cy="5544616"/>
          </a:xfrm>
        </p:spPr>
        <p:txBody>
          <a:bodyPr>
            <a:noAutofit/>
          </a:bodyPr>
          <a:lstStyle/>
          <a:p>
            <a:r>
              <a:rPr lang="fr-FR" sz="2000" b="1" dirty="0" smtClean="0"/>
              <a:t>DASRI</a:t>
            </a:r>
            <a:r>
              <a:rPr lang="fr-FR" sz="2000" dirty="0" smtClean="0"/>
              <a:t> </a:t>
            </a:r>
            <a:r>
              <a:rPr lang="fr-FR" sz="1800" dirty="0" smtClean="0"/>
              <a:t>      </a:t>
            </a:r>
            <a:r>
              <a:rPr lang="fr-FR" sz="1800" b="1" dirty="0" smtClean="0"/>
              <a:t>                      </a:t>
            </a:r>
            <a:r>
              <a:rPr lang="fr-FR" sz="1800" dirty="0" smtClean="0"/>
              <a:t> </a:t>
            </a:r>
          </a:p>
          <a:p>
            <a:pPr>
              <a:buNone/>
            </a:pPr>
            <a:r>
              <a:rPr lang="fr-FR" sz="1800" dirty="0" smtClean="0"/>
              <a:t>" Les déchets </a:t>
            </a:r>
            <a:r>
              <a:rPr lang="fr-FR" sz="1800" b="1" u="sng" dirty="0" smtClean="0"/>
              <a:t>qui présentent un risque infectieux</a:t>
            </a:r>
            <a:r>
              <a:rPr lang="fr-FR" sz="1800" dirty="0" smtClean="0"/>
              <a:t> du fait qu' ils contiennent des micro-organismes viables ou leur toxines dont on sait ou dont on a de bonnes raisons de croire qu’en raison de leur nature, de leur quantité ou de leur métabolisme, ils causent la maladie chez l’homme ou chez d’autres organismes vivants … " </a:t>
            </a:r>
          </a:p>
          <a:p>
            <a:pPr>
              <a:buNone/>
            </a:pPr>
            <a:r>
              <a:rPr lang="fr-FR" sz="1800" dirty="0" smtClean="0"/>
              <a:t>" </a:t>
            </a:r>
            <a:r>
              <a:rPr lang="fr-FR" sz="1800" b="1" u="sng" dirty="0" smtClean="0"/>
              <a:t>Même en l’absence de risque infectieux</a:t>
            </a:r>
            <a:r>
              <a:rPr lang="fr-FR" sz="1800" b="1" dirty="0" smtClean="0"/>
              <a:t>  </a:t>
            </a:r>
            <a:r>
              <a:rPr lang="fr-FR" sz="1800" dirty="0" smtClean="0"/>
              <a:t>les déchets qui relèvent de  l’une des 3 catégories :  </a:t>
            </a:r>
          </a:p>
          <a:p>
            <a:pPr marL="1076325" lvl="0" indent="-361950">
              <a:buFont typeface="Wingdings" pitchFamily="2" charset="2"/>
              <a:buChar char="v"/>
            </a:pPr>
            <a:r>
              <a:rPr lang="fr-FR" sz="1800" dirty="0" smtClean="0"/>
              <a:t>   matériels ou matériaux piquants-coupants- tranchants  </a:t>
            </a:r>
          </a:p>
          <a:p>
            <a:pPr marL="1076325" lvl="0" indent="-361950">
              <a:buFont typeface="Wingdings" pitchFamily="2" charset="2"/>
              <a:buChar char="v"/>
            </a:pPr>
            <a:r>
              <a:rPr lang="fr-FR" sz="1800" dirty="0" smtClean="0"/>
              <a:t>   produits sanguins à usage thérapeutique    </a:t>
            </a:r>
          </a:p>
          <a:p>
            <a:pPr marL="1076325" lvl="0" indent="-361950">
              <a:buFont typeface="Wingdings" pitchFamily="2" charset="2"/>
              <a:buChar char="v"/>
            </a:pPr>
            <a:r>
              <a:rPr lang="fr-FR" sz="1800" dirty="0" smtClean="0"/>
              <a:t>   déchets anatomiques humains "</a:t>
            </a:r>
          </a:p>
          <a:p>
            <a:pPr>
              <a:buNone/>
            </a:pPr>
            <a:r>
              <a:rPr lang="fr-FR" sz="1800" dirty="0" smtClean="0"/>
              <a:t>   </a:t>
            </a:r>
          </a:p>
          <a:p>
            <a:r>
              <a:rPr lang="fr-FR" sz="1800" b="1" dirty="0" smtClean="0"/>
              <a:t>Déchets Assimilables aux DASRI (DASRIA)</a:t>
            </a:r>
            <a:r>
              <a:rPr lang="fr-FR" sz="1800" dirty="0" smtClean="0"/>
              <a:t> </a:t>
            </a:r>
          </a:p>
          <a:p>
            <a:pPr>
              <a:buNone/>
            </a:pPr>
            <a:r>
              <a:rPr lang="fr-FR" sz="1800" dirty="0" smtClean="0"/>
              <a:t>"Déchets issus des activités d'enseignement, de recherche et de production industrielle dans les domaines de la médecine humaine et vétérinaire ainsi que ceux issus des activités de thanatopraxie" </a:t>
            </a:r>
          </a:p>
          <a:p>
            <a:endParaRPr lang="fr-FR" sz="1800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24" cy="57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6215082"/>
            <a:ext cx="7143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1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Art. R1335-1 du Code de la santé publique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u="sng" dirty="0" smtClean="0"/>
              <a:t>Risques pour: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3600" dirty="0" smtClean="0"/>
              <a:t>Les DASRI représentent des risques infectieux pour les </a:t>
            </a:r>
            <a:r>
              <a:rPr lang="fr-FR" sz="3600" dirty="0" smtClean="0">
                <a:solidFill>
                  <a:srgbClr val="FF0000"/>
                </a:solidFill>
              </a:rPr>
              <a:t>salariés</a:t>
            </a:r>
            <a:r>
              <a:rPr lang="fr-FR" sz="3600" dirty="0" smtClean="0"/>
              <a:t> qui les produisent, mais également pour les </a:t>
            </a:r>
            <a:r>
              <a:rPr lang="fr-FR" sz="3600" dirty="0" smtClean="0">
                <a:solidFill>
                  <a:srgbClr val="FF0000"/>
                </a:solidFill>
              </a:rPr>
              <a:t>personnels des sociétés de nettoyage</a:t>
            </a:r>
            <a:r>
              <a:rPr lang="fr-FR" sz="3600" dirty="0" smtClean="0"/>
              <a:t>, </a:t>
            </a:r>
            <a:r>
              <a:rPr lang="fr-FR" sz="3600" dirty="0" smtClean="0">
                <a:solidFill>
                  <a:srgbClr val="FF0000"/>
                </a:solidFill>
              </a:rPr>
              <a:t>de collecte, de transport ou de traitement des déchets.</a:t>
            </a:r>
            <a:endParaRPr lang="fr-FR" sz="3600" dirty="0" smtClean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24" cy="57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6215082"/>
            <a:ext cx="7143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http://www.rudologia.fr/medias/dasri/risques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725144"/>
            <a:ext cx="221906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63960"/>
          </a:xfrm>
        </p:spPr>
        <p:txBody>
          <a:bodyPr>
            <a:normAutofit/>
          </a:bodyPr>
          <a:lstStyle/>
          <a:p>
            <a:pPr algn="ctr"/>
            <a:r>
              <a:rPr lang="fr-FR" b="1" u="sng" dirty="0" smtClean="0"/>
              <a:t>3 types de risque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fr-FR" sz="4400" b="1" u="sng" dirty="0" smtClean="0">
                <a:solidFill>
                  <a:schemeClr val="tx2"/>
                </a:solidFill>
              </a:rPr>
              <a:t>LE RISQUE INFECTIEUX </a:t>
            </a:r>
          </a:p>
          <a:p>
            <a:pPr marL="714375" lvl="0" indent="352425">
              <a:buFont typeface="Wingdings" pitchFamily="2" charset="2"/>
              <a:buChar char="v"/>
            </a:pPr>
            <a:r>
              <a:rPr lang="fr-FR" sz="4400" dirty="0" smtClean="0"/>
              <a:t>Si « </a:t>
            </a:r>
            <a:r>
              <a:rPr lang="fr-FR" sz="4400" b="1" u="sng" dirty="0" smtClean="0"/>
              <a:t>déchets mous </a:t>
            </a:r>
            <a:r>
              <a:rPr lang="fr-FR" sz="4400" dirty="0" smtClean="0"/>
              <a:t>» : contamination par </a:t>
            </a:r>
            <a:r>
              <a:rPr lang="fr-FR" sz="4400" b="1" u="sng" dirty="0" smtClean="0"/>
              <a:t>Contact manuel </a:t>
            </a:r>
            <a:r>
              <a:rPr lang="fr-FR" sz="4400" dirty="0" smtClean="0"/>
              <a:t>(infection sur peau lésée, contamination muqueuse, digestive, …) ou  </a:t>
            </a:r>
            <a:r>
              <a:rPr lang="fr-FR" sz="4400" b="1" u="sng" dirty="0" smtClean="0"/>
              <a:t>Respiration des aérosols</a:t>
            </a:r>
            <a:endParaRPr lang="fr-FR" sz="4400" dirty="0" smtClean="0"/>
          </a:p>
          <a:p>
            <a:pPr marL="714375" lvl="0" indent="352425">
              <a:buFont typeface="Wingdings" pitchFamily="2" charset="2"/>
              <a:buChar char="v"/>
            </a:pPr>
            <a:r>
              <a:rPr lang="fr-FR" sz="4400" dirty="0" smtClean="0"/>
              <a:t>Si  « </a:t>
            </a:r>
            <a:r>
              <a:rPr lang="fr-FR" sz="4400" b="1" u="sng" dirty="0" smtClean="0"/>
              <a:t>déchets piquants-coupants-tranchants (PCT) </a:t>
            </a:r>
            <a:r>
              <a:rPr lang="fr-FR" sz="4400" dirty="0" smtClean="0"/>
              <a:t> » : contamination par </a:t>
            </a:r>
            <a:r>
              <a:rPr lang="fr-FR" sz="4400" b="1" dirty="0" smtClean="0"/>
              <a:t>piqure</a:t>
            </a:r>
            <a:r>
              <a:rPr lang="fr-FR" sz="4400" dirty="0" smtClean="0"/>
              <a:t> ou </a:t>
            </a:r>
            <a:r>
              <a:rPr lang="fr-FR" sz="4400" b="1" dirty="0" smtClean="0"/>
              <a:t>coupure</a:t>
            </a:r>
          </a:p>
          <a:p>
            <a:pPr>
              <a:buNone/>
            </a:pPr>
            <a:r>
              <a:rPr lang="fr-FR" sz="4400" dirty="0" smtClean="0"/>
              <a:t>  </a:t>
            </a:r>
          </a:p>
          <a:p>
            <a:pPr>
              <a:buFont typeface="Wingdings" pitchFamily="2" charset="2"/>
              <a:buChar char="q"/>
            </a:pPr>
            <a:r>
              <a:rPr lang="fr-FR" sz="4400" b="1" u="sng" dirty="0" smtClean="0">
                <a:solidFill>
                  <a:schemeClr val="tx2"/>
                </a:solidFill>
              </a:rPr>
              <a:t>LE RISQUE TRAUMATIQUE</a:t>
            </a:r>
          </a:p>
          <a:p>
            <a:pPr>
              <a:buNone/>
            </a:pPr>
            <a:r>
              <a:rPr lang="fr-FR" sz="4400" dirty="0" smtClean="0"/>
              <a:t>Il est lié à </a:t>
            </a:r>
            <a:r>
              <a:rPr lang="fr-FR" sz="4400" b="1" dirty="0" smtClean="0"/>
              <a:t>l'effraction de la peau </a:t>
            </a:r>
            <a:r>
              <a:rPr lang="fr-FR" sz="4400" dirty="0" smtClean="0"/>
              <a:t>(coupure ,piqure) même sans germe pathogène. </a:t>
            </a:r>
          </a:p>
          <a:p>
            <a:pPr>
              <a:buNone/>
            </a:pPr>
            <a:r>
              <a:rPr lang="fr-FR" sz="44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fr-FR" sz="4400" b="1" u="sng" dirty="0" smtClean="0">
                <a:solidFill>
                  <a:schemeClr val="tx2"/>
                </a:solidFill>
              </a:rPr>
              <a:t>LE RISQUE PSYCHO- EMOTIONEL</a:t>
            </a:r>
          </a:p>
          <a:p>
            <a:pPr>
              <a:buNone/>
            </a:pPr>
            <a:r>
              <a:rPr lang="fr-FR" sz="4400" dirty="0" smtClean="0"/>
              <a:t>Il est lié à la </a:t>
            </a:r>
            <a:r>
              <a:rPr lang="fr-FR" sz="4400" b="1" dirty="0" smtClean="0"/>
              <a:t>peur</a:t>
            </a:r>
            <a:r>
              <a:rPr lang="fr-FR" sz="4400" dirty="0" smtClean="0"/>
              <a:t> provoquée par la vue de petit matériel de soins, notamment seringues, tubulures, doigtiers, sondes, .... </a:t>
            </a: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24" cy="57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6215082"/>
            <a:ext cx="7143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CONCLUSION</a:t>
            </a:r>
            <a:endParaRPr lang="fr-FR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39850" lvl="0">
              <a:buNone/>
            </a:pPr>
            <a:r>
              <a:rPr lang="fr-FR" dirty="0" smtClean="0"/>
              <a:t>des modalités d’élimination à respecter :</a:t>
            </a:r>
          </a:p>
          <a:p>
            <a:pPr marL="1339850" lvl="0">
              <a:buFont typeface="Wingdings" pitchFamily="2" charset="2"/>
              <a:buChar char="q"/>
            </a:pPr>
            <a:r>
              <a:rPr lang="fr-FR" sz="3200" dirty="0" smtClean="0"/>
              <a:t>tri</a:t>
            </a:r>
          </a:p>
          <a:p>
            <a:pPr marL="1339850" lvl="0">
              <a:buFont typeface="Wingdings" pitchFamily="2" charset="2"/>
              <a:buChar char="q"/>
            </a:pPr>
            <a:r>
              <a:rPr lang="fr-FR" sz="3200" dirty="0" smtClean="0"/>
              <a:t>conditionnement</a:t>
            </a:r>
          </a:p>
          <a:p>
            <a:pPr marL="1339850" lvl="0">
              <a:buFont typeface="Wingdings" pitchFamily="2" charset="2"/>
              <a:buChar char="q"/>
            </a:pPr>
            <a:r>
              <a:rPr lang="fr-FR" sz="3200" dirty="0" smtClean="0"/>
              <a:t>collecte</a:t>
            </a:r>
          </a:p>
          <a:p>
            <a:pPr marL="1339850" lvl="0">
              <a:buFont typeface="Wingdings" pitchFamily="2" charset="2"/>
              <a:buChar char="q"/>
            </a:pPr>
            <a:r>
              <a:rPr lang="fr-FR" sz="3200" dirty="0" smtClean="0"/>
              <a:t>entreposage</a:t>
            </a:r>
          </a:p>
          <a:p>
            <a:pPr marL="1339850" lvl="0">
              <a:buFont typeface="Wingdings" pitchFamily="2" charset="2"/>
              <a:buChar char="q"/>
            </a:pPr>
            <a:r>
              <a:rPr lang="fr-FR" sz="3200" dirty="0" smtClean="0"/>
              <a:t>évacuation </a:t>
            </a:r>
          </a:p>
          <a:p>
            <a:pPr marL="1339850" lvl="0">
              <a:buFont typeface="Wingdings" pitchFamily="2" charset="2"/>
              <a:buChar char="q"/>
            </a:pPr>
            <a:r>
              <a:rPr lang="fr-FR" sz="3200" dirty="0" smtClean="0"/>
              <a:t>traitement 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19944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 smtClean="0"/>
              <a:t>Collecte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dirty="0"/>
              <a:t>L</a:t>
            </a:r>
            <a:r>
              <a:rPr lang="fr-FR" sz="2400" dirty="0" smtClean="0"/>
              <a:t>a collecte est l’ensemble des opérations consistant à </a:t>
            </a:r>
            <a:r>
              <a:rPr lang="fr-FR" sz="2400" b="1" dirty="0" smtClean="0"/>
              <a:t>enlever les déchets </a:t>
            </a:r>
            <a:r>
              <a:rPr lang="fr-FR" sz="2400" dirty="0" smtClean="0"/>
              <a:t>et à les acheminer vers un </a:t>
            </a:r>
            <a:r>
              <a:rPr lang="fr-FR" sz="2400" b="1" dirty="0" smtClean="0"/>
              <a:t>lieu de transfert</a:t>
            </a:r>
            <a:r>
              <a:rPr lang="fr-FR" sz="2400" dirty="0" smtClean="0"/>
              <a:t>, de</a:t>
            </a:r>
            <a:r>
              <a:rPr lang="fr-FR" sz="2400" b="1" dirty="0" smtClean="0"/>
              <a:t> tri</a:t>
            </a:r>
            <a:r>
              <a:rPr lang="fr-FR" sz="2400" dirty="0" smtClean="0"/>
              <a:t>, de </a:t>
            </a:r>
            <a:r>
              <a:rPr lang="fr-FR" sz="2400" b="1" dirty="0" smtClean="0"/>
              <a:t>traitemen</a:t>
            </a:r>
            <a:r>
              <a:rPr lang="fr-FR" sz="2400" dirty="0" smtClean="0"/>
              <a:t>t ou un </a:t>
            </a:r>
            <a:r>
              <a:rPr lang="fr-FR" sz="2400" b="1" dirty="0" smtClean="0"/>
              <a:t>centre de stockage</a:t>
            </a:r>
            <a:r>
              <a:rPr lang="fr-FR" sz="2400" dirty="0" smtClean="0"/>
              <a:t>. </a:t>
            </a:r>
          </a:p>
          <a:p>
            <a:pPr>
              <a:buNone/>
            </a:pPr>
            <a:endParaRPr lang="fr-FR" sz="2400" dirty="0" smtClean="0"/>
          </a:p>
          <a:p>
            <a:pPr>
              <a:buFont typeface="Wingdings" pitchFamily="2" charset="2"/>
              <a:buChar char="q"/>
            </a:pPr>
            <a:r>
              <a:rPr lang="fr-FR" sz="2400" b="1" dirty="0" smtClean="0"/>
              <a:t>La collecte en porte à porte (PAP) (pour les gros producteurs)</a:t>
            </a: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Font typeface="Wingdings" pitchFamily="2" charset="2"/>
              <a:buChar char="q"/>
            </a:pPr>
            <a:r>
              <a:rPr lang="fr-FR" sz="2400" b="1" dirty="0" smtClean="0"/>
              <a:t>La collecte en point d’apport volontaire</a:t>
            </a:r>
          </a:p>
          <a:p>
            <a:endParaRPr lang="fr-FR" sz="2400" dirty="0" smtClean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24" cy="57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6215082"/>
            <a:ext cx="7143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1538" y="285728"/>
            <a:ext cx="749935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 smtClean="0"/>
              <a:t>Circuit d’élimination des DASRI</a:t>
            </a:r>
            <a:endParaRPr lang="fr-FR" b="1" u="sng" dirty="0" smtClean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165304"/>
            <a:ext cx="857224" cy="57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37312"/>
            <a:ext cx="7143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995936" y="1052736"/>
            <a:ext cx="3686423" cy="20882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PRODUCTION =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OBLIGATION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TRI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 </a:t>
            </a:r>
          </a:p>
          <a:p>
            <a:pPr marL="714375" lvl="1" indent="-257175">
              <a:spcAft>
                <a:spcPts val="1000"/>
              </a:spcAft>
              <a:buFont typeface="Wingdings" pitchFamily="2" charset="2"/>
              <a:buChar char="Ø"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DASRI « mous »</a:t>
            </a:r>
            <a:r>
              <a:rPr lang="fr-FR" sz="2000" dirty="0" smtClean="0"/>
              <a:t>, </a:t>
            </a:r>
            <a:r>
              <a:rPr lang="fr-FR" sz="2000" dirty="0" smtClean="0">
                <a:latin typeface="Times New Roman" pitchFamily="18" charset="0"/>
                <a:cs typeface="Arial" pitchFamily="34" charset="0"/>
              </a:rPr>
              <a:t>« liquide », « solide »</a:t>
            </a:r>
          </a:p>
          <a:p>
            <a:pPr marL="714375" marR="0" lvl="0" indent="-2667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DASRI « piquants – coupants – tranchants »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5580112" y="3356992"/>
            <a:ext cx="792088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7544" y="1628800"/>
            <a:ext cx="3326383" cy="720080"/>
          </a:xfrm>
          <a:prstGeom prst="rect">
            <a:avLst/>
          </a:prstGeom>
          <a:solidFill>
            <a:schemeClr val="bg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Arial" pitchFamily="34" charset="0"/>
              </a:rPr>
              <a:t>Art R 1335-5 du code de la santé publique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995936" y="4797152"/>
            <a:ext cx="3902447" cy="14401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Arial" pitchFamily="34" charset="0"/>
              </a:rPr>
              <a:t>CONDITIONNEMENT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 chaque type de déchet un emballage et des normes affectées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67544" y="4581128"/>
            <a:ext cx="3312368" cy="1296144"/>
          </a:xfrm>
          <a:prstGeom prst="rect">
            <a:avLst/>
          </a:prstGeom>
          <a:solidFill>
            <a:schemeClr val="bg2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Arial" pitchFamily="34" charset="0"/>
              </a:rPr>
              <a:t>Arrêté du 24 novembre 2003</a:t>
            </a: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Arial" pitchFamily="34" charset="0"/>
              </a:rPr>
              <a:t>Relatif aux emballages des DASRI</a:t>
            </a: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Arial" pitchFamily="34" charset="0"/>
              </a:rPr>
              <a:t>Modifié</a:t>
            </a:r>
          </a:p>
          <a:p>
            <a:pPr marL="0" marR="0" lvl="1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4578" grpId="0" animBg="1"/>
      <p:bldP spid="8" grpId="0" animBg="1"/>
      <p:bldP spid="24579" grpId="0" animBg="1"/>
      <p:bldP spid="24580" grpId="0" animBg="1"/>
      <p:bldP spid="245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1538" y="214290"/>
            <a:ext cx="7499350" cy="694430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 smtClean="0"/>
              <a:t>Emballage des DASRI</a:t>
            </a:r>
            <a:endParaRPr lang="fr-FR" b="1" u="sng" dirty="0" smtClean="0"/>
          </a:p>
        </p:txBody>
      </p:sp>
      <p:sp>
        <p:nvSpPr>
          <p:cNvPr id="14" name="Espace réservé du numéro de diapositive 3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545A0B3A-7609-8644-8CE3-428B10BD8925}" type="slidenum">
              <a:rPr lang="fr-FR" sz="1600">
                <a:solidFill>
                  <a:srgbClr val="898989"/>
                </a:solidFill>
                <a:cs typeface="Arial" charset="0"/>
              </a:rPr>
              <a:pPr algn="r" eaLnBrk="1" hangingPunct="1"/>
              <a:t>9</a:t>
            </a:fld>
            <a:endParaRPr lang="fr-FR" sz="1600">
              <a:solidFill>
                <a:srgbClr val="898989"/>
              </a:solidFill>
              <a:cs typeface="Arial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95536" y="1196752"/>
            <a:ext cx="8243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10000"/>
              </a:spcBef>
            </a:pPr>
            <a:r>
              <a:rPr lang="en-GB" sz="2400" b="1" dirty="0" err="1">
                <a:cs typeface="Arial" charset="0"/>
              </a:rPr>
              <a:t>Caractéristiques</a:t>
            </a:r>
            <a:r>
              <a:rPr lang="en-GB" sz="2400" b="1" dirty="0">
                <a:cs typeface="Arial" charset="0"/>
              </a:rPr>
              <a:t> de l</a:t>
            </a:r>
            <a:r>
              <a:rPr lang="fr-FR" sz="2400" b="1" dirty="0">
                <a:cs typeface="Arial" charset="0"/>
              </a:rPr>
              <a:t>’emballage </a:t>
            </a:r>
            <a:r>
              <a:rPr lang="fr-FR" sz="2400" dirty="0">
                <a:cs typeface="Arial" charset="0"/>
              </a:rPr>
              <a:t>précisées par </a:t>
            </a:r>
            <a:r>
              <a:rPr lang="fr-FR" sz="2400" b="1" dirty="0">
                <a:solidFill>
                  <a:srgbClr val="FF0000"/>
                </a:solidFill>
                <a:cs typeface="Arial" charset="0"/>
              </a:rPr>
              <a:t>l’arr</a:t>
            </a:r>
            <a:r>
              <a:rPr lang="fr-FR" altLang="ja-JP" sz="2400" b="1" dirty="0">
                <a:solidFill>
                  <a:srgbClr val="FF0000"/>
                </a:solidFill>
                <a:cs typeface="Arial" charset="0"/>
              </a:rPr>
              <a:t>êté du 24/11/2003 modifié</a:t>
            </a:r>
          </a:p>
        </p:txBody>
      </p: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1547813" y="2492375"/>
          <a:ext cx="5967412" cy="345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76843"/>
                <a:gridCol w="2190569"/>
              </a:tblGrid>
              <a:tr h="41227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Emballages</a:t>
                      </a:r>
                      <a:endParaRPr lang="fr-FR" sz="1800" dirty="0"/>
                    </a:p>
                  </a:txBody>
                  <a:tcPr marL="91428" marR="91428" marT="45744" marB="4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Norme AFNOR</a:t>
                      </a:r>
                      <a:endParaRPr lang="fr-FR" sz="1800" dirty="0"/>
                    </a:p>
                  </a:txBody>
                  <a:tcPr marL="91428" marR="91428" marT="45744" marB="4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998">
                <a:tc>
                  <a:txBody>
                    <a:bodyPr/>
                    <a:lstStyle/>
                    <a:p>
                      <a:pPr algn="l"/>
                      <a:endParaRPr lang="fr-FR" sz="1800" dirty="0"/>
                    </a:p>
                  </a:txBody>
                  <a:tcPr marL="91428" marR="91428" marT="45744" marB="4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 marL="91428" marR="91428" marT="45744" marB="4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59">
                <a:tc>
                  <a:txBody>
                    <a:bodyPr/>
                    <a:lstStyle/>
                    <a:p>
                      <a:pPr algn="l"/>
                      <a:endParaRPr lang="fr-FR" sz="1800" dirty="0"/>
                    </a:p>
                  </a:txBody>
                  <a:tcPr marL="91428" marR="91428" marT="45744" marB="4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 marL="91428" marR="91428" marT="45744" marB="4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212">
                <a:tc>
                  <a:txBody>
                    <a:bodyPr/>
                    <a:lstStyle/>
                    <a:p>
                      <a:pPr algn="l"/>
                      <a:endParaRPr lang="fr-FR" sz="1800" dirty="0"/>
                    </a:p>
                  </a:txBody>
                  <a:tcPr marL="91428" marR="91428" marT="45744" marB="4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 marL="91428" marR="91428" marT="45744" marB="4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212">
                <a:tc>
                  <a:txBody>
                    <a:bodyPr/>
                    <a:lstStyle/>
                    <a:p>
                      <a:pPr algn="l"/>
                      <a:endParaRPr lang="fr-FR" sz="1800" dirty="0"/>
                    </a:p>
                  </a:txBody>
                  <a:tcPr marL="91428" marR="91428" marT="45744" marB="4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 marL="91428" marR="91428" marT="45744" marB="4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49">
                <a:tc>
                  <a:txBody>
                    <a:bodyPr/>
                    <a:lstStyle/>
                    <a:p>
                      <a:pPr algn="l"/>
                      <a:endParaRPr lang="fr-FR" sz="1800" dirty="0"/>
                    </a:p>
                  </a:txBody>
                  <a:tcPr marL="91428" marR="91428" marT="45744" marB="4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 marL="91428" marR="91428" marT="45744" marB="457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938463"/>
            <a:ext cx="420688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67113"/>
            <a:ext cx="3921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4186238"/>
            <a:ext cx="3556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4843463"/>
            <a:ext cx="4111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521325"/>
            <a:ext cx="4540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1619250" y="3016250"/>
            <a:ext cx="2016125" cy="3698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>
                <a:latin typeface="Calibri" charset="0"/>
                <a:cs typeface="Arial" charset="0"/>
              </a:rPr>
              <a:t>Fûts et jerricanes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619250" y="3524250"/>
            <a:ext cx="2016125" cy="6477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>
                <a:latin typeface="Calibri" charset="0"/>
                <a:cs typeface="Arial" charset="0"/>
              </a:rPr>
              <a:t>Boîtes à aiguilles &amp; </a:t>
            </a:r>
          </a:p>
          <a:p>
            <a:pPr eaLnBrk="1" hangingPunct="1"/>
            <a:r>
              <a:rPr lang="fr-FR">
                <a:latin typeface="Calibri" charset="0"/>
                <a:cs typeface="Arial" charset="0"/>
              </a:rPr>
              <a:t>mini collecteurs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619250" y="4262438"/>
            <a:ext cx="2016125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>
                <a:latin typeface="Calibri" charset="0"/>
                <a:cs typeface="Arial" charset="0"/>
              </a:rPr>
              <a:t>Fûts et jerricanes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619250" y="4779963"/>
            <a:ext cx="25923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Caisses carton avec sac </a:t>
            </a:r>
          </a:p>
          <a:p>
            <a:pPr eaLnBrk="1" hangingPunct="1">
              <a:defRPr/>
            </a:pPr>
            <a:r>
              <a:rPr lang="fr-FR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plastique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619250" y="5529263"/>
            <a:ext cx="2016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Sacs plastiques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435600" y="3006725"/>
            <a:ext cx="2016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NF X 30-506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435600" y="3621088"/>
            <a:ext cx="20161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NF X 30-500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435600" y="4279900"/>
            <a:ext cx="2016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NF X 30-505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435600" y="4984750"/>
            <a:ext cx="20161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NF X 30-507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5435600" y="5529263"/>
            <a:ext cx="2016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fr-FR" dirty="0"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NF X 30-501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Humain</Template>
  <TotalTime>3850</TotalTime>
  <Words>726</Words>
  <Application>Microsoft Macintosh PowerPoint</Application>
  <PresentationFormat>Présentation à l'écran (4:3)</PresentationFormat>
  <Paragraphs>135</Paragraphs>
  <Slides>18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Human</vt:lpstr>
      <vt:lpstr>Elimination des DASRI et assimilés  (Brochure INRS ED 918) (http//www.rudologia.fr/dasri/)</vt:lpstr>
      <vt:lpstr>DASRI et assimilés </vt:lpstr>
      <vt:lpstr>Définitions</vt:lpstr>
      <vt:lpstr>Risques pour:</vt:lpstr>
      <vt:lpstr>3 types de risque</vt:lpstr>
      <vt:lpstr>CONCLUSION</vt:lpstr>
      <vt:lpstr>Collecte</vt:lpstr>
      <vt:lpstr>Circuit d’élimination des DASRI</vt:lpstr>
      <vt:lpstr>Emballage des DASRI</vt:lpstr>
      <vt:lpstr>Emballage des DASRI</vt:lpstr>
      <vt:lpstr>Règles d’utilisation des collecteurs PCT</vt:lpstr>
      <vt:lpstr>Circuit d’élimination des DASRI</vt:lpstr>
      <vt:lpstr>Entreposage des DASRI</vt:lpstr>
      <vt:lpstr>Entreposage des DASRI</vt:lpstr>
      <vt:lpstr>Entreposage des DASRI</vt:lpstr>
      <vt:lpstr>Circuit d’élimination des DASRI</vt:lpstr>
      <vt:lpstr>Circuit d’élimination des DASRI</vt:lpstr>
      <vt:lpstr>Prétraitement des DASRI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L’ANALYSE DES RISQUES</dc:title>
  <dc:creator>Mamounette</dc:creator>
  <cp:lastModifiedBy>MARC GENSSE</cp:lastModifiedBy>
  <cp:revision>339</cp:revision>
  <dcterms:created xsi:type="dcterms:W3CDTF">2009-07-02T12:28:33Z</dcterms:created>
  <dcterms:modified xsi:type="dcterms:W3CDTF">2015-09-04T07:31:23Z</dcterms:modified>
</cp:coreProperties>
</file>