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284" r:id="rId5"/>
    <p:sldId id="285" r:id="rId6"/>
    <p:sldId id="258" r:id="rId7"/>
    <p:sldId id="259" r:id="rId8"/>
    <p:sldId id="263" r:id="rId9"/>
    <p:sldId id="264" r:id="rId10"/>
    <p:sldId id="274" r:id="rId11"/>
    <p:sldId id="271" r:id="rId12"/>
    <p:sldId id="272" r:id="rId13"/>
    <p:sldId id="275" r:id="rId14"/>
    <p:sldId id="273" r:id="rId15"/>
    <p:sldId id="261" r:id="rId16"/>
    <p:sldId id="28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49" autoAdjust="0"/>
    <p:restoredTop sz="91373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23D5C5-DF63-4FBF-AD6F-DB54DB00D1AF}" type="datetimeFigureOut">
              <a:rPr lang="fr-FR"/>
              <a:pPr>
                <a:defRPr/>
              </a:pPr>
              <a:t>17/12/2014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FD5015-8818-4139-8689-4A480E577D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EB51FB-77E2-41AC-909E-3F7349E802FD}" type="datetimeFigureOut">
              <a:rPr lang="fr-FR"/>
              <a:pPr>
                <a:defRPr/>
              </a:pPr>
              <a:t>17/12/2014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3F4ED7-864E-46EA-AB76-CF6A7D403B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18B29E-0F56-48A7-BD49-5A5CC5571F6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4820" name="Espace réservé du numéro de diapositiv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7C54B9-5694-44FD-9F71-42CE70AA48E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5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9DA2E-EC7B-494E-8289-A59057FEE0AF}" type="datetime1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BD9F7-0191-4AF7-A92F-8B89D1577D9D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5AA55-51BC-427A-AF29-C163BBF1EB6E}" type="datetime1">
              <a:rPr lang="en-US"/>
              <a:pPr>
                <a:defRPr/>
              </a:pPr>
              <a:t>12/17/2014</a:t>
            </a:fld>
            <a:endParaRPr lang="en-US" dirty="0"/>
          </a:p>
        </p:txBody>
      </p:sp>
      <p:sp>
        <p:nvSpPr>
          <p:cNvPr id="5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77FBC-C374-405E-B63E-27E803430140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EB1A3-BE8C-4F66-9B71-6123405564EA}" type="datetime1">
              <a:rPr lang="en-US"/>
              <a:pPr>
                <a:defRPr/>
              </a:pPr>
              <a:t>12/17/2014</a:t>
            </a:fld>
            <a:endParaRPr lang="en-US" dirty="0"/>
          </a:p>
        </p:txBody>
      </p:sp>
      <p:sp>
        <p:nvSpPr>
          <p:cNvPr id="5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90DD3-2337-4FD6-96CC-3F2AF9871247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2F66-CE24-4188-B780-978A0F5AD20E}" type="datetime1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357938"/>
            <a:ext cx="758825" cy="363537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A2762D7E-EB88-4AC6-91DB-54F0F63104F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07A15-DBCC-4E09-BE87-8FC4B004B779}" type="datetime1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7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E5079-71EF-46CC-A2D2-6F897EB0F2B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8178-425F-433A-9A23-5A5ECEF7C824}" type="datetime1">
              <a:rPr lang="en-US"/>
              <a:pPr>
                <a:defRPr/>
              </a:pPr>
              <a:t>12/17/2014</a:t>
            </a:fld>
            <a:endParaRPr lang="en-US" dirty="0"/>
          </a:p>
        </p:txBody>
      </p:sp>
      <p:sp>
        <p:nvSpPr>
          <p:cNvPr id="6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FA0A5-EA0E-4689-B7E9-16DFD7CEBF57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94C96-3D62-4199-A531-E03E6B4170E4}" type="datetime1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DD68A-F050-47D1-A312-4B7C2BB5A53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B5B09-02C1-44CB-8535-95E122B17B0C}" type="datetime1">
              <a:rPr lang="en-US"/>
              <a:pPr>
                <a:defRPr/>
              </a:pPr>
              <a:t>12/17/2014</a:t>
            </a:fld>
            <a:endParaRPr lang="en-US" dirty="0"/>
          </a:p>
        </p:txBody>
      </p:sp>
      <p:sp>
        <p:nvSpPr>
          <p:cNvPr id="4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E775E-A452-411A-8084-A05F6161BDAA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280D6-97B0-4E9C-BBD8-517EA09EC340}" type="datetime1">
              <a:rPr lang="en-US"/>
              <a:pPr>
                <a:defRPr/>
              </a:pPr>
              <a:t>12/17/2014</a:t>
            </a:fld>
            <a:endParaRPr lang="en-US" dirty="0"/>
          </a:p>
        </p:txBody>
      </p:sp>
      <p:sp>
        <p:nvSpPr>
          <p:cNvPr id="3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6559C-27DF-4340-8D84-ECA6AB9A2C0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72EB8-98B1-41D6-BD34-94FB0D5EEE87}" type="datetime1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7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2CDAC-8675-4874-833D-467548FE0A4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BABBB-D4A8-4AD2-B7B3-5783414A598B}" type="datetime1">
              <a:rPr lang="en-US"/>
              <a:pPr>
                <a:defRPr/>
              </a:pPr>
              <a:t>12/17/2014</a:t>
            </a:fld>
            <a:endParaRPr lang="en-US" dirty="0"/>
          </a:p>
        </p:txBody>
      </p:sp>
      <p:sp>
        <p:nvSpPr>
          <p:cNvPr id="6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B8913-59B2-4632-9EF6-B8D2E86153B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Espace réservé du texte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F43C5A-6575-4F27-8E70-847244476FB4}" type="datetime1">
              <a:rPr lang="en-US"/>
              <a:pPr>
                <a:defRPr/>
              </a:pPr>
              <a:t>12/17/2014</a:t>
            </a:fld>
            <a:endParaRPr lang="en-US" dirty="0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B3AD30-A241-4F98-9A6F-942B871BBB4F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47" r:id="rId4"/>
    <p:sldLayoutId id="2147483756" r:id="rId5"/>
    <p:sldLayoutId id="2147483748" r:id="rId6"/>
    <p:sldLayoutId id="2147483749" r:id="rId7"/>
    <p:sldLayoutId id="2147483757" r:id="rId8"/>
    <p:sldLayoutId id="2147483750" r:id="rId9"/>
    <p:sldLayoutId id="2147483751" r:id="rId10"/>
    <p:sldLayoutId id="214748375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sirius-web.f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MOODLE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Une plateforme d’apprentissage en ligne :</a:t>
            </a: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00042"/>
            <a:ext cx="528020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8FF1C-345D-4D68-9513-D008F76F13E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</a:t>
            </a:r>
            <a:r>
              <a:rPr lang="fr-FR" dirty="0" err="1" smtClean="0"/>
              <a:t>activites</a:t>
            </a:r>
            <a:r>
              <a:rPr lang="fr-FR" dirty="0" smtClean="0"/>
              <a:t> : devoirs</a:t>
            </a:r>
            <a:endParaRPr lang="fr-FR" dirty="0"/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b="1" dirty="0" smtClean="0">
                <a:solidFill>
                  <a:srgbClr val="FF0000"/>
                </a:solidFill>
              </a:rPr>
              <a:t>Les devoirs :</a:t>
            </a:r>
          </a:p>
          <a:p>
            <a:pPr lvl="1" eaLnBrk="1" hangingPunct="1"/>
            <a:r>
              <a:rPr lang="fr-FR" dirty="0" smtClean="0"/>
              <a:t>l’enseignant propose un sujet</a:t>
            </a:r>
          </a:p>
          <a:p>
            <a:pPr lvl="1" eaLnBrk="1" hangingPunct="1"/>
            <a:r>
              <a:rPr lang="fr-FR" dirty="0" smtClean="0"/>
              <a:t>les élèves déposent leur devoir (1 ou plusieurs fichiers de tout type)</a:t>
            </a:r>
          </a:p>
          <a:p>
            <a:pPr lvl="1" eaLnBrk="1" hangingPunct="1"/>
            <a:r>
              <a:rPr lang="fr-FR" dirty="0" smtClean="0"/>
              <a:t>contrôle de la date de fin de remise</a:t>
            </a:r>
          </a:p>
          <a:p>
            <a:pPr lvl="1" eaLnBrk="1" hangingPunct="1"/>
            <a:r>
              <a:rPr lang="fr-FR" dirty="0" smtClean="0"/>
              <a:t>possibilité de commenter et de noter le devoir rendu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fr-FR" b="1" dirty="0" smtClean="0">
                <a:sym typeface="Wingdings" pitchFamily="2" charset="2"/>
              </a:rPr>
              <a:t> </a:t>
            </a:r>
            <a:r>
              <a:rPr lang="fr-FR" dirty="0" smtClean="0">
                <a:sym typeface="Wingdings" pitchFamily="2" charset="2"/>
              </a:rPr>
              <a:t>Permet </a:t>
            </a:r>
            <a:r>
              <a:rPr lang="fr-FR" dirty="0" smtClean="0"/>
              <a:t>d'assurer le suivi de la remise des travaux des élèves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ECBC5-12F3-4FD5-94CC-52966D69A863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</a:t>
            </a:r>
            <a:r>
              <a:rPr lang="fr-FR" dirty="0" err="1" smtClean="0"/>
              <a:t>activites</a:t>
            </a:r>
            <a:r>
              <a:rPr lang="fr-FR" dirty="0" smtClean="0"/>
              <a:t> : </a:t>
            </a:r>
            <a:r>
              <a:rPr lang="fr-FR" dirty="0" err="1" smtClean="0"/>
              <a:t>forumS</a:t>
            </a:r>
            <a:endParaRPr lang="fr-FR" dirty="0"/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b="1" dirty="0" smtClean="0">
                <a:solidFill>
                  <a:srgbClr val="FF0000"/>
                </a:solidFill>
              </a:rPr>
              <a:t>Le Forum</a:t>
            </a:r>
          </a:p>
          <a:p>
            <a:pPr lvl="1" eaLnBrk="1" hangingPunct="1"/>
            <a:r>
              <a:rPr lang="fr-FR" dirty="0" smtClean="0"/>
              <a:t>Propose aux élèves de déposer des messages ou répondre à des questions posées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fr-FR" dirty="0" smtClean="0">
                <a:sym typeface="Wingdings" pitchFamily="2" charset="2"/>
              </a:rPr>
              <a:t> Permet de proposer une discussion ou de laisser s’exprimer les élèves</a:t>
            </a:r>
          </a:p>
          <a:p>
            <a:pPr lvl="1" eaLnBrk="1" hangingPunct="1">
              <a:buFont typeface="Wingdings 2" pitchFamily="18" charset="2"/>
              <a:buNone/>
            </a:pPr>
            <a:endParaRPr lang="fr-FR" dirty="0" smtClean="0"/>
          </a:p>
          <a:p>
            <a:pPr lvl="1" eaLnBrk="1" hangingPunct="1"/>
            <a:r>
              <a:rPr lang="fr-FR" dirty="0" smtClean="0"/>
              <a:t>Les inscrits sont informés par mails quand un message est déposé sur un des forums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fr-FR" dirty="0" smtClean="0">
                <a:sym typeface="Wingdings" pitchFamily="2" charset="2"/>
              </a:rPr>
              <a:t> Permet d’informer les élèves</a:t>
            </a:r>
          </a:p>
          <a:p>
            <a:pPr lvl="1" eaLnBrk="1" hangingPunct="1">
              <a:buFont typeface="Wingdings 2" pitchFamily="18" charset="2"/>
              <a:buNone/>
            </a:pPr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72F23-E840-40AC-B473-B3E4350BB28D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</a:t>
            </a:r>
            <a:r>
              <a:rPr lang="fr-FR" dirty="0" err="1" smtClean="0"/>
              <a:t>activites</a:t>
            </a:r>
            <a:r>
              <a:rPr lang="fr-FR" dirty="0" smtClean="0"/>
              <a:t> : WIKI et journal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428750"/>
            <a:ext cx="8686800" cy="4929188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dirty="0" smtClean="0">
                <a:solidFill>
                  <a:srgbClr val="FF0000"/>
                </a:solidFill>
              </a:rPr>
              <a:t>Le </a:t>
            </a:r>
            <a:r>
              <a:rPr lang="fr-FR" b="1" dirty="0" smtClean="0">
                <a:solidFill>
                  <a:srgbClr val="FF0000"/>
                </a:solidFill>
              </a:rPr>
              <a:t>WIKI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(ou éditeur partagé)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fr-FR" dirty="0" smtClean="0"/>
              <a:t>zone d'édition commune aux inscrits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fr-FR" dirty="0" smtClean="0"/>
              <a:t>travail de groupe</a:t>
            </a:r>
          </a:p>
          <a:p>
            <a:pPr lvl="1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fr-FR" dirty="0" smtClean="0">
                <a:sym typeface="Wingdings" pitchFamily="2" charset="2"/>
              </a:rPr>
              <a:t> Permet de demander la r</a:t>
            </a:r>
            <a:r>
              <a:rPr lang="fr-FR" dirty="0" smtClean="0"/>
              <a:t>édaction de documents de groupe.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è"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b="1" dirty="0" smtClean="0">
                <a:solidFill>
                  <a:srgbClr val="FF0000"/>
                </a:solidFill>
              </a:rPr>
              <a:t>Le journal </a:t>
            </a:r>
            <a:r>
              <a:rPr lang="fr-FR" dirty="0" smtClean="0"/>
              <a:t>(ou carnet de bord de l'élève)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fr-FR" dirty="0" smtClean="0"/>
              <a:t>échange privé entre un élève et l'enseignant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fr-FR" dirty="0" smtClean="0"/>
              <a:t>possibilité d’évaluer le travail</a:t>
            </a:r>
          </a:p>
          <a:p>
            <a:pPr lvl="1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fr-FR" dirty="0" smtClean="0">
                <a:sym typeface="Wingdings" pitchFamily="2" charset="2"/>
              </a:rPr>
              <a:t> Permet d’individualiser le travail</a:t>
            </a:r>
            <a:endParaRPr lang="fr-FR" dirty="0" smtClean="0"/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F876D-A0BF-4B58-B6B7-87401287F631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</a:t>
            </a:r>
            <a:r>
              <a:rPr lang="fr-FR" dirty="0" err="1" smtClean="0"/>
              <a:t>activites</a:t>
            </a:r>
            <a:r>
              <a:rPr lang="fr-FR" dirty="0" smtClean="0"/>
              <a:t> : </a:t>
            </a:r>
            <a:r>
              <a:rPr lang="fr-FR" dirty="0" err="1" smtClean="0"/>
              <a:t>testS</a:t>
            </a:r>
            <a:endParaRPr lang="fr-FR" dirty="0"/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b="1" dirty="0" smtClean="0">
                <a:solidFill>
                  <a:srgbClr val="FF0000"/>
                </a:solidFill>
              </a:rPr>
              <a:t>Test</a:t>
            </a:r>
            <a:r>
              <a:rPr lang="fr-FR" b="1" dirty="0" smtClean="0"/>
              <a:t> </a:t>
            </a:r>
          </a:p>
          <a:p>
            <a:pPr lvl="1" eaLnBrk="1" hangingPunct="1"/>
            <a:r>
              <a:rPr lang="fr-FR" dirty="0" smtClean="0"/>
              <a:t>Plusieurs types de questions : choix multiples (QCM), question d'appariement, vrai ou faux, réponse courte, réponse numérique, etc. </a:t>
            </a:r>
          </a:p>
          <a:p>
            <a:pPr lvl="1" eaLnBrk="1" hangingPunct="1"/>
            <a:r>
              <a:rPr lang="fr-FR" dirty="0" smtClean="0"/>
              <a:t>Questions stockées dans une base et classées par catégories 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smtClean="0"/>
              <a:t>réutilisation possible dans un autre test ou transférées à d’autres enseignants</a:t>
            </a:r>
          </a:p>
          <a:p>
            <a:pPr lvl="1" eaLnBrk="1" hangingPunct="1"/>
            <a:r>
              <a:rPr lang="fr-FR" dirty="0" smtClean="0"/>
              <a:t>Possibilité d’évaluation et de feedback en cas de mauvaise réponse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8D05F-E031-41B4-A2D6-D570508E2D0A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</a:t>
            </a:r>
            <a:r>
              <a:rPr lang="fr-FR" dirty="0" err="1" smtClean="0"/>
              <a:t>activites</a:t>
            </a:r>
            <a:r>
              <a:rPr lang="fr-FR" dirty="0" smtClean="0"/>
              <a:t> : autres</a:t>
            </a:r>
            <a:endParaRPr lang="fr-FR" dirty="0"/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304800" y="1357313"/>
            <a:ext cx="8686800" cy="4929187"/>
          </a:xfrm>
        </p:spPr>
        <p:txBody>
          <a:bodyPr/>
          <a:lstStyle/>
          <a:p>
            <a:pPr eaLnBrk="1" hangingPunct="1"/>
            <a:r>
              <a:rPr lang="fr-FR" b="1" dirty="0" smtClean="0">
                <a:solidFill>
                  <a:srgbClr val="FF0000"/>
                </a:solidFill>
              </a:rPr>
              <a:t>Forum des nouvelles </a:t>
            </a:r>
            <a:r>
              <a:rPr lang="fr-FR" dirty="0" smtClean="0"/>
              <a:t>: forum réservé aux enseignants</a:t>
            </a:r>
          </a:p>
          <a:p>
            <a:pPr eaLnBrk="1" hangingPunct="1"/>
            <a:r>
              <a:rPr lang="fr-FR" b="1" dirty="0" smtClean="0">
                <a:solidFill>
                  <a:srgbClr val="FF0000"/>
                </a:solidFill>
              </a:rPr>
              <a:t>Glossaire</a:t>
            </a:r>
            <a:r>
              <a:rPr lang="fr-FR" dirty="0" smtClean="0"/>
              <a:t> : Lexique des termes du cours (les élèves peuvent participer à sa rédaction)</a:t>
            </a:r>
          </a:p>
          <a:p>
            <a:pPr eaLnBrk="1" hangingPunct="1"/>
            <a:r>
              <a:rPr lang="fr-FR" b="1" dirty="0" smtClean="0">
                <a:solidFill>
                  <a:srgbClr val="FF0000"/>
                </a:solidFill>
              </a:rPr>
              <a:t>Ateliers</a:t>
            </a:r>
            <a:r>
              <a:rPr lang="fr-FR" dirty="0" smtClean="0"/>
              <a:t> : Activité d’évaluation entre élèves</a:t>
            </a:r>
          </a:p>
          <a:p>
            <a:pPr eaLnBrk="1" hangingPunct="1"/>
            <a:r>
              <a:rPr lang="fr-FR" b="1" dirty="0" smtClean="0">
                <a:solidFill>
                  <a:srgbClr val="FF0000"/>
                </a:solidFill>
              </a:rPr>
              <a:t>Leçon</a:t>
            </a:r>
            <a:r>
              <a:rPr lang="fr-FR" dirty="0" smtClean="0"/>
              <a:t> : suite de pages que les élèves parcourent en répondant à une question à la fin de chaque page (parcours individuel)</a:t>
            </a:r>
          </a:p>
          <a:p>
            <a:pPr eaLnBrk="1" hangingPunct="1"/>
            <a:r>
              <a:rPr lang="fr-FR" b="1" dirty="0" smtClean="0">
                <a:solidFill>
                  <a:srgbClr val="FF0000"/>
                </a:solidFill>
              </a:rPr>
              <a:t>Chat</a:t>
            </a:r>
            <a:r>
              <a:rPr lang="fr-FR" dirty="0" smtClean="0"/>
              <a:t> : discussion en direct (</a:t>
            </a:r>
            <a:r>
              <a:rPr lang="fr-FR" dirty="0" err="1" smtClean="0"/>
              <a:t>clavardage</a:t>
            </a:r>
            <a:r>
              <a:rPr lang="fr-FR" dirty="0" smtClean="0"/>
              <a:t>)</a:t>
            </a:r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B0BBB-DA4A-4C4F-805C-8000A035720C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AVANTAGES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285875"/>
            <a:ext cx="8686800" cy="50720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b="1" dirty="0" smtClean="0">
                <a:solidFill>
                  <a:srgbClr val="FF0000"/>
                </a:solidFill>
              </a:rPr>
              <a:t>Très complet </a:t>
            </a:r>
            <a:r>
              <a:rPr lang="fr-FR" dirty="0" smtClean="0">
                <a:solidFill>
                  <a:schemeClr val="tx1"/>
                </a:solidFill>
              </a:rPr>
              <a:t>(nombreux outils)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dirty="0" smtClean="0">
                <a:solidFill>
                  <a:schemeClr val="tx1"/>
                </a:solidFill>
              </a:rPr>
              <a:t>Evaluation possible en ligne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dirty="0" smtClean="0">
                <a:solidFill>
                  <a:schemeClr val="tx1"/>
                </a:solidFill>
              </a:rPr>
              <a:t>Contrôle des accès et de l’activité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dirty="0" smtClean="0">
                <a:solidFill>
                  <a:schemeClr val="tx1"/>
                </a:solidFill>
              </a:rPr>
              <a:t>Possibilité de regrouper tous les cours d’un établissement sur une même plateforme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b="1" dirty="0" smtClean="0">
                <a:solidFill>
                  <a:srgbClr val="FF0000"/>
                </a:solidFill>
              </a:rPr>
              <a:t>Intégration possible dans un ENT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dirty="0" smtClean="0">
                <a:solidFill>
                  <a:schemeClr val="tx1"/>
                </a:solidFill>
              </a:rPr>
              <a:t>Logiciel libre et </a:t>
            </a:r>
            <a:r>
              <a:rPr lang="fr-FR" dirty="0" smtClean="0">
                <a:solidFill>
                  <a:schemeClr val="tx1"/>
                </a:solidFill>
              </a:rPr>
              <a:t>gratuit</a:t>
            </a:r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E02D8D-CD52-416F-ABD5-40F2AFE4A1AC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838200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Contenu de la formation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62D7E-EB88-4AC6-91DB-54F0F63104F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4282" y="1285860"/>
            <a:ext cx="89297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 smtClean="0">
                <a:solidFill>
                  <a:srgbClr val="0000CC"/>
                </a:solidFill>
              </a:rPr>
              <a:t>Objectifs visés : 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endParaRPr lang="fr-FR" sz="2000" dirty="0" smtClean="0"/>
          </a:p>
          <a:p>
            <a:r>
              <a:rPr lang="fr-FR" sz="2000" b="1" dirty="0" smtClean="0">
                <a:solidFill>
                  <a:srgbClr val="006600"/>
                </a:solidFill>
              </a:rPr>
              <a:t>- </a:t>
            </a:r>
            <a:r>
              <a:rPr lang="fr-FR" sz="2000" b="1" dirty="0">
                <a:solidFill>
                  <a:srgbClr val="006600"/>
                </a:solidFill>
              </a:rPr>
              <a:t>D</a:t>
            </a:r>
            <a:r>
              <a:rPr lang="fr-FR" sz="2000" b="1" dirty="0" smtClean="0">
                <a:solidFill>
                  <a:srgbClr val="006600"/>
                </a:solidFill>
              </a:rPr>
              <a:t>époser un fichier de cours (</a:t>
            </a:r>
            <a:r>
              <a:rPr lang="fr-FR" sz="2000" b="1" dirty="0" err="1" smtClean="0">
                <a:solidFill>
                  <a:srgbClr val="006600"/>
                </a:solidFill>
              </a:rPr>
              <a:t>word</a:t>
            </a:r>
            <a:r>
              <a:rPr lang="fr-FR" sz="2000" b="1" dirty="0" smtClean="0">
                <a:solidFill>
                  <a:srgbClr val="006600"/>
                </a:solidFill>
              </a:rPr>
              <a:t>, </a:t>
            </a:r>
            <a:r>
              <a:rPr lang="fr-FR" sz="2000" b="1" dirty="0" err="1" smtClean="0">
                <a:solidFill>
                  <a:srgbClr val="006600"/>
                </a:solidFill>
              </a:rPr>
              <a:t>xls</a:t>
            </a:r>
            <a:r>
              <a:rPr lang="fr-FR" sz="2000" b="1" dirty="0" smtClean="0">
                <a:solidFill>
                  <a:srgbClr val="006600"/>
                </a:solidFill>
              </a:rPr>
              <a:t>, </a:t>
            </a:r>
            <a:r>
              <a:rPr lang="fr-FR" sz="2000" b="1" dirty="0" err="1" smtClean="0">
                <a:solidFill>
                  <a:srgbClr val="006600"/>
                </a:solidFill>
              </a:rPr>
              <a:t>ppt</a:t>
            </a:r>
            <a:r>
              <a:rPr lang="fr-FR" sz="2000" b="1" dirty="0" smtClean="0">
                <a:solidFill>
                  <a:srgbClr val="006600"/>
                </a:solidFill>
              </a:rPr>
              <a:t> etc..)</a:t>
            </a:r>
            <a:r>
              <a:rPr lang="fr-FR" sz="2000" dirty="0" smtClean="0">
                <a:solidFill>
                  <a:srgbClr val="006600"/>
                </a:solidFill>
              </a:rPr>
              <a:t/>
            </a:r>
            <a:br>
              <a:rPr lang="fr-FR" sz="2000" dirty="0" smtClean="0">
                <a:solidFill>
                  <a:srgbClr val="006600"/>
                </a:solidFill>
              </a:rPr>
            </a:br>
            <a:r>
              <a:rPr lang="fr-FR" sz="2000" b="1" dirty="0" smtClean="0">
                <a:solidFill>
                  <a:srgbClr val="006600"/>
                </a:solidFill>
              </a:rPr>
              <a:t>- </a:t>
            </a:r>
            <a:r>
              <a:rPr lang="fr-FR" sz="2000" b="1" dirty="0">
                <a:solidFill>
                  <a:srgbClr val="006600"/>
                </a:solidFill>
              </a:rPr>
              <a:t>D</a:t>
            </a:r>
            <a:r>
              <a:rPr lang="fr-FR" sz="2000" b="1" dirty="0" smtClean="0">
                <a:solidFill>
                  <a:srgbClr val="006600"/>
                </a:solidFill>
              </a:rPr>
              <a:t>époser un fichier de cours pour travail de groupe</a:t>
            </a:r>
            <a:br>
              <a:rPr lang="fr-FR" sz="2000" b="1" dirty="0" smtClean="0">
                <a:solidFill>
                  <a:srgbClr val="006600"/>
                </a:solidFill>
              </a:rPr>
            </a:br>
            <a:r>
              <a:rPr lang="fr-FR" sz="2000" b="1" dirty="0" smtClean="0">
                <a:solidFill>
                  <a:srgbClr val="006600"/>
                </a:solidFill>
              </a:rPr>
              <a:t>- </a:t>
            </a:r>
            <a:r>
              <a:rPr lang="fr-FR" sz="2000" b="1" dirty="0">
                <a:solidFill>
                  <a:srgbClr val="006600"/>
                </a:solidFill>
              </a:rPr>
              <a:t>D</a:t>
            </a:r>
            <a:r>
              <a:rPr lang="fr-FR" sz="2000" b="1" dirty="0" smtClean="0">
                <a:solidFill>
                  <a:srgbClr val="006600"/>
                </a:solidFill>
              </a:rPr>
              <a:t>époser une vidéo et/ou une image</a:t>
            </a:r>
            <a:r>
              <a:rPr lang="fr-FR" sz="2000" dirty="0" smtClean="0">
                <a:solidFill>
                  <a:srgbClr val="006600"/>
                </a:solidFill>
              </a:rPr>
              <a:t/>
            </a:r>
            <a:br>
              <a:rPr lang="fr-FR" sz="2000" dirty="0" smtClean="0">
                <a:solidFill>
                  <a:srgbClr val="006600"/>
                </a:solidFill>
              </a:rPr>
            </a:br>
            <a:r>
              <a:rPr lang="fr-FR" sz="2000" b="1" dirty="0" smtClean="0">
                <a:solidFill>
                  <a:srgbClr val="006600"/>
                </a:solidFill>
              </a:rPr>
              <a:t>- </a:t>
            </a:r>
            <a:r>
              <a:rPr lang="fr-FR" sz="2000" b="1" dirty="0">
                <a:solidFill>
                  <a:srgbClr val="006600"/>
                </a:solidFill>
              </a:rPr>
              <a:t>M</a:t>
            </a:r>
            <a:r>
              <a:rPr lang="fr-FR" sz="2000" b="1" dirty="0" smtClean="0">
                <a:solidFill>
                  <a:srgbClr val="006600"/>
                </a:solidFill>
              </a:rPr>
              <a:t>ettre en place un devoir en ligne (avec notation en ligne)</a:t>
            </a:r>
            <a:br>
              <a:rPr lang="fr-FR" sz="2000" b="1" dirty="0" smtClean="0">
                <a:solidFill>
                  <a:srgbClr val="006600"/>
                </a:solidFill>
              </a:rPr>
            </a:br>
            <a:r>
              <a:rPr lang="fr-FR" sz="2000" b="1" dirty="0" smtClean="0">
                <a:solidFill>
                  <a:srgbClr val="006600"/>
                </a:solidFill>
              </a:rPr>
              <a:t>- </a:t>
            </a:r>
            <a:r>
              <a:rPr lang="fr-FR" sz="2000" b="1" dirty="0">
                <a:solidFill>
                  <a:srgbClr val="006600"/>
                </a:solidFill>
              </a:rPr>
              <a:t>R</a:t>
            </a:r>
            <a:r>
              <a:rPr lang="fr-FR" sz="2000" b="1" dirty="0" smtClean="0">
                <a:solidFill>
                  <a:srgbClr val="006600"/>
                </a:solidFill>
              </a:rPr>
              <a:t>éaliser un QCM</a:t>
            </a:r>
            <a:r>
              <a:rPr lang="fr-FR" sz="2000" dirty="0" smtClean="0">
                <a:solidFill>
                  <a:srgbClr val="006600"/>
                </a:solidFill>
              </a:rPr>
              <a:t/>
            </a:r>
            <a:br>
              <a:rPr lang="fr-FR" sz="2000" dirty="0" smtClean="0">
                <a:solidFill>
                  <a:srgbClr val="006600"/>
                </a:solidFill>
              </a:rPr>
            </a:br>
            <a:r>
              <a:rPr lang="fr-FR" sz="2000" b="1" dirty="0" smtClean="0">
                <a:solidFill>
                  <a:srgbClr val="006600"/>
                </a:solidFill>
              </a:rPr>
              <a:t>- </a:t>
            </a:r>
            <a:r>
              <a:rPr lang="fr-FR" sz="2000" b="1" dirty="0">
                <a:solidFill>
                  <a:srgbClr val="006600"/>
                </a:solidFill>
              </a:rPr>
              <a:t>I</a:t>
            </a:r>
            <a:r>
              <a:rPr lang="fr-FR" sz="2000" b="1" dirty="0" smtClean="0">
                <a:solidFill>
                  <a:srgbClr val="006600"/>
                </a:solidFill>
              </a:rPr>
              <a:t>nsérer un lien internet</a:t>
            </a:r>
            <a:r>
              <a:rPr lang="fr-FR" sz="2000" dirty="0" smtClean="0">
                <a:solidFill>
                  <a:srgbClr val="006600"/>
                </a:solidFill>
              </a:rPr>
              <a:t/>
            </a:r>
            <a:br>
              <a:rPr lang="fr-FR" sz="2000" dirty="0" smtClean="0">
                <a:solidFill>
                  <a:srgbClr val="006600"/>
                </a:solidFill>
              </a:rPr>
            </a:br>
            <a:r>
              <a:rPr lang="fr-FR" sz="2000" b="1" dirty="0" smtClean="0">
                <a:solidFill>
                  <a:srgbClr val="006600"/>
                </a:solidFill>
              </a:rPr>
              <a:t>- </a:t>
            </a:r>
            <a:r>
              <a:rPr lang="fr-FR" sz="2000" b="1" dirty="0">
                <a:solidFill>
                  <a:srgbClr val="006600"/>
                </a:solidFill>
              </a:rPr>
              <a:t>M</a:t>
            </a:r>
            <a:r>
              <a:rPr lang="fr-FR" sz="2000" b="1" dirty="0" smtClean="0">
                <a:solidFill>
                  <a:srgbClr val="006600"/>
                </a:solidFill>
              </a:rPr>
              <a:t>ettre en place un bloc permettant de suivre la progression des élèves</a:t>
            </a:r>
            <a:br>
              <a:rPr lang="fr-FR" sz="2000" b="1" dirty="0" smtClean="0">
                <a:solidFill>
                  <a:srgbClr val="006600"/>
                </a:solidFill>
              </a:rPr>
            </a:br>
            <a:r>
              <a:rPr lang="fr-FR" sz="2000" b="1" dirty="0" smtClean="0">
                <a:solidFill>
                  <a:srgbClr val="006600"/>
                </a:solidFill>
              </a:rPr>
              <a:t>- Comment utiliser les activités conditionnelles.</a:t>
            </a:r>
            <a:br>
              <a:rPr lang="fr-FR" sz="2000" b="1" dirty="0" smtClean="0">
                <a:solidFill>
                  <a:srgbClr val="006600"/>
                </a:solidFill>
              </a:rPr>
            </a:br>
            <a:r>
              <a:rPr lang="fr-FR" sz="2000" b="1" dirty="0" smtClean="0">
                <a:solidFill>
                  <a:srgbClr val="006600"/>
                </a:solidFill>
              </a:rPr>
              <a:t>- </a:t>
            </a:r>
            <a:r>
              <a:rPr lang="fr-FR" sz="2000" b="1" dirty="0">
                <a:solidFill>
                  <a:srgbClr val="006600"/>
                </a:solidFill>
              </a:rPr>
              <a:t>I</a:t>
            </a:r>
            <a:r>
              <a:rPr lang="fr-FR" sz="2000" b="1" dirty="0" smtClean="0">
                <a:solidFill>
                  <a:srgbClr val="006600"/>
                </a:solidFill>
              </a:rPr>
              <a:t>nsérer des flux RSS 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endParaRPr lang="fr-FR" sz="2000" dirty="0" smtClean="0"/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OUF! POUR UNE PREMIERE SESSION JE PENSE 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2000" b="1" dirty="0" smtClean="0">
                <a:solidFill>
                  <a:srgbClr val="FF0000"/>
                </a:solidFill>
              </a:rPr>
              <a:t>QUE </a:t>
            </a:r>
            <a:r>
              <a:rPr lang="fr-FR" sz="2000" b="1" dirty="0">
                <a:solidFill>
                  <a:srgbClr val="FF0000"/>
                </a:solidFill>
              </a:rPr>
              <a:t>C'EST SUFFISANT.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Présentation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42976" y="3000372"/>
            <a:ext cx="6981844" cy="144620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sz="5400" b="1" dirty="0" smtClean="0">
                <a:solidFill>
                  <a:srgbClr val="FF0000"/>
                </a:solidFill>
                <a:latin typeface="Comic Sans MS" pitchFamily="66" charset="0"/>
              </a:rPr>
              <a:t>Pourquoi </a:t>
            </a:r>
            <a:r>
              <a:rPr lang="fr-FR" sz="5400" b="1" dirty="0" err="1" smtClean="0">
                <a:solidFill>
                  <a:srgbClr val="FF0000"/>
                </a:solidFill>
                <a:latin typeface="Comic Sans MS" pitchFamily="66" charset="0"/>
              </a:rPr>
              <a:t>Moodle</a:t>
            </a:r>
            <a:r>
              <a:rPr lang="fr-FR" sz="5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5400" b="1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  <a:endParaRPr lang="fr-FR" sz="54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595B23-09B7-465B-8C34-47673106588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UTILISATION DE MOODLE DANS LE MONDE</a:t>
            </a: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10244" name="Image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500188"/>
            <a:ext cx="8577262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4F2D0-D197-498E-BA36-3D255CC1E0B2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Pourquoi </a:t>
            </a:r>
            <a:r>
              <a:rPr lang="fr-FR" b="1" dirty="0" err="1" smtClean="0">
                <a:solidFill>
                  <a:srgbClr val="FF0000"/>
                </a:solidFill>
                <a:latin typeface="Comic Sans MS" pitchFamily="66" charset="0"/>
              </a:rPr>
              <a:t>Moodle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?</a:t>
            </a:r>
            <a:endParaRPr lang="fr-FR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686800" cy="2374903"/>
          </a:xfrm>
        </p:spPr>
        <p:txBody>
          <a:bodyPr/>
          <a:lstStyle/>
          <a:p>
            <a:r>
              <a:rPr lang="fr-FR" sz="4800" b="1" dirty="0" smtClean="0">
                <a:solidFill>
                  <a:srgbClr val="0000CC"/>
                </a:solidFill>
                <a:latin typeface="Comic Sans MS" pitchFamily="66" charset="0"/>
              </a:rPr>
              <a:t>Plateforme permettant de faire entrer l’école dans l’ère du numérique comme le souhaite les directives ministérielles</a:t>
            </a:r>
            <a:endParaRPr lang="fr-FR" sz="48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62D7E-EB88-4AC6-91DB-54F0F63104F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62D7E-EB88-4AC6-91DB-54F0F63104F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69794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HEBERGEMENT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589462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dirty="0" smtClean="0"/>
              <a:t>Gratuit sur </a:t>
            </a:r>
            <a:r>
              <a:rPr lang="fr-FR" dirty="0" smtClean="0">
                <a:hlinkClick r:id="rId2"/>
              </a:rPr>
              <a:t>http://sirius-web.fr</a:t>
            </a: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sz="4000" b="1" dirty="0" smtClean="0">
                <a:solidFill>
                  <a:srgbClr val="FF0000"/>
                </a:solidFill>
                <a:latin typeface="Comic Sans MS" pitchFamily="66" charset="0"/>
              </a:rPr>
              <a:t>Idéal : intégration dans l’ENT</a:t>
            </a:r>
            <a:endParaRPr lang="fr-FR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2143125"/>
            <a:ext cx="8326438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9D5D4-535A-4F9B-94FA-6E27DA3F1663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UN COURS SUR MOODLE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304800" y="1357313"/>
            <a:ext cx="8686800" cy="5000625"/>
          </a:xfrm>
        </p:spPr>
        <p:txBody>
          <a:bodyPr/>
          <a:lstStyle/>
          <a:p>
            <a:pPr eaLnBrk="1" hangingPunct="1"/>
            <a:r>
              <a:rPr lang="fr-FR" dirty="0" smtClean="0">
                <a:solidFill>
                  <a:schemeClr val="tx1"/>
                </a:solidFill>
              </a:rPr>
              <a:t>Un « cours » au sens </a:t>
            </a:r>
            <a:r>
              <a:rPr lang="fr-FR" dirty="0" err="1" smtClean="0">
                <a:solidFill>
                  <a:schemeClr val="tx1"/>
                </a:solidFill>
              </a:rPr>
              <a:t>Moodle</a:t>
            </a:r>
            <a:r>
              <a:rPr lang="fr-FR" dirty="0" smtClean="0">
                <a:solidFill>
                  <a:schemeClr val="tx1"/>
                </a:solidFill>
              </a:rPr>
              <a:t> :</a:t>
            </a:r>
          </a:p>
          <a:p>
            <a:pPr lvl="1" eaLnBrk="1" hangingPunct="1"/>
            <a:r>
              <a:rPr lang="fr-FR" b="1" dirty="0" smtClean="0">
                <a:solidFill>
                  <a:schemeClr val="tx1"/>
                </a:solidFill>
              </a:rPr>
              <a:t>Espace de travail </a:t>
            </a:r>
            <a:r>
              <a:rPr lang="fr-FR" dirty="0" smtClean="0">
                <a:solidFill>
                  <a:schemeClr val="tx1"/>
                </a:solidFill>
              </a:rPr>
              <a:t>en ligne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accessible à distance</a:t>
            </a:r>
          </a:p>
          <a:p>
            <a:pPr lvl="1" eaLnBrk="1" hangingPunct="1"/>
            <a:r>
              <a:rPr lang="fr-FR" dirty="0" smtClean="0">
                <a:solidFill>
                  <a:schemeClr val="tx1"/>
                </a:solidFill>
              </a:rPr>
              <a:t>Restreint aux </a:t>
            </a:r>
            <a:r>
              <a:rPr lang="fr-FR" b="1" dirty="0" smtClean="0">
                <a:solidFill>
                  <a:schemeClr val="tx1"/>
                </a:solidFill>
              </a:rPr>
              <a:t>utilisateurs autorisés </a:t>
            </a:r>
            <a:r>
              <a:rPr lang="fr-FR" dirty="0" smtClean="0">
                <a:solidFill>
                  <a:schemeClr val="tx1"/>
                </a:solidFill>
              </a:rPr>
              <a:t>(inscription avec mot de passe)</a:t>
            </a:r>
          </a:p>
          <a:p>
            <a:pPr lvl="1" eaLnBrk="1" hangingPunct="1"/>
            <a:r>
              <a:rPr lang="fr-FR" dirty="0" smtClean="0">
                <a:solidFill>
                  <a:schemeClr val="tx1"/>
                </a:solidFill>
              </a:rPr>
              <a:t>Format « </a:t>
            </a:r>
            <a:r>
              <a:rPr lang="fr-FR" b="1" dirty="0" smtClean="0">
                <a:solidFill>
                  <a:schemeClr val="tx1"/>
                </a:solidFill>
              </a:rPr>
              <a:t>thématique</a:t>
            </a:r>
            <a:r>
              <a:rPr lang="fr-FR" dirty="0" smtClean="0">
                <a:solidFill>
                  <a:schemeClr val="tx1"/>
                </a:solidFill>
              </a:rPr>
              <a:t> » ou « </a:t>
            </a:r>
            <a:r>
              <a:rPr lang="fr-FR" b="1" dirty="0" smtClean="0">
                <a:solidFill>
                  <a:schemeClr val="tx1"/>
                </a:solidFill>
              </a:rPr>
              <a:t>hebdomadaire</a:t>
            </a:r>
            <a:r>
              <a:rPr lang="fr-FR" dirty="0" smtClean="0">
                <a:solidFill>
                  <a:schemeClr val="tx1"/>
                </a:solidFill>
              </a:rPr>
              <a:t> »</a:t>
            </a:r>
          </a:p>
          <a:p>
            <a:pPr lvl="1" eaLnBrk="1" hangingPunct="1"/>
            <a:r>
              <a:rPr lang="fr-FR" dirty="0" smtClean="0">
                <a:solidFill>
                  <a:schemeClr val="tx1"/>
                </a:solidFill>
              </a:rPr>
              <a:t>Est composé de différents « </a:t>
            </a:r>
            <a:r>
              <a:rPr lang="fr-FR" b="1" dirty="0" smtClean="0">
                <a:solidFill>
                  <a:schemeClr val="tx1"/>
                </a:solidFill>
              </a:rPr>
              <a:t>modules</a:t>
            </a:r>
            <a:r>
              <a:rPr lang="fr-FR" dirty="0" smtClean="0">
                <a:solidFill>
                  <a:schemeClr val="tx1"/>
                </a:solidFill>
              </a:rPr>
              <a:t> » gérés par l’enseignant visible ou non pour les élèves</a:t>
            </a:r>
          </a:p>
          <a:p>
            <a:pPr lvl="1" eaLnBrk="1" hangingPunct="1"/>
            <a:r>
              <a:rPr lang="fr-FR" dirty="0" smtClean="0">
                <a:solidFill>
                  <a:schemeClr val="tx1"/>
                </a:solidFill>
              </a:rPr>
              <a:t>Contient des « </a:t>
            </a:r>
            <a:r>
              <a:rPr lang="fr-FR" b="1" dirty="0" smtClean="0">
                <a:solidFill>
                  <a:schemeClr val="tx1"/>
                </a:solidFill>
              </a:rPr>
              <a:t>ressources </a:t>
            </a:r>
            <a:r>
              <a:rPr lang="fr-FR" dirty="0" smtClean="0">
                <a:solidFill>
                  <a:schemeClr val="tx1"/>
                </a:solidFill>
              </a:rPr>
              <a:t>»  et des « </a:t>
            </a:r>
            <a:r>
              <a:rPr lang="fr-FR" b="1" dirty="0" smtClean="0">
                <a:solidFill>
                  <a:schemeClr val="tx1"/>
                </a:solidFill>
              </a:rPr>
              <a:t>activités </a:t>
            </a:r>
            <a:r>
              <a:rPr lang="fr-FR" dirty="0" smtClean="0">
                <a:solidFill>
                  <a:schemeClr val="tx1"/>
                </a:solidFill>
              </a:rPr>
              <a:t>» proposées aux élèves</a:t>
            </a:r>
          </a:p>
          <a:p>
            <a:pPr lvl="1" eaLnBrk="1" hangingPunct="1"/>
            <a:endParaRPr lang="fr-FR" dirty="0" smtClean="0"/>
          </a:p>
          <a:p>
            <a:pPr lvl="1" eaLnBrk="1" hangingPunct="1"/>
            <a:endParaRPr lang="fr-FR" dirty="0" smtClean="0"/>
          </a:p>
          <a:p>
            <a:pPr lvl="1" eaLnBrk="1" hangingPunct="1"/>
            <a:endParaRPr lang="fr-FR" dirty="0" smtClean="0"/>
          </a:p>
          <a:p>
            <a:pPr lvl="1" eaLnBrk="1" hangingPunct="1"/>
            <a:endParaRPr lang="fr-FR" dirty="0" smtClean="0"/>
          </a:p>
          <a:p>
            <a:pPr lvl="1" eaLnBrk="1" hangingPunct="1"/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3C9F8-257D-4676-9DCF-EB3BC983FD32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ROLES DES UTILISATEURS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313" y="1357313"/>
            <a:ext cx="8777287" cy="4929187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b="1" dirty="0" smtClean="0">
                <a:solidFill>
                  <a:srgbClr val="FF0000"/>
                </a:solidFill>
              </a:rPr>
              <a:t>Administrateur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fr-FR" dirty="0" smtClean="0">
                <a:solidFill>
                  <a:schemeClr val="tx1"/>
                </a:solidFill>
              </a:rPr>
              <a:t>Gère les inscriptions et les droits d’accès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b="1" dirty="0" smtClean="0">
                <a:solidFill>
                  <a:srgbClr val="FF0000"/>
                </a:solidFill>
              </a:rPr>
              <a:t>Enseignant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fr-FR" dirty="0" smtClean="0">
                <a:solidFill>
                  <a:schemeClr val="tx1"/>
                </a:solidFill>
              </a:rPr>
              <a:t>Crée des cours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fr-FR" dirty="0" smtClean="0">
                <a:solidFill>
                  <a:schemeClr val="tx1"/>
                </a:solidFill>
              </a:rPr>
              <a:t>Propose des ressources et des activités aux élèves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b="1" dirty="0" smtClean="0">
                <a:solidFill>
                  <a:srgbClr val="FF0000"/>
                </a:solidFill>
              </a:rPr>
              <a:t>Etudiant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1"/>
                </a:solidFill>
              </a:rPr>
              <a:t>(=élève)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fr-FR" dirty="0" smtClean="0">
                <a:solidFill>
                  <a:schemeClr val="tx1"/>
                </a:solidFill>
              </a:rPr>
              <a:t>Consulte les cours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fr-FR" dirty="0" smtClean="0">
                <a:solidFill>
                  <a:schemeClr val="tx1"/>
                </a:solidFill>
              </a:rPr>
              <a:t>Participe aux activités proposées par l’enseignant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r>
              <a:rPr lang="fr-FR" dirty="0" smtClean="0">
                <a:solidFill>
                  <a:schemeClr val="tx1"/>
                </a:solidFill>
              </a:rPr>
              <a:t>Peut enrichir le contenu du cours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fr-FR" b="1" dirty="0" smtClean="0">
                <a:solidFill>
                  <a:srgbClr val="FF0000"/>
                </a:solidFill>
              </a:rPr>
              <a:t>Invité </a:t>
            </a:r>
            <a:r>
              <a:rPr lang="fr-FR" dirty="0" smtClean="0"/>
              <a:t>: </a:t>
            </a:r>
            <a:r>
              <a:rPr lang="fr-FR" dirty="0" smtClean="0">
                <a:solidFill>
                  <a:schemeClr val="tx1"/>
                </a:solidFill>
              </a:rPr>
              <a:t>observateur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fr-FR" i="1" u="sng" dirty="0" smtClean="0">
                <a:solidFill>
                  <a:schemeClr val="tx1"/>
                </a:solidFill>
                <a:sym typeface="Wingdings" pitchFamily="2" charset="2"/>
              </a:rPr>
              <a:t>Remarque</a:t>
            </a:r>
            <a:r>
              <a:rPr lang="fr-FR" dirty="0" smtClean="0">
                <a:solidFill>
                  <a:schemeClr val="tx1"/>
                </a:solidFill>
                <a:sym typeface="Wingdings" pitchFamily="2" charset="2"/>
              </a:rPr>
              <a:t> : </a:t>
            </a:r>
            <a:r>
              <a:rPr lang="fr-FR" dirty="0" smtClean="0">
                <a:solidFill>
                  <a:schemeClr val="tx1"/>
                </a:solidFill>
              </a:rPr>
              <a:t>Un utilisateur peut avoir plusieurs rôles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63533F-7776-4084-A065-C3A8CF7C24DF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RESSOURCES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0FE93F-F00F-4811-B311-88F2B931480C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916317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</TotalTime>
  <Words>460</Words>
  <Application>Microsoft Office PowerPoint</Application>
  <PresentationFormat>Affichage à l'écran (4:3)</PresentationFormat>
  <Paragraphs>104</Paragraphs>
  <Slides>16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Franklin Gothic Medium</vt:lpstr>
      <vt:lpstr>Franklin Gothic Book</vt:lpstr>
      <vt:lpstr>Wingdings 2</vt:lpstr>
      <vt:lpstr>Calibri</vt:lpstr>
      <vt:lpstr>Wingdings</vt:lpstr>
      <vt:lpstr>Trek</vt:lpstr>
      <vt:lpstr>MOODLE</vt:lpstr>
      <vt:lpstr>Présentation</vt:lpstr>
      <vt:lpstr>UTILISATION DE MOODLE DANS LE MONDE </vt:lpstr>
      <vt:lpstr>Pourquoi Moodle ?</vt:lpstr>
      <vt:lpstr>Diapositive 5</vt:lpstr>
      <vt:lpstr>HEBERGEMENT</vt:lpstr>
      <vt:lpstr>UN COURS SUR MOODLE</vt:lpstr>
      <vt:lpstr>ROLES DES UTILISATEURS</vt:lpstr>
      <vt:lpstr>RESSOURCES</vt:lpstr>
      <vt:lpstr>Les activites : devoirs</vt:lpstr>
      <vt:lpstr>Les activites : forumS</vt:lpstr>
      <vt:lpstr>Les activites : WIKI et journal</vt:lpstr>
      <vt:lpstr>Les activites : testS</vt:lpstr>
      <vt:lpstr>Les activites : autres</vt:lpstr>
      <vt:lpstr>AVANTAGES</vt:lpstr>
      <vt:lpstr>Contenu de la 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MOODLE</dc:title>
  <dc:creator>Kake</dc:creator>
  <cp:lastModifiedBy>jacquelin</cp:lastModifiedBy>
  <cp:revision>113</cp:revision>
  <dcterms:created xsi:type="dcterms:W3CDTF">2010-03-19T15:29:39Z</dcterms:created>
  <dcterms:modified xsi:type="dcterms:W3CDTF">2014-12-17T06:12:12Z</dcterms:modified>
</cp:coreProperties>
</file>