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0" r:id="rId2"/>
    <p:sldId id="311" r:id="rId3"/>
    <p:sldId id="286" r:id="rId4"/>
    <p:sldId id="287" r:id="rId5"/>
    <p:sldId id="288" r:id="rId6"/>
    <p:sldId id="28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FF99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599" autoAdjust="0"/>
  </p:normalViewPr>
  <p:slideViewPr>
    <p:cSldViewPr>
      <p:cViewPr>
        <p:scale>
          <a:sx n="72" d="100"/>
          <a:sy n="72" d="100"/>
        </p:scale>
        <p:origin x="-2488" y="-18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fr-FR" altLang="fr-FR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fr-FR" altLang="fr-FR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fr-FR" altLang="fr-FR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E345C23B-36B1-45EC-AC8D-C267E46C60CE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40854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fr-FR" altLang="fr-FR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fr-FR" altLang="fr-FR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fr-FR" altLang="fr-FR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86A600D7-7426-42A0-874B-9FB2249566AD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09416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C15771-470E-4549-B082-08E1177BFEE3}" type="slidenum">
              <a:rPr lang="fr-FR" altLang="fr-FR"/>
              <a:pPr/>
              <a:t>2</a:t>
            </a:fld>
            <a:endParaRPr lang="fr-FR" altLang="fr-FR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altLang="fr-FR"/>
              <a:t>Grille de criticité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F1107A-EA60-4D4B-9AAB-CF16664DB311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9495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B4B0A-E7E3-477D-BF94-04FC1D8C137B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65754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48450" y="152400"/>
            <a:ext cx="2038350" cy="5943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152400"/>
            <a:ext cx="5962650" cy="59436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AC981-153E-4847-B5B6-8BF504386653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09995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CD6B4-59AA-4D8D-B95C-F894BA6BAE98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98831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1C16E-BFF7-49BD-B63D-CE31846B387E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05968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3003E-6689-4C69-B398-6EF8638B57F0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13979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04AEA-BEC0-4CFA-B6D3-E1077E0D2E5C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02587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35523-4D02-400D-A8AC-EF8A11BA36B5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16237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50C0F-DEAB-49D6-B6E8-248F3D718864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39207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3B7E9-960A-4A44-AA30-80501173E7CF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7185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41F9E-91F3-497E-9B96-32BC9B275ABB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9785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8153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fr-FR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fr-FR" alt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97FD22B7-F52D-4D7C-981A-F20B74BA66B9}" type="slidenum">
              <a:rPr lang="fr-FR" altLang="fr-FR"/>
              <a:pPr/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16632"/>
            <a:ext cx="8153400" cy="609600"/>
          </a:xfrm>
        </p:spPr>
        <p:txBody>
          <a:bodyPr/>
          <a:lstStyle/>
          <a:p>
            <a:r>
              <a:rPr lang="fr-FR" altLang="fr-FR" dirty="0"/>
              <a:t>Identification du </a:t>
            </a:r>
            <a:r>
              <a:rPr lang="fr-FR" altLang="fr-FR" dirty="0" smtClean="0"/>
              <a:t>risque biologique</a:t>
            </a:r>
            <a:endParaRPr lang="fr-FR" altLang="fr-FR" dirty="0"/>
          </a:p>
        </p:txBody>
      </p:sp>
      <p:sp useBgFill="1">
        <p:nvSpPr>
          <p:cNvPr id="9750" name="Rectangle 534"/>
          <p:cNvSpPr>
            <a:spLocks noChangeArrowheads="1"/>
          </p:cNvSpPr>
          <p:nvPr/>
        </p:nvSpPr>
        <p:spPr bwMode="auto">
          <a:xfrm flipV="1">
            <a:off x="6126163" y="1447800"/>
            <a:ext cx="2636837" cy="1984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753" name="Oval 537"/>
          <p:cNvSpPr>
            <a:spLocks noChangeArrowheads="1"/>
          </p:cNvSpPr>
          <p:nvPr/>
        </p:nvSpPr>
        <p:spPr bwMode="auto">
          <a:xfrm>
            <a:off x="683568" y="2492896"/>
            <a:ext cx="4954587" cy="1754187"/>
          </a:xfrm>
          <a:prstGeom prst="ellipse">
            <a:avLst/>
          </a:prstGeom>
          <a:solidFill>
            <a:srgbClr val="FF9999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756" name="Oval 540"/>
          <p:cNvSpPr>
            <a:spLocks noChangeArrowheads="1"/>
          </p:cNvSpPr>
          <p:nvPr/>
        </p:nvSpPr>
        <p:spPr bwMode="auto">
          <a:xfrm>
            <a:off x="3697288" y="2638425"/>
            <a:ext cx="4953000" cy="1752600"/>
          </a:xfrm>
          <a:prstGeom prst="ellipse">
            <a:avLst/>
          </a:prstGeom>
          <a:solidFill>
            <a:schemeClr val="hlink">
              <a:alpha val="50000"/>
            </a:schemeClr>
          </a:solidFill>
          <a:ln w="317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757" name="Text Box 541"/>
          <p:cNvSpPr txBox="1">
            <a:spLocks noChangeArrowheads="1"/>
          </p:cNvSpPr>
          <p:nvPr/>
        </p:nvSpPr>
        <p:spPr bwMode="auto">
          <a:xfrm>
            <a:off x="5796136" y="2852936"/>
            <a:ext cx="266357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fr-FR" altLang="fr-FR" sz="2000" dirty="0" smtClean="0">
                <a:latin typeface="Verdana" pitchFamily="34" charset="0"/>
              </a:rPr>
              <a:t>-La personne en danger :</a:t>
            </a:r>
            <a:endParaRPr lang="fr-FR" altLang="fr-FR" sz="2000" dirty="0">
              <a:latin typeface="Verdana" pitchFamily="34" charset="0"/>
            </a:endParaRPr>
          </a:p>
        </p:txBody>
      </p:sp>
      <p:sp>
        <p:nvSpPr>
          <p:cNvPr id="9759" name="Freeform 543"/>
          <p:cNvSpPr>
            <a:spLocks/>
          </p:cNvSpPr>
          <p:nvPr/>
        </p:nvSpPr>
        <p:spPr bwMode="auto">
          <a:xfrm>
            <a:off x="3679825" y="2770188"/>
            <a:ext cx="2333625" cy="1520825"/>
          </a:xfrm>
          <a:custGeom>
            <a:avLst/>
            <a:gdLst>
              <a:gd name="T0" fmla="*/ 876 w 1614"/>
              <a:gd name="T1" fmla="*/ 0 h 1104"/>
              <a:gd name="T2" fmla="*/ 1044 w 1614"/>
              <a:gd name="T3" fmla="*/ 60 h 1104"/>
              <a:gd name="T4" fmla="*/ 1260 w 1614"/>
              <a:gd name="T5" fmla="*/ 144 h 1104"/>
              <a:gd name="T6" fmla="*/ 1440 w 1614"/>
              <a:gd name="T7" fmla="*/ 252 h 1104"/>
              <a:gd name="T8" fmla="*/ 1548 w 1614"/>
              <a:gd name="T9" fmla="*/ 366 h 1104"/>
              <a:gd name="T10" fmla="*/ 1614 w 1614"/>
              <a:gd name="T11" fmla="*/ 480 h 1104"/>
              <a:gd name="T12" fmla="*/ 1608 w 1614"/>
              <a:gd name="T13" fmla="*/ 564 h 1104"/>
              <a:gd name="T14" fmla="*/ 1584 w 1614"/>
              <a:gd name="T15" fmla="*/ 654 h 1104"/>
              <a:gd name="T16" fmla="*/ 1494 w 1614"/>
              <a:gd name="T17" fmla="*/ 792 h 1104"/>
              <a:gd name="T18" fmla="*/ 1332 w 1614"/>
              <a:gd name="T19" fmla="*/ 900 h 1104"/>
              <a:gd name="T20" fmla="*/ 1116 w 1614"/>
              <a:gd name="T21" fmla="*/ 1008 h 1104"/>
              <a:gd name="T22" fmla="*/ 780 w 1614"/>
              <a:gd name="T23" fmla="*/ 1104 h 1104"/>
              <a:gd name="T24" fmla="*/ 298 w 1614"/>
              <a:gd name="T25" fmla="*/ 914 h 1104"/>
              <a:gd name="T26" fmla="*/ 60 w 1614"/>
              <a:gd name="T27" fmla="*/ 720 h 1104"/>
              <a:gd name="T28" fmla="*/ 0 w 1614"/>
              <a:gd name="T29" fmla="*/ 564 h 1104"/>
              <a:gd name="T30" fmla="*/ 30 w 1614"/>
              <a:gd name="T31" fmla="*/ 402 h 1104"/>
              <a:gd name="T32" fmla="*/ 174 w 1614"/>
              <a:gd name="T33" fmla="*/ 246 h 1104"/>
              <a:gd name="T34" fmla="*/ 492 w 1614"/>
              <a:gd name="T35" fmla="*/ 96 h 1104"/>
              <a:gd name="T36" fmla="*/ 732 w 1614"/>
              <a:gd name="T37" fmla="*/ 0 h 1104"/>
              <a:gd name="T38" fmla="*/ 876 w 1614"/>
              <a:gd name="T39" fmla="*/ 0 h 1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614" h="1104">
                <a:moveTo>
                  <a:pt x="876" y="0"/>
                </a:moveTo>
                <a:lnTo>
                  <a:pt x="1044" y="60"/>
                </a:lnTo>
                <a:lnTo>
                  <a:pt x="1260" y="144"/>
                </a:lnTo>
                <a:lnTo>
                  <a:pt x="1440" y="252"/>
                </a:lnTo>
                <a:lnTo>
                  <a:pt x="1548" y="366"/>
                </a:lnTo>
                <a:lnTo>
                  <a:pt x="1614" y="480"/>
                </a:lnTo>
                <a:lnTo>
                  <a:pt x="1608" y="564"/>
                </a:lnTo>
                <a:lnTo>
                  <a:pt x="1584" y="654"/>
                </a:lnTo>
                <a:lnTo>
                  <a:pt x="1494" y="792"/>
                </a:lnTo>
                <a:lnTo>
                  <a:pt x="1332" y="900"/>
                </a:lnTo>
                <a:lnTo>
                  <a:pt x="1116" y="1008"/>
                </a:lnTo>
                <a:lnTo>
                  <a:pt x="780" y="1104"/>
                </a:lnTo>
                <a:lnTo>
                  <a:pt x="298" y="914"/>
                </a:lnTo>
                <a:lnTo>
                  <a:pt x="60" y="720"/>
                </a:lnTo>
                <a:lnTo>
                  <a:pt x="0" y="564"/>
                </a:lnTo>
                <a:lnTo>
                  <a:pt x="30" y="402"/>
                </a:lnTo>
                <a:lnTo>
                  <a:pt x="174" y="246"/>
                </a:lnTo>
                <a:lnTo>
                  <a:pt x="492" y="96"/>
                </a:lnTo>
                <a:lnTo>
                  <a:pt x="732" y="0"/>
                </a:lnTo>
                <a:lnTo>
                  <a:pt x="876" y="0"/>
                </a:lnTo>
                <a:close/>
              </a:path>
            </a:pathLst>
          </a:custGeom>
          <a:solidFill>
            <a:schemeClr val="fol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cap="flat" cmpd="sng">
                <a:solidFill>
                  <a:srgbClr val="FFCC00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fr-FR"/>
          </a:p>
        </p:txBody>
      </p:sp>
      <p:sp>
        <p:nvSpPr>
          <p:cNvPr id="9761" name="Line 545"/>
          <p:cNvSpPr>
            <a:spLocks noChangeShapeType="1"/>
          </p:cNvSpPr>
          <p:nvPr/>
        </p:nvSpPr>
        <p:spPr bwMode="auto">
          <a:xfrm flipH="1" flipV="1">
            <a:off x="3349625" y="2308225"/>
            <a:ext cx="1111250" cy="792163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762" name="AutoShape 546"/>
          <p:cNvSpPr>
            <a:spLocks noChangeArrowheads="1"/>
          </p:cNvSpPr>
          <p:nvPr/>
        </p:nvSpPr>
        <p:spPr bwMode="auto">
          <a:xfrm rot="5783349">
            <a:off x="4225925" y="4337051"/>
            <a:ext cx="1152525" cy="2667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763" name="AutoShape 547"/>
          <p:cNvSpPr>
            <a:spLocks noChangeArrowheads="1"/>
          </p:cNvSpPr>
          <p:nvPr/>
        </p:nvSpPr>
        <p:spPr bwMode="auto">
          <a:xfrm>
            <a:off x="2123728" y="5018088"/>
            <a:ext cx="5760640" cy="1363240"/>
          </a:xfrm>
          <a:prstGeom prst="star16">
            <a:avLst>
              <a:gd name="adj" fmla="val 37500"/>
            </a:avLst>
          </a:prstGeom>
          <a:gradFill rotWithShape="0">
            <a:gsLst>
              <a:gs pos="0">
                <a:schemeClr val="hlink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 eaLnBrk="0" hangingPunct="0">
              <a:spcBef>
                <a:spcPct val="50000"/>
              </a:spcBef>
            </a:pPr>
            <a:r>
              <a:rPr lang="fr-FR" altLang="fr-FR" sz="2000" dirty="0" smtClean="0">
                <a:latin typeface="Verdana" pitchFamily="34" charset="0"/>
              </a:rPr>
              <a:t>-Dommage possible :</a:t>
            </a:r>
            <a:endParaRPr lang="fr-FR" altLang="fr-FR" sz="2000" dirty="0">
              <a:latin typeface="Verdana" pitchFamily="34" charset="0"/>
            </a:endParaRPr>
          </a:p>
        </p:txBody>
      </p:sp>
      <p:sp>
        <p:nvSpPr>
          <p:cNvPr id="9765" name="AutoShape 549"/>
          <p:cNvSpPr>
            <a:spLocks noChangeArrowheads="1"/>
          </p:cNvSpPr>
          <p:nvPr/>
        </p:nvSpPr>
        <p:spPr bwMode="auto">
          <a:xfrm>
            <a:off x="4598988" y="3167063"/>
            <a:ext cx="833437" cy="528637"/>
          </a:xfrm>
          <a:prstGeom prst="irregularSeal1">
            <a:avLst/>
          </a:prstGeom>
          <a:solidFill>
            <a:srgbClr val="FFFF00"/>
          </a:solidFill>
          <a:ln w="12700">
            <a:solidFill>
              <a:srgbClr val="FF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766" name="Text Box 550"/>
          <p:cNvSpPr txBox="1">
            <a:spLocks noChangeArrowheads="1"/>
          </p:cNvSpPr>
          <p:nvPr/>
        </p:nvSpPr>
        <p:spPr bwMode="auto">
          <a:xfrm>
            <a:off x="5795963" y="836613"/>
            <a:ext cx="2905125" cy="153193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>
              <a:spcBef>
                <a:spcPct val="50000"/>
              </a:spcBef>
            </a:pPr>
            <a:r>
              <a:rPr lang="fr-FR" altLang="fr-FR" sz="2000" dirty="0" smtClean="0">
                <a:latin typeface="Verdana" pitchFamily="34" charset="0"/>
              </a:rPr>
              <a:t>-Evènement dangereux :</a:t>
            </a:r>
            <a:endParaRPr lang="fr-FR" altLang="fr-FR" sz="2000" dirty="0">
              <a:latin typeface="Verdana" pitchFamily="34" charset="0"/>
            </a:endParaRPr>
          </a:p>
        </p:txBody>
      </p:sp>
      <p:sp>
        <p:nvSpPr>
          <p:cNvPr id="9767" name="Line 551"/>
          <p:cNvSpPr>
            <a:spLocks noChangeShapeType="1"/>
          </p:cNvSpPr>
          <p:nvPr/>
        </p:nvSpPr>
        <p:spPr bwMode="auto">
          <a:xfrm flipV="1">
            <a:off x="5222875" y="2308225"/>
            <a:ext cx="1181100" cy="105727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760" name="Text Box 544"/>
          <p:cNvSpPr txBox="1">
            <a:spLocks noChangeArrowheads="1"/>
          </p:cNvSpPr>
          <p:nvPr/>
        </p:nvSpPr>
        <p:spPr bwMode="auto">
          <a:xfrm flipH="1">
            <a:off x="755576" y="836712"/>
            <a:ext cx="3888431" cy="1584325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>
              <a:spcBef>
                <a:spcPct val="50000"/>
              </a:spcBef>
            </a:pPr>
            <a:r>
              <a:rPr lang="fr-FR" altLang="fr-FR" sz="2000" dirty="0" smtClean="0">
                <a:latin typeface="Verdana" pitchFamily="34" charset="0"/>
              </a:rPr>
              <a:t>-Situation exposante :</a:t>
            </a:r>
            <a:endParaRPr lang="fr-FR" altLang="fr-FR" sz="2000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9754" name="Text Box 538"/>
          <p:cNvSpPr txBox="1">
            <a:spLocks noChangeArrowheads="1"/>
          </p:cNvSpPr>
          <p:nvPr/>
        </p:nvSpPr>
        <p:spPr bwMode="auto">
          <a:xfrm>
            <a:off x="971600" y="2780928"/>
            <a:ext cx="331236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fr-FR" altLang="fr-FR" sz="2000" dirty="0" smtClean="0">
                <a:latin typeface="Verdana" pitchFamily="34" charset="0"/>
              </a:rPr>
              <a:t>Danger :</a:t>
            </a:r>
            <a:endParaRPr lang="fr-FR" altLang="fr-FR" sz="20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535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1403350"/>
          </a:xfrm>
          <a:noFill/>
        </p:spPr>
        <p:txBody>
          <a:bodyPr/>
          <a:lstStyle/>
          <a:p>
            <a:r>
              <a:rPr lang="fr-FR" altLang="fr-FR"/>
              <a:t>Estimation des risques</a:t>
            </a:r>
          </a:p>
        </p:txBody>
      </p:sp>
      <p:grpSp>
        <p:nvGrpSpPr>
          <p:cNvPr id="54275" name="Group 3"/>
          <p:cNvGrpSpPr>
            <a:grpSpLocks/>
          </p:cNvGrpSpPr>
          <p:nvPr/>
        </p:nvGrpSpPr>
        <p:grpSpPr bwMode="auto">
          <a:xfrm>
            <a:off x="1906588" y="5930900"/>
            <a:ext cx="6116637" cy="641350"/>
            <a:chOff x="1255" y="3648"/>
            <a:chExt cx="3853" cy="417"/>
          </a:xfrm>
        </p:grpSpPr>
        <p:sp>
          <p:nvSpPr>
            <p:cNvPr id="54276" name="Rectangle 4"/>
            <p:cNvSpPr>
              <a:spLocks noChangeArrowheads="1"/>
            </p:cNvSpPr>
            <p:nvPr/>
          </p:nvSpPr>
          <p:spPr bwMode="auto">
            <a:xfrm>
              <a:off x="1255" y="3648"/>
              <a:ext cx="926" cy="4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/>
              <a:r>
                <a:rPr lang="fr-FR" altLang="fr-FR" sz="1800" b="0">
                  <a:solidFill>
                    <a:srgbClr val="183B97"/>
                  </a:solidFill>
                  <a:latin typeface="Verdana" pitchFamily="34" charset="0"/>
                </a:rPr>
                <a:t>très </a:t>
              </a:r>
            </a:p>
            <a:p>
              <a:pPr algn="ctr" eaLnBrk="0" hangingPunct="0"/>
              <a:r>
                <a:rPr lang="fr-FR" altLang="fr-FR" sz="1800" b="0">
                  <a:solidFill>
                    <a:srgbClr val="183B97"/>
                  </a:solidFill>
                  <a:latin typeface="Verdana" pitchFamily="34" charset="0"/>
                </a:rPr>
                <a:t>improbable</a:t>
              </a:r>
            </a:p>
          </p:txBody>
        </p:sp>
        <p:sp>
          <p:nvSpPr>
            <p:cNvPr id="54277" name="Rectangle 5"/>
            <p:cNvSpPr>
              <a:spLocks noChangeArrowheads="1"/>
            </p:cNvSpPr>
            <p:nvPr/>
          </p:nvSpPr>
          <p:spPr bwMode="auto">
            <a:xfrm>
              <a:off x="2208" y="3744"/>
              <a:ext cx="92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hangingPunct="0"/>
              <a:r>
                <a:rPr lang="fr-FR" altLang="fr-FR" sz="1800" b="0">
                  <a:solidFill>
                    <a:srgbClr val="183B97"/>
                  </a:solidFill>
                  <a:latin typeface="Verdana" pitchFamily="34" charset="0"/>
                </a:rPr>
                <a:t>improbable</a:t>
              </a:r>
            </a:p>
          </p:txBody>
        </p:sp>
        <p:sp>
          <p:nvSpPr>
            <p:cNvPr id="54278" name="Rectangle 6"/>
            <p:cNvSpPr>
              <a:spLocks noChangeArrowheads="1"/>
            </p:cNvSpPr>
            <p:nvPr/>
          </p:nvSpPr>
          <p:spPr bwMode="auto">
            <a:xfrm>
              <a:off x="3216" y="3744"/>
              <a:ext cx="74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hangingPunct="0"/>
              <a:r>
                <a:rPr lang="fr-FR" altLang="fr-FR" sz="1800" b="0">
                  <a:solidFill>
                    <a:srgbClr val="183B97"/>
                  </a:solidFill>
                  <a:latin typeface="Verdana" pitchFamily="34" charset="0"/>
                </a:rPr>
                <a:t>probable</a:t>
              </a:r>
            </a:p>
          </p:txBody>
        </p:sp>
        <p:sp>
          <p:nvSpPr>
            <p:cNvPr id="54279" name="Rectangle 7"/>
            <p:cNvSpPr>
              <a:spLocks noChangeArrowheads="1"/>
            </p:cNvSpPr>
            <p:nvPr/>
          </p:nvSpPr>
          <p:spPr bwMode="auto">
            <a:xfrm>
              <a:off x="4032" y="3744"/>
              <a:ext cx="107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hangingPunct="0"/>
              <a:r>
                <a:rPr lang="fr-FR" altLang="fr-FR" sz="1800" b="0">
                  <a:solidFill>
                    <a:srgbClr val="183B97"/>
                  </a:solidFill>
                  <a:latin typeface="Verdana" pitchFamily="34" charset="0"/>
                </a:rPr>
                <a:t>très probable</a:t>
              </a:r>
            </a:p>
          </p:txBody>
        </p:sp>
      </p:grp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1651000" y="5183188"/>
            <a:ext cx="288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fr-FR" altLang="fr-FR">
                <a:latin typeface="Verdana" pitchFamily="34" charset="0"/>
              </a:rPr>
              <a:t> </a:t>
            </a:r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1012825" y="1511300"/>
            <a:ext cx="1395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fr-FR" altLang="fr-FR">
                <a:solidFill>
                  <a:srgbClr val="183B97"/>
                </a:solidFill>
                <a:latin typeface="Verdana" pitchFamily="34" charset="0"/>
              </a:rPr>
              <a:t>gravité</a:t>
            </a:r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1971675" y="1968500"/>
            <a:ext cx="0" cy="3429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stealth" w="med" len="lg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1971675" y="5397500"/>
            <a:ext cx="62484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oval" w="med" len="med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 flipV="1">
            <a:off x="7534275" y="2273300"/>
            <a:ext cx="0" cy="3173413"/>
          </a:xfrm>
          <a:prstGeom prst="line">
            <a:avLst/>
          </a:prstGeom>
          <a:noFill/>
          <a:ln w="12700">
            <a:solidFill>
              <a:srgbClr val="00800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>
            <a:off x="2047875" y="3084513"/>
            <a:ext cx="5486400" cy="0"/>
          </a:xfrm>
          <a:prstGeom prst="line">
            <a:avLst/>
          </a:prstGeom>
          <a:noFill/>
          <a:ln w="12700">
            <a:solidFill>
              <a:srgbClr val="00800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2047875" y="3897313"/>
            <a:ext cx="5486400" cy="0"/>
          </a:xfrm>
          <a:prstGeom prst="line">
            <a:avLst/>
          </a:prstGeom>
          <a:noFill/>
          <a:ln w="12700">
            <a:solidFill>
              <a:srgbClr val="00800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>
            <a:off x="2047875" y="4635500"/>
            <a:ext cx="5486400" cy="0"/>
          </a:xfrm>
          <a:prstGeom prst="line">
            <a:avLst/>
          </a:prstGeom>
          <a:noFill/>
          <a:ln w="12700">
            <a:solidFill>
              <a:srgbClr val="00800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V="1">
            <a:off x="3343275" y="2273300"/>
            <a:ext cx="0" cy="3173413"/>
          </a:xfrm>
          <a:prstGeom prst="line">
            <a:avLst/>
          </a:prstGeom>
          <a:noFill/>
          <a:ln w="12700">
            <a:solidFill>
              <a:srgbClr val="00800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 flipV="1">
            <a:off x="4714875" y="2273300"/>
            <a:ext cx="0" cy="3173413"/>
          </a:xfrm>
          <a:prstGeom prst="line">
            <a:avLst/>
          </a:prstGeom>
          <a:noFill/>
          <a:ln w="12700">
            <a:solidFill>
              <a:srgbClr val="00800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V="1">
            <a:off x="6086475" y="2273300"/>
            <a:ext cx="0" cy="3173413"/>
          </a:xfrm>
          <a:prstGeom prst="line">
            <a:avLst/>
          </a:prstGeom>
          <a:noFill/>
          <a:ln w="12700">
            <a:solidFill>
              <a:srgbClr val="00800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4291" name="Line 19"/>
          <p:cNvSpPr>
            <a:spLocks noChangeShapeType="1"/>
          </p:cNvSpPr>
          <p:nvPr/>
        </p:nvSpPr>
        <p:spPr bwMode="auto">
          <a:xfrm>
            <a:off x="2047875" y="2273300"/>
            <a:ext cx="5486400" cy="0"/>
          </a:xfrm>
          <a:prstGeom prst="line">
            <a:avLst/>
          </a:prstGeom>
          <a:noFill/>
          <a:ln w="12700">
            <a:solidFill>
              <a:srgbClr val="00800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54292" name="Group 20"/>
          <p:cNvGrpSpPr>
            <a:grpSpLocks/>
          </p:cNvGrpSpPr>
          <p:nvPr/>
        </p:nvGrpSpPr>
        <p:grpSpPr bwMode="auto">
          <a:xfrm>
            <a:off x="142875" y="2501900"/>
            <a:ext cx="1779588" cy="3078163"/>
            <a:chOff x="240" y="1440"/>
            <a:chExt cx="1121" cy="1939"/>
          </a:xfrm>
        </p:grpSpPr>
        <p:sp>
          <p:nvSpPr>
            <p:cNvPr id="54293" name="Rectangle 21"/>
            <p:cNvSpPr>
              <a:spLocks noChangeArrowheads="1"/>
            </p:cNvSpPr>
            <p:nvPr/>
          </p:nvSpPr>
          <p:spPr bwMode="auto">
            <a:xfrm>
              <a:off x="1190" y="3129"/>
              <a:ext cx="17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hangingPunct="0"/>
              <a:r>
                <a:rPr lang="fr-FR" altLang="fr-FR" sz="2000">
                  <a:latin typeface="Verdana" pitchFamily="34" charset="0"/>
                </a:rPr>
                <a:t> </a:t>
              </a:r>
            </a:p>
          </p:txBody>
        </p:sp>
        <p:sp>
          <p:nvSpPr>
            <p:cNvPr id="54294" name="Rectangle 22"/>
            <p:cNvSpPr>
              <a:spLocks noChangeArrowheads="1"/>
            </p:cNvSpPr>
            <p:nvPr/>
          </p:nvSpPr>
          <p:spPr bwMode="auto">
            <a:xfrm>
              <a:off x="240" y="1488"/>
              <a:ext cx="8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hangingPunct="0"/>
              <a:r>
                <a:rPr lang="fr-FR" altLang="fr-FR" sz="1800" b="0">
                  <a:solidFill>
                    <a:srgbClr val="183B97"/>
                  </a:solidFill>
                  <a:latin typeface="Verdana" pitchFamily="34" charset="0"/>
                </a:rPr>
                <a:t>très grave</a:t>
              </a:r>
            </a:p>
          </p:txBody>
        </p:sp>
        <p:sp>
          <p:nvSpPr>
            <p:cNvPr id="54295" name="Rectangle 23"/>
            <p:cNvSpPr>
              <a:spLocks noChangeArrowheads="1"/>
            </p:cNvSpPr>
            <p:nvPr/>
          </p:nvSpPr>
          <p:spPr bwMode="auto">
            <a:xfrm>
              <a:off x="432" y="1920"/>
              <a:ext cx="5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hangingPunct="0"/>
              <a:r>
                <a:rPr lang="fr-FR" altLang="fr-FR" sz="1800" b="0">
                  <a:solidFill>
                    <a:srgbClr val="183B97"/>
                  </a:solidFill>
                  <a:latin typeface="Verdana" pitchFamily="34" charset="0"/>
                </a:rPr>
                <a:t>grave</a:t>
              </a:r>
            </a:p>
          </p:txBody>
        </p:sp>
        <p:sp>
          <p:nvSpPr>
            <p:cNvPr id="54296" name="Rectangle 24"/>
            <p:cNvSpPr>
              <a:spLocks noChangeArrowheads="1"/>
            </p:cNvSpPr>
            <p:nvPr/>
          </p:nvSpPr>
          <p:spPr bwMode="auto">
            <a:xfrm>
              <a:off x="384" y="2400"/>
              <a:ext cx="60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hangingPunct="0"/>
              <a:r>
                <a:rPr lang="fr-FR" altLang="fr-FR" sz="1800" b="0">
                  <a:solidFill>
                    <a:srgbClr val="183B97"/>
                  </a:solidFill>
                  <a:latin typeface="Verdana" pitchFamily="34" charset="0"/>
                </a:rPr>
                <a:t>moyen</a:t>
              </a:r>
            </a:p>
          </p:txBody>
        </p:sp>
        <p:sp>
          <p:nvSpPr>
            <p:cNvPr id="54297" name="Rectangle 25"/>
            <p:cNvSpPr>
              <a:spLocks noChangeArrowheads="1"/>
            </p:cNvSpPr>
            <p:nvPr/>
          </p:nvSpPr>
          <p:spPr bwMode="auto">
            <a:xfrm>
              <a:off x="432" y="2928"/>
              <a:ext cx="5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defTabSz="762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hangingPunct="0"/>
              <a:r>
                <a:rPr lang="fr-FR" altLang="fr-FR" sz="1800" b="0">
                  <a:solidFill>
                    <a:srgbClr val="183B97"/>
                  </a:solidFill>
                  <a:latin typeface="Verdana" pitchFamily="34" charset="0"/>
                </a:rPr>
                <a:t>faible</a:t>
              </a:r>
            </a:p>
          </p:txBody>
        </p:sp>
        <p:sp>
          <p:nvSpPr>
            <p:cNvPr id="54298" name="Oval 26"/>
            <p:cNvSpPr>
              <a:spLocks noChangeArrowheads="1"/>
            </p:cNvSpPr>
            <p:nvPr/>
          </p:nvSpPr>
          <p:spPr bwMode="auto">
            <a:xfrm>
              <a:off x="1056" y="292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100000"/>
                </a:spcBef>
              </a:pPr>
              <a:r>
                <a:rPr lang="fr-FR" altLang="fr-FR" sz="2000">
                  <a:solidFill>
                    <a:srgbClr val="183B97"/>
                  </a:solidFill>
                  <a:latin typeface="Verdana" pitchFamily="34" charset="0"/>
                </a:rPr>
                <a:t>1</a:t>
              </a:r>
            </a:p>
          </p:txBody>
        </p:sp>
        <p:sp>
          <p:nvSpPr>
            <p:cNvPr id="54299" name="Oval 27"/>
            <p:cNvSpPr>
              <a:spLocks noChangeArrowheads="1"/>
            </p:cNvSpPr>
            <p:nvPr/>
          </p:nvSpPr>
          <p:spPr bwMode="auto">
            <a:xfrm>
              <a:off x="1056" y="24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100000"/>
                </a:spcBef>
              </a:pPr>
              <a:r>
                <a:rPr lang="fr-FR" altLang="fr-FR" sz="2000">
                  <a:solidFill>
                    <a:srgbClr val="183B97"/>
                  </a:solidFill>
                  <a:latin typeface="Verdana" pitchFamily="34" charset="0"/>
                </a:rPr>
                <a:t>2</a:t>
              </a:r>
            </a:p>
          </p:txBody>
        </p:sp>
        <p:sp>
          <p:nvSpPr>
            <p:cNvPr id="54300" name="Oval 28"/>
            <p:cNvSpPr>
              <a:spLocks noChangeArrowheads="1"/>
            </p:cNvSpPr>
            <p:nvPr/>
          </p:nvSpPr>
          <p:spPr bwMode="auto">
            <a:xfrm>
              <a:off x="1056" y="192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100000"/>
                </a:spcBef>
              </a:pPr>
              <a:r>
                <a:rPr lang="fr-FR" altLang="fr-FR" sz="2000">
                  <a:solidFill>
                    <a:srgbClr val="183B97"/>
                  </a:solidFill>
                  <a:latin typeface="Verdana" pitchFamily="34" charset="0"/>
                </a:rPr>
                <a:t>3</a:t>
              </a:r>
            </a:p>
          </p:txBody>
        </p:sp>
        <p:sp>
          <p:nvSpPr>
            <p:cNvPr id="54301" name="Oval 29"/>
            <p:cNvSpPr>
              <a:spLocks noChangeArrowheads="1"/>
            </p:cNvSpPr>
            <p:nvPr/>
          </p:nvSpPr>
          <p:spPr bwMode="auto">
            <a:xfrm>
              <a:off x="1056" y="144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100000"/>
                </a:spcBef>
              </a:pPr>
              <a:r>
                <a:rPr lang="fr-FR" altLang="fr-FR" sz="2000">
                  <a:solidFill>
                    <a:srgbClr val="183B97"/>
                  </a:solidFill>
                  <a:latin typeface="Verdana" pitchFamily="34" charset="0"/>
                </a:rPr>
                <a:t>4</a:t>
              </a:r>
            </a:p>
          </p:txBody>
        </p:sp>
      </p:grpSp>
      <p:grpSp>
        <p:nvGrpSpPr>
          <p:cNvPr id="54302" name="Group 30"/>
          <p:cNvGrpSpPr>
            <a:grpSpLocks/>
          </p:cNvGrpSpPr>
          <p:nvPr/>
        </p:nvGrpSpPr>
        <p:grpSpPr bwMode="auto">
          <a:xfrm>
            <a:off x="2352675" y="5549900"/>
            <a:ext cx="4724400" cy="457200"/>
            <a:chOff x="1632" y="3360"/>
            <a:chExt cx="2976" cy="288"/>
          </a:xfrm>
        </p:grpSpPr>
        <p:sp>
          <p:nvSpPr>
            <p:cNvPr id="54303" name="Oval 31"/>
            <p:cNvSpPr>
              <a:spLocks noChangeArrowheads="1"/>
            </p:cNvSpPr>
            <p:nvPr/>
          </p:nvSpPr>
          <p:spPr bwMode="auto">
            <a:xfrm>
              <a:off x="1632" y="336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100000"/>
                </a:spcBef>
              </a:pPr>
              <a:r>
                <a:rPr lang="fr-FR" altLang="fr-FR">
                  <a:solidFill>
                    <a:srgbClr val="183B97"/>
                  </a:solidFill>
                  <a:latin typeface="Verdana" pitchFamily="34" charset="0"/>
                </a:rPr>
                <a:t>1</a:t>
              </a:r>
            </a:p>
          </p:txBody>
        </p:sp>
        <p:sp>
          <p:nvSpPr>
            <p:cNvPr id="54304" name="Oval 32"/>
            <p:cNvSpPr>
              <a:spLocks noChangeArrowheads="1"/>
            </p:cNvSpPr>
            <p:nvPr/>
          </p:nvSpPr>
          <p:spPr bwMode="auto">
            <a:xfrm>
              <a:off x="2496" y="336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100000"/>
                </a:spcBef>
              </a:pPr>
              <a:r>
                <a:rPr lang="fr-FR" altLang="fr-FR">
                  <a:solidFill>
                    <a:srgbClr val="183B97"/>
                  </a:solidFill>
                  <a:latin typeface="Verdana" pitchFamily="34" charset="0"/>
                </a:rPr>
                <a:t>2</a:t>
              </a:r>
            </a:p>
          </p:txBody>
        </p:sp>
        <p:sp>
          <p:nvSpPr>
            <p:cNvPr id="54305" name="Oval 33"/>
            <p:cNvSpPr>
              <a:spLocks noChangeArrowheads="1"/>
            </p:cNvSpPr>
            <p:nvPr/>
          </p:nvSpPr>
          <p:spPr bwMode="auto">
            <a:xfrm>
              <a:off x="3408" y="336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100000"/>
                </a:spcBef>
              </a:pPr>
              <a:r>
                <a:rPr lang="fr-FR" altLang="fr-FR">
                  <a:solidFill>
                    <a:srgbClr val="183B97"/>
                  </a:solidFill>
                  <a:latin typeface="Verdana" pitchFamily="34" charset="0"/>
                </a:rPr>
                <a:t>3</a:t>
              </a:r>
            </a:p>
          </p:txBody>
        </p:sp>
        <p:sp>
          <p:nvSpPr>
            <p:cNvPr id="54306" name="Oval 34"/>
            <p:cNvSpPr>
              <a:spLocks noChangeArrowheads="1"/>
            </p:cNvSpPr>
            <p:nvPr/>
          </p:nvSpPr>
          <p:spPr bwMode="auto">
            <a:xfrm>
              <a:off x="4320" y="336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100000"/>
                </a:spcBef>
              </a:pPr>
              <a:r>
                <a:rPr lang="fr-FR" altLang="fr-FR">
                  <a:solidFill>
                    <a:srgbClr val="183B97"/>
                  </a:solidFill>
                  <a:latin typeface="Verdana" pitchFamily="34" charset="0"/>
                </a:rPr>
                <a:t>4</a:t>
              </a:r>
            </a:p>
          </p:txBody>
        </p:sp>
      </p:grpSp>
      <p:sp>
        <p:nvSpPr>
          <p:cNvPr id="54307" name="Rectangle 35"/>
          <p:cNvSpPr>
            <a:spLocks noChangeArrowheads="1"/>
          </p:cNvSpPr>
          <p:nvPr/>
        </p:nvSpPr>
        <p:spPr bwMode="auto">
          <a:xfrm>
            <a:off x="6877050" y="4581525"/>
            <a:ext cx="22669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fr-FR" altLang="fr-FR" sz="2000">
                <a:solidFill>
                  <a:srgbClr val="183B97"/>
                </a:solidFill>
                <a:latin typeface="Verdana" pitchFamily="34" charset="0"/>
              </a:rPr>
              <a:t>probabilité d'occurrence</a:t>
            </a:r>
          </a:p>
        </p:txBody>
      </p:sp>
    </p:spTree>
    <p:extLst>
      <p:ext uri="{BB962C8B-B14F-4D97-AF65-F5344CB8AC3E}">
        <p14:creationId xmlns:p14="http://schemas.microsoft.com/office/powerpoint/2010/main" val="29638608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 smtClean="0"/>
              <a:t>Solutions </a:t>
            </a:r>
            <a:r>
              <a:rPr lang="fr-FR" altLang="fr-FR" dirty="0"/>
              <a:t>de prévention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2339752" y="1052736"/>
            <a:ext cx="6019800" cy="464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457200" y="685800"/>
            <a:ext cx="685800" cy="5791200"/>
          </a:xfrm>
          <a:prstGeom prst="downArrow">
            <a:avLst>
              <a:gd name="adj1" fmla="val 55954"/>
              <a:gd name="adj2" fmla="val 78815"/>
            </a:avLst>
          </a:prstGeom>
          <a:gradFill flip="none" rotWithShape="1">
            <a:gsLst>
              <a:gs pos="99000">
                <a:schemeClr val="accent1"/>
              </a:gs>
              <a:gs pos="100000">
                <a:srgbClr val="FFFFFF"/>
              </a:gs>
              <a:gs pos="31000">
                <a:schemeClr val="accent1">
                  <a:lumMod val="50000"/>
                </a:schemeClr>
              </a:gs>
            </a:gsLst>
            <a:lin ang="5820000" scaled="0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fr-FR"/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76200" y="1524000"/>
            <a:ext cx="1524000" cy="76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fr-FR" altLang="fr-FR" sz="1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Prévention</a:t>
            </a:r>
          </a:p>
          <a:p>
            <a:pPr algn="ctr"/>
            <a:r>
              <a:rPr lang="fr-FR" altLang="fr-FR" sz="1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intrinsèque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/>
              <a:t>Solutions de prévention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362200" y="1524000"/>
            <a:ext cx="6019800" cy="464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457200" y="685800"/>
            <a:ext cx="685800" cy="5791200"/>
          </a:xfrm>
          <a:prstGeom prst="downArrow">
            <a:avLst>
              <a:gd name="adj1" fmla="val 55954"/>
              <a:gd name="adj2" fmla="val 78815"/>
            </a:avLst>
          </a:prstGeom>
          <a:gradFill flip="none" rotWithShape="1">
            <a:gsLst>
              <a:gs pos="99000">
                <a:schemeClr val="accent1"/>
              </a:gs>
              <a:gs pos="100000">
                <a:srgbClr val="FFFFFF"/>
              </a:gs>
              <a:gs pos="31000">
                <a:schemeClr val="accent1">
                  <a:lumMod val="50000"/>
                </a:schemeClr>
              </a:gs>
            </a:gsLst>
            <a:lin ang="5820000" scaled="0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fr-FR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07504" y="2708920"/>
            <a:ext cx="1524000" cy="76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fr-FR" altLang="fr-FR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Protection collective</a:t>
            </a:r>
            <a:endParaRPr lang="fr-FR" altLang="fr-FR" sz="1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/>
              <a:t>Solutions de prévention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2362200" y="1524000"/>
            <a:ext cx="6019800" cy="464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4724400" y="3429000"/>
            <a:ext cx="1539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fr-FR" altLang="fr-FR" sz="2000" b="0">
              <a:latin typeface="Verdana" pitchFamily="34" charset="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457200" y="685800"/>
            <a:ext cx="685800" cy="5791200"/>
          </a:xfrm>
          <a:prstGeom prst="downArrow">
            <a:avLst>
              <a:gd name="adj1" fmla="val 55954"/>
              <a:gd name="adj2" fmla="val 78815"/>
            </a:avLst>
          </a:prstGeom>
          <a:gradFill flip="none" rotWithShape="1">
            <a:gsLst>
              <a:gs pos="99000">
                <a:schemeClr val="accent1"/>
              </a:gs>
              <a:gs pos="100000">
                <a:srgbClr val="FFFFFF"/>
              </a:gs>
              <a:gs pos="31000">
                <a:schemeClr val="accent1">
                  <a:lumMod val="50000"/>
                </a:schemeClr>
              </a:gs>
            </a:gsLst>
            <a:lin ang="5820000" scaled="0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07504" y="3789040"/>
            <a:ext cx="1524000" cy="76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fr-FR" altLang="fr-FR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Prévention</a:t>
            </a:r>
          </a:p>
          <a:p>
            <a:pPr algn="ctr"/>
            <a:r>
              <a:rPr lang="fr-FR" altLang="fr-FR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individuelle</a:t>
            </a:r>
            <a:endParaRPr lang="fr-FR" altLang="fr-FR" sz="1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/>
              <a:t>Solutions de prévention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362200" y="1524000"/>
            <a:ext cx="6019800" cy="464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457200" y="685800"/>
            <a:ext cx="685800" cy="5791200"/>
          </a:xfrm>
          <a:prstGeom prst="downArrow">
            <a:avLst>
              <a:gd name="adj1" fmla="val 55954"/>
              <a:gd name="adj2" fmla="val 78815"/>
            </a:avLst>
          </a:prstGeom>
          <a:gradFill flip="none" rotWithShape="1">
            <a:gsLst>
              <a:gs pos="99000">
                <a:schemeClr val="accent1"/>
              </a:gs>
              <a:gs pos="100000">
                <a:srgbClr val="FFFFFF"/>
              </a:gs>
              <a:gs pos="31000">
                <a:schemeClr val="accent1">
                  <a:lumMod val="50000"/>
                </a:schemeClr>
              </a:gs>
            </a:gsLst>
            <a:lin ang="5820000" scaled="0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fr-FR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07504" y="4941168"/>
            <a:ext cx="1524000" cy="76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fr-FR" altLang="fr-FR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Instructions</a:t>
            </a:r>
            <a:endParaRPr lang="fr-FR" altLang="fr-FR" sz="1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Comic Sans MS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</TotalTime>
  <Words>74</Words>
  <Application>Microsoft Macintosh PowerPoint</Application>
  <PresentationFormat>Présentation à l'écran (4:3)</PresentationFormat>
  <Paragraphs>40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Modèle par défaut</vt:lpstr>
      <vt:lpstr>Identification du risque biologique</vt:lpstr>
      <vt:lpstr>Estimation des risques</vt:lpstr>
      <vt:lpstr>Solutions de prévention</vt:lpstr>
      <vt:lpstr>Solutions de prévention</vt:lpstr>
      <vt:lpstr>Solutions de prévention</vt:lpstr>
      <vt:lpstr>Solutions de prévention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Axel Pagès</dc:creator>
  <cp:lastModifiedBy>MARC GENSSE</cp:lastModifiedBy>
  <cp:revision>108</cp:revision>
  <dcterms:created xsi:type="dcterms:W3CDTF">1601-01-01T00:00:00Z</dcterms:created>
  <dcterms:modified xsi:type="dcterms:W3CDTF">2015-09-04T07:03:03Z</dcterms:modified>
</cp:coreProperties>
</file>