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64EF-9BB7-44F9-BA4A-4E0EA7CAC3AB}" type="datetimeFigureOut">
              <a:rPr lang="fr-FR" smtClean="0"/>
              <a:pPr/>
              <a:t>25/02/2013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7E98-A015-43CE-BA40-ED7222456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  <a:solidFill>
            <a:srgbClr val="00B050"/>
          </a:solidFill>
        </p:spPr>
        <p:txBody>
          <a:bodyPr/>
          <a:lstStyle/>
          <a:p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 d’utilisation d’</a:t>
            </a:r>
            <a:r>
              <a:rPr lang="fr-FR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Europresse</a:t>
            </a:r>
            <a:endParaRPr lang="fr-F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/>
          <a:lstStyle/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048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Consulter un document</a:t>
            </a:r>
          </a:p>
        </p:txBody>
      </p:sp>
      <p:pic>
        <p:nvPicPr>
          <p:cNvPr id="4" name="Espace réservé du contenu 3" descr="doc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5854058" cy="3268960"/>
          </a:xfrm>
          <a:ln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755576" y="1700808"/>
            <a:ext cx="1413977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1. Liste de résultats</a:t>
            </a:r>
            <a:endParaRPr lang="fr-FR" sz="1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419872" y="1700808"/>
            <a:ext cx="1701171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2. Lecture </a:t>
            </a:r>
            <a:r>
              <a:rPr lang="fr-FR" sz="1200" b="1" dirty="0"/>
              <a:t>du document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55976" y="5661248"/>
            <a:ext cx="1996572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3. Travailler sur le document</a:t>
            </a:r>
            <a:endParaRPr lang="fr-FR" sz="12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331640" y="1988840"/>
            <a:ext cx="0" cy="15121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067944" y="1988840"/>
            <a:ext cx="0" cy="165618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5940152" y="3717032"/>
            <a:ext cx="0" cy="194421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588224" y="1700808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Lire un </a:t>
            </a:r>
            <a:r>
              <a:rPr lang="fr-FR" sz="1400" b="1" dirty="0" smtClean="0"/>
              <a:t>document</a:t>
            </a:r>
          </a:p>
          <a:p>
            <a:endParaRPr lang="fr-FR" sz="1400" b="1" dirty="0"/>
          </a:p>
          <a:p>
            <a:pPr algn="just"/>
            <a:r>
              <a:rPr lang="fr-FR" sz="1400" b="1" dirty="0"/>
              <a:t>1. Cliquez sur le titre de l’article</a:t>
            </a:r>
            <a:r>
              <a:rPr lang="fr-FR" sz="1400" dirty="0"/>
              <a:t> que vous souhaitez</a:t>
            </a:r>
          </a:p>
          <a:p>
            <a:pPr algn="just"/>
            <a:r>
              <a:rPr lang="fr-FR" sz="1400" dirty="0"/>
              <a:t>consulter à partir de la liste des résultats.</a:t>
            </a:r>
          </a:p>
          <a:p>
            <a:pPr algn="just"/>
            <a:r>
              <a:rPr lang="fr-FR" sz="1400" b="1" dirty="0"/>
              <a:t>2. Le document</a:t>
            </a:r>
            <a:r>
              <a:rPr lang="fr-FR" sz="1400" dirty="0"/>
              <a:t> s’affiche dans la partie droite de l’écran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pic>
        <p:nvPicPr>
          <p:cNvPr id="15" name="Image 14" descr="boutons docu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857104"/>
            <a:ext cx="1638300" cy="508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660232" y="3573016"/>
            <a:ext cx="2291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3. Travailler sur le document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308304" y="5085184"/>
            <a:ext cx="1593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Afficher en plein écran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308304" y="4448145"/>
            <a:ext cx="76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Imprimer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308304" y="469552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Enregistrer au format html ou </a:t>
            </a:r>
            <a:r>
              <a:rPr lang="fr-FR" sz="1200" dirty="0" err="1" smtClean="0"/>
              <a:t>pdf</a:t>
            </a:r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6516216" y="1628800"/>
            <a:ext cx="2520280" cy="424847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Forme 21"/>
          <p:cNvCxnSpPr>
            <a:stCxn id="19" idx="1"/>
          </p:cNvCxnSpPr>
          <p:nvPr/>
        </p:nvCxnSpPr>
        <p:spPr>
          <a:xfrm rot="10800000">
            <a:off x="7236296" y="4221088"/>
            <a:ext cx="72008" cy="705272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rme 23"/>
          <p:cNvCxnSpPr>
            <a:stCxn id="17" idx="1"/>
          </p:cNvCxnSpPr>
          <p:nvPr/>
        </p:nvCxnSpPr>
        <p:spPr>
          <a:xfrm rot="10800000">
            <a:off x="6876256" y="4221088"/>
            <a:ext cx="432048" cy="1002596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7740352" y="4221088"/>
            <a:ext cx="0" cy="2880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3654" y="0"/>
            <a:ext cx="9177654" cy="432048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l’espace dossier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494601"/>
            <a:ext cx="1656184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1. Articles sélectionnés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1495817"/>
            <a:ext cx="1656184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2. Espace dossier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848000" y="5240233"/>
            <a:ext cx="1863824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3</a:t>
            </a:r>
            <a:r>
              <a:rPr lang="fr-FR" sz="1200" b="1" dirty="0" smtClean="0"/>
              <a:t>. Travailler sur le dossier</a:t>
            </a:r>
            <a:endParaRPr lang="fr-FR" sz="1200" b="1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4" y="2043670"/>
            <a:ext cx="5511998" cy="2753608"/>
          </a:xfrm>
          <a:ln w="3175">
            <a:solidFill>
              <a:schemeClr val="tx1"/>
            </a:solidFill>
          </a:ln>
        </p:spPr>
      </p:pic>
      <p:cxnSp>
        <p:nvCxnSpPr>
          <p:cNvPr id="26" name="Connecteur droit 25"/>
          <p:cNvCxnSpPr/>
          <p:nvPr/>
        </p:nvCxnSpPr>
        <p:spPr>
          <a:xfrm flipH="1" flipV="1">
            <a:off x="35496" y="1633099"/>
            <a:ext cx="360040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5496" y="1634317"/>
            <a:ext cx="0" cy="25147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35496" y="4149080"/>
            <a:ext cx="50405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932040" y="1772816"/>
            <a:ext cx="0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3491880" y="2708920"/>
            <a:ext cx="0" cy="25202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732240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6156176" y="1556792"/>
            <a:ext cx="28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/>
              <a:t>Travailler avec l’espace Dossier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1400" b="1" dirty="0" smtClean="0"/>
              <a:t>1. Sélectionnez les articles </a:t>
            </a:r>
            <a:r>
              <a:rPr lang="fr-FR" sz="1400" dirty="0" smtClean="0"/>
              <a:t>à placer dans le dossier en cliquant sur </a:t>
            </a:r>
          </a:p>
          <a:p>
            <a:pPr algn="just"/>
            <a:r>
              <a:rPr lang="fr-FR" sz="1400" b="1" dirty="0" smtClean="0"/>
              <a:t>2. Dans l’espace dossier</a:t>
            </a:r>
            <a:r>
              <a:rPr lang="fr-FR" sz="1400" dirty="0" smtClean="0"/>
              <a:t>, retrouvez les documents sélectionnés</a:t>
            </a:r>
          </a:p>
          <a:p>
            <a:pPr algn="just"/>
            <a:r>
              <a:rPr lang="fr-FR" sz="1400" b="1" dirty="0" smtClean="0"/>
              <a:t>3. Travailler sur le dossier</a:t>
            </a:r>
            <a:endParaRPr lang="fr-FR" sz="1400" b="1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72326"/>
            <a:ext cx="1395481" cy="394948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7164288" y="508129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/>
              <a:t>Sauvegarder les </a:t>
            </a:r>
            <a:r>
              <a:rPr lang="fr-FR" sz="1000" b="1" dirty="0" smtClean="0"/>
              <a:t>articles sélectionnés</a:t>
            </a:r>
            <a:r>
              <a:rPr lang="fr-FR" sz="1000" dirty="0" smtClean="0"/>
              <a:t> ou la </a:t>
            </a:r>
            <a:r>
              <a:rPr lang="fr-FR" sz="1000" b="1" dirty="0" smtClean="0"/>
              <a:t>liste de résultats</a:t>
            </a:r>
            <a:r>
              <a:rPr lang="fr-FR" sz="1000" dirty="0" smtClean="0"/>
              <a:t> au format HTML ou </a:t>
            </a:r>
            <a:r>
              <a:rPr lang="fr-FR" sz="1000" dirty="0" err="1" smtClean="0"/>
              <a:t>pdf</a:t>
            </a:r>
            <a:endParaRPr lang="fr-FR" sz="1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7164288" y="4493033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/>
              <a:t>Imprimer les </a:t>
            </a:r>
            <a:r>
              <a:rPr lang="fr-FR" sz="1000" b="1" dirty="0" smtClean="0"/>
              <a:t>articles sélectionnés</a:t>
            </a:r>
            <a:r>
              <a:rPr lang="fr-FR" sz="1000" dirty="0" smtClean="0"/>
              <a:t> ou la </a:t>
            </a:r>
            <a:r>
              <a:rPr lang="fr-FR" sz="1000" b="1" dirty="0" smtClean="0"/>
              <a:t>liste de résultats</a:t>
            </a:r>
            <a:endParaRPr lang="fr-FR" sz="10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7164288" y="378514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/>
              <a:t>Exporter les </a:t>
            </a:r>
            <a:r>
              <a:rPr lang="fr-FR" sz="1000" b="1" dirty="0" smtClean="0"/>
              <a:t>références bibliographiques </a:t>
            </a:r>
            <a:r>
              <a:rPr lang="fr-FR" sz="1000" dirty="0" smtClean="0"/>
              <a:t>des articles sélectionnés (compatibles </a:t>
            </a:r>
            <a:r>
              <a:rPr lang="fr-FR" sz="1000" dirty="0" err="1" smtClean="0"/>
              <a:t>Endnote</a:t>
            </a:r>
            <a:r>
              <a:rPr lang="fr-FR" sz="1000" dirty="0" smtClean="0"/>
              <a:t> ou </a:t>
            </a:r>
            <a:r>
              <a:rPr lang="fr-FR" sz="1000" dirty="0" err="1" smtClean="0"/>
              <a:t>Zotero</a:t>
            </a:r>
            <a:r>
              <a:rPr lang="fr-FR" sz="1000" dirty="0" smtClean="0"/>
              <a:t>)</a:t>
            </a:r>
            <a:endParaRPr lang="fr-FR" sz="1000" dirty="0"/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7524328" y="3495266"/>
            <a:ext cx="0" cy="28988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44" idx="1"/>
          </p:cNvCxnSpPr>
          <p:nvPr/>
        </p:nvCxnSpPr>
        <p:spPr>
          <a:xfrm rot="10800000">
            <a:off x="7069940" y="3603278"/>
            <a:ext cx="94348" cy="1166754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ngle 50"/>
          <p:cNvCxnSpPr>
            <a:stCxn id="43" idx="1"/>
          </p:cNvCxnSpPr>
          <p:nvPr/>
        </p:nvCxnSpPr>
        <p:spPr>
          <a:xfrm rot="10800000">
            <a:off x="6588224" y="3640206"/>
            <a:ext cx="576064" cy="1795028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156176" y="1556792"/>
            <a:ext cx="2916324" cy="435183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253463"/>
            <a:ext cx="239433" cy="2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066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Exporter une liste de références bibliographiques vers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Zotero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4" y="1556792"/>
            <a:ext cx="5410692" cy="302886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97152"/>
            <a:ext cx="1440160" cy="15085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3568" y="980728"/>
            <a:ext cx="172819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1. Articles sélectionnés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987824" y="980728"/>
            <a:ext cx="2592288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2. Exportation vers </a:t>
            </a:r>
            <a:r>
              <a:rPr lang="fr-FR" sz="1200" b="1" dirty="0" err="1" smtClean="0"/>
              <a:t>Zotero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4911551"/>
            <a:ext cx="201622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3. Sélection des références bibliographiques </a:t>
            </a:r>
            <a:endParaRPr lang="fr-FR" sz="1200" b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79512" y="1124744"/>
            <a:ext cx="504056" cy="2664296"/>
            <a:chOff x="179512" y="1124744"/>
            <a:chExt cx="504056" cy="2664296"/>
          </a:xfrm>
        </p:grpSpPr>
        <p:cxnSp>
          <p:nvCxnSpPr>
            <p:cNvPr id="16" name="Connecteur droit 15"/>
            <p:cNvCxnSpPr>
              <a:stCxn id="9" idx="1"/>
            </p:cNvCxnSpPr>
            <p:nvPr/>
          </p:nvCxnSpPr>
          <p:spPr>
            <a:xfrm flipH="1">
              <a:off x="179512" y="1124744"/>
              <a:ext cx="50405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179512" y="1124744"/>
              <a:ext cx="0" cy="266429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179512" y="3789040"/>
              <a:ext cx="28803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avec flèche 29"/>
          <p:cNvCxnSpPr/>
          <p:nvPr/>
        </p:nvCxnSpPr>
        <p:spPr>
          <a:xfrm>
            <a:off x="3995936" y="1268760"/>
            <a:ext cx="0" cy="2880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3851920" y="1556792"/>
            <a:ext cx="288032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/>
          <p:cNvCxnSpPr>
            <a:stCxn id="11" idx="3"/>
          </p:cNvCxnSpPr>
          <p:nvPr/>
        </p:nvCxnSpPr>
        <p:spPr>
          <a:xfrm>
            <a:off x="2627784" y="5142384"/>
            <a:ext cx="1008112" cy="148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228184" y="1700808"/>
            <a:ext cx="23762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/>
              <a:t>Exporter depuis </a:t>
            </a:r>
            <a:r>
              <a:rPr lang="fr-FR" sz="1400" b="1" dirty="0" err="1" smtClean="0"/>
              <a:t>Firefox</a:t>
            </a:r>
            <a:r>
              <a:rPr lang="fr-FR" sz="1400" b="1" dirty="0" smtClean="0"/>
              <a:t>  des références bibliographiques vers </a:t>
            </a:r>
            <a:r>
              <a:rPr lang="fr-FR" sz="1400" b="1" dirty="0" err="1" smtClean="0"/>
              <a:t>Zotero</a:t>
            </a:r>
            <a:endParaRPr lang="fr-FR" sz="1400" b="1" dirty="0" smtClean="0"/>
          </a:p>
          <a:p>
            <a:pPr algn="just"/>
            <a:endParaRPr lang="fr-FR" sz="1400" dirty="0" smtClean="0"/>
          </a:p>
          <a:p>
            <a:pPr algn="just"/>
            <a:r>
              <a:rPr lang="fr-FR" sz="1400" b="1" dirty="0" smtClean="0"/>
              <a:t>1. Dans la liste des résultats</a:t>
            </a:r>
            <a:r>
              <a:rPr lang="fr-FR" sz="1400" dirty="0" smtClean="0"/>
              <a:t>, sélectionnez les articles à placer dans le dossier en cliquant sur  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1400" b="1" dirty="0" smtClean="0"/>
              <a:t>2. Cliquez sur l’icône       </a:t>
            </a:r>
            <a:r>
              <a:rPr lang="fr-FR" sz="1400" dirty="0" smtClean="0"/>
              <a:t>dans la barre d’adresse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1400" b="1" dirty="0" smtClean="0"/>
              <a:t>3. Choisissez les références des articles </a:t>
            </a:r>
            <a:r>
              <a:rPr lang="fr-FR" sz="1400" dirty="0" smtClean="0"/>
              <a:t>que vous voulez exporter puis cliquez sur  </a:t>
            </a:r>
            <a:endParaRPr lang="fr-FR" sz="1400" dirty="0"/>
          </a:p>
        </p:txBody>
      </p:sp>
      <p:pic>
        <p:nvPicPr>
          <p:cNvPr id="40" name="Image 39" descr="bouton doss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212976"/>
            <a:ext cx="288032" cy="288032"/>
          </a:xfrm>
          <a:prstGeom prst="rect">
            <a:avLst/>
          </a:prstGeom>
        </p:spPr>
      </p:pic>
      <p:pic>
        <p:nvPicPr>
          <p:cNvPr id="42" name="Image 41" descr="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4766429"/>
            <a:ext cx="504056" cy="17473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084168" y="1556792"/>
            <a:ext cx="2736304" cy="36724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Image 43" descr="bouto zote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3670548"/>
            <a:ext cx="2159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7793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Rechercher une revue ou un journal au format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pdf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dans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Europresse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768118" cy="32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626204"/>
            <a:ext cx="4104456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dirty="0" smtClean="0"/>
              <a:t>1. Dans </a:t>
            </a:r>
            <a:r>
              <a:rPr lang="fr-FR" dirty="0"/>
              <a:t>le bandeau, cliquer sur </a:t>
            </a:r>
            <a:r>
              <a:rPr lang="fr-FR" i="1" dirty="0"/>
              <a:t>Recherche de journaux </a:t>
            </a:r>
            <a:r>
              <a:rPr lang="fr-FR" i="1" dirty="0" err="1"/>
              <a:t>pdf</a:t>
            </a:r>
            <a:endParaRPr lang="fr-FR" i="1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962610" y="944724"/>
            <a:ext cx="0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71800" y="1606739"/>
            <a:ext cx="2531060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dirty="0" smtClean="0"/>
              <a:t>2. Sélectionner le périodique dans la liste déroulante</a:t>
            </a:r>
            <a:endParaRPr lang="fr-FR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49" y="3284984"/>
            <a:ext cx="3991855" cy="32403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195736" y="4366617"/>
            <a:ext cx="2376264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dirty="0" smtClean="0"/>
              <a:t>4. Cliquer sur le bouton Chercher pour afficher le périodique dans une nouvelle fenêtre</a:t>
            </a:r>
            <a:endParaRPr lang="fr-FR" i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123728" y="1837571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1943708" y="3176100"/>
            <a:ext cx="648072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4" idx="0"/>
          </p:cNvCxnSpPr>
          <p:nvPr/>
        </p:nvCxnSpPr>
        <p:spPr>
          <a:xfrm>
            <a:off x="3383868" y="4366617"/>
            <a:ext cx="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4" idx="3"/>
          </p:cNvCxnSpPr>
          <p:nvPr/>
        </p:nvCxnSpPr>
        <p:spPr>
          <a:xfrm>
            <a:off x="4572000" y="4689783"/>
            <a:ext cx="51164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620690" y="2852935"/>
            <a:ext cx="2383358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dirty="0" smtClean="0"/>
              <a:t>3. Choisir la dernière édition disponible, une date précise ou une période</a:t>
            </a:r>
            <a:endParaRPr lang="fr-FR" i="1" dirty="0"/>
          </a:p>
        </p:txBody>
      </p:sp>
      <p:cxnSp>
        <p:nvCxnSpPr>
          <p:cNvPr id="30" name="Connecteur droit avec flèche 29"/>
          <p:cNvCxnSpPr>
            <a:stCxn id="14" idx="0"/>
          </p:cNvCxnSpPr>
          <p:nvPr/>
        </p:nvCxnSpPr>
        <p:spPr>
          <a:xfrm flipV="1">
            <a:off x="3383868" y="4005064"/>
            <a:ext cx="0" cy="3615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2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Europresse</a:t>
            </a:r>
            <a:r>
              <a:rPr lang="fr-FR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Qu’est-ce que c’est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Un portail d’archives de presse</a:t>
            </a:r>
          </a:p>
          <a:p>
            <a:r>
              <a:rPr lang="fr-FR" dirty="0" smtClean="0"/>
              <a:t>Plus de 3000 sources disponibles dont environ 650 en français</a:t>
            </a:r>
          </a:p>
          <a:p>
            <a:pPr lvl="1"/>
            <a:r>
              <a:rPr lang="fr-FR" dirty="0" smtClean="0"/>
              <a:t>Intégralité de la presse quotidienne nationale</a:t>
            </a:r>
          </a:p>
          <a:p>
            <a:pPr lvl="1"/>
            <a:r>
              <a:rPr lang="fr-FR" dirty="0" smtClean="0"/>
              <a:t>La majorité des magazines d’information (Marianne, le Point, l’Express…)</a:t>
            </a:r>
          </a:p>
          <a:p>
            <a:pPr lvl="1"/>
            <a:r>
              <a:rPr lang="fr-FR" dirty="0" smtClean="0"/>
              <a:t>Une partie de la presse en ligne (</a:t>
            </a:r>
            <a:r>
              <a:rPr lang="fr-FR" dirty="0" err="1" smtClean="0"/>
              <a:t>Mediapart</a:t>
            </a:r>
            <a:r>
              <a:rPr lang="fr-FR" dirty="0" smtClean="0"/>
              <a:t>, Rue 89,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Plus  de 150 titres disponibles en version </a:t>
            </a:r>
            <a:r>
              <a:rPr lang="fr-FR" dirty="0" err="1" smtClean="0"/>
              <a:t>pdf</a:t>
            </a:r>
            <a:endParaRPr lang="fr-FR" dirty="0" smtClean="0"/>
          </a:p>
          <a:p>
            <a:r>
              <a:rPr lang="fr-FR" dirty="0" smtClean="0"/>
              <a:t>Une base de données biographique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757"/>
            <a:ext cx="9144000" cy="43204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la page d’accueil</a:t>
            </a:r>
            <a:endParaRPr lang="fr-F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Espace réservé du contenu 7" descr="accue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5851440" cy="3340968"/>
          </a:xfrm>
          <a:ln>
            <a:solidFill>
              <a:schemeClr val="tx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2195736" y="1556792"/>
            <a:ext cx="1494448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1. Bandeau d’accueil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1844824"/>
            <a:ext cx="1517338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2. Zone de recherche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0" y="1772816"/>
            <a:ext cx="1269899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/>
              <a:t>5</a:t>
            </a:r>
            <a:r>
              <a:rPr lang="fr-FR" sz="1200" b="1" dirty="0" smtClean="0"/>
              <a:t>. Espace dossier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592" y="6021288"/>
            <a:ext cx="1782989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3. Affichage des résultats</a:t>
            </a:r>
            <a:endParaRPr 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5949280"/>
            <a:ext cx="2259786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4. Espace d’affichage des articles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804248" y="1268760"/>
            <a:ext cx="2160240" cy="48936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Page </a:t>
            </a:r>
            <a:r>
              <a:rPr lang="fr-FR" sz="1200" b="1" dirty="0" smtClean="0"/>
              <a:t>d’accueil</a:t>
            </a:r>
          </a:p>
          <a:p>
            <a:endParaRPr lang="fr-FR" sz="1200" b="1" dirty="0"/>
          </a:p>
          <a:p>
            <a:r>
              <a:rPr lang="fr-FR" sz="1200" b="1" dirty="0"/>
              <a:t>1. Le bandeau de navigation propose trois modes</a:t>
            </a:r>
          </a:p>
          <a:p>
            <a:r>
              <a:rPr lang="fr-FR" sz="1200" dirty="0"/>
              <a:t>d’accès :</a:t>
            </a:r>
          </a:p>
          <a:p>
            <a:r>
              <a:rPr lang="fr-FR" sz="1200" dirty="0"/>
              <a:t>- « Recherche documentaire » (plein texte),</a:t>
            </a:r>
          </a:p>
          <a:p>
            <a:r>
              <a:rPr lang="fr-FR" sz="1200" dirty="0"/>
              <a:t>- « Recherche de journaux PDF » (pleine page),</a:t>
            </a:r>
          </a:p>
          <a:p>
            <a:r>
              <a:rPr lang="fr-FR" sz="1200" dirty="0"/>
              <a:t>- « Recherche biographique ».</a:t>
            </a:r>
          </a:p>
          <a:p>
            <a:r>
              <a:rPr lang="fr-FR" sz="1200" b="1" dirty="0"/>
              <a:t>2. En mode « Recherche documentaire »,</a:t>
            </a:r>
          </a:p>
          <a:p>
            <a:r>
              <a:rPr lang="fr-FR" sz="1200" dirty="0"/>
              <a:t>deux options s’offrent à vous :</a:t>
            </a:r>
          </a:p>
          <a:p>
            <a:r>
              <a:rPr lang="fr-FR" sz="1200" dirty="0"/>
              <a:t>- La Recherche simple,</a:t>
            </a:r>
          </a:p>
          <a:p>
            <a:r>
              <a:rPr lang="fr-FR" sz="1200" dirty="0"/>
              <a:t>- La Recherche avancée.</a:t>
            </a:r>
          </a:p>
          <a:p>
            <a:r>
              <a:rPr lang="fr-FR" sz="1200" b="1" dirty="0"/>
              <a:t>3. Espace d’affichage des résultats.</a:t>
            </a:r>
          </a:p>
          <a:p>
            <a:r>
              <a:rPr lang="fr-FR" sz="1200" b="1" dirty="0"/>
              <a:t>4. Espace d’affichage </a:t>
            </a:r>
            <a:r>
              <a:rPr lang="fr-FR" sz="1200" b="1" dirty="0" smtClean="0"/>
              <a:t>des</a:t>
            </a:r>
            <a:endParaRPr lang="fr-FR" sz="1200" b="1" dirty="0"/>
          </a:p>
          <a:p>
            <a:r>
              <a:rPr lang="fr-FR" sz="1200" b="1" dirty="0"/>
              <a:t>articles en texte intégral.</a:t>
            </a:r>
          </a:p>
          <a:p>
            <a:r>
              <a:rPr lang="fr-FR" sz="1200" b="1" dirty="0"/>
              <a:t>5. L’espace Dossier permet d’enregistrer des articles</a:t>
            </a:r>
          </a:p>
          <a:p>
            <a:r>
              <a:rPr lang="fr-FR" sz="1200" dirty="0"/>
              <a:t>pour les sauvegarder ou les imprimer pendant la</a:t>
            </a:r>
          </a:p>
          <a:p>
            <a:r>
              <a:rPr lang="fr-FR" sz="1200" dirty="0"/>
              <a:t>durée de votre session de travail.</a:t>
            </a:r>
          </a:p>
        </p:txBody>
      </p:sp>
      <p:cxnSp>
        <p:nvCxnSpPr>
          <p:cNvPr id="16" name="Forme 15"/>
          <p:cNvCxnSpPr/>
          <p:nvPr/>
        </p:nvCxnSpPr>
        <p:spPr>
          <a:xfrm rot="10800000" flipH="1" flipV="1">
            <a:off x="395536" y="2060848"/>
            <a:ext cx="288032" cy="581580"/>
          </a:xfrm>
          <a:prstGeom prst="bentConnector4">
            <a:avLst>
              <a:gd name="adj1" fmla="val -79366"/>
              <a:gd name="adj2" fmla="val 94539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860032" y="2060848"/>
            <a:ext cx="0" cy="864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699792" y="1844824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1547664" y="5229200"/>
            <a:ext cx="0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4572000" y="5229200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18" y="0"/>
            <a:ext cx="9135282" cy="43204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la recherche simple</a:t>
            </a:r>
            <a:endParaRPr lang="fr-F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recherche 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442893" cy="936104"/>
          </a:xfr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796136" y="1628800"/>
            <a:ext cx="2736304" cy="230832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La « Recherche simple </a:t>
            </a:r>
            <a:r>
              <a:rPr lang="fr-FR" sz="1600" b="1" dirty="0" smtClean="0"/>
              <a:t>»</a:t>
            </a:r>
          </a:p>
          <a:p>
            <a:endParaRPr lang="fr-FR" sz="1600" b="1" dirty="0">
              <a:solidFill>
                <a:srgbClr val="00B050"/>
              </a:solidFill>
            </a:endParaRPr>
          </a:p>
          <a:p>
            <a:r>
              <a:rPr lang="fr-FR" sz="1600" b="1" dirty="0"/>
              <a:t>1. Saisissez vos mots-clés dans la zone </a:t>
            </a:r>
            <a:r>
              <a:rPr lang="fr-FR" sz="1600" b="1" dirty="0" smtClean="0"/>
              <a:t>de recherche</a:t>
            </a:r>
            <a:r>
              <a:rPr lang="fr-FR" sz="1600" b="1" dirty="0"/>
              <a:t>. </a:t>
            </a:r>
            <a:r>
              <a:rPr lang="fr-FR" sz="1600" dirty="0"/>
              <a:t>Vous pouvez utiliser des opérateurs</a:t>
            </a:r>
          </a:p>
          <a:p>
            <a:r>
              <a:rPr lang="fr-FR" sz="1600" dirty="0"/>
              <a:t>pour préciser votre recherche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r>
              <a:rPr lang="fr-FR" sz="1600" b="1" dirty="0"/>
              <a:t>2. Cliquez </a:t>
            </a:r>
            <a:r>
              <a:rPr lang="fr-FR" sz="1600" b="1" dirty="0" smtClean="0"/>
              <a:t>sur            pour </a:t>
            </a:r>
            <a:r>
              <a:rPr lang="fr-FR" sz="1600" b="1" dirty="0"/>
              <a:t>lancer la recherche.</a:t>
            </a:r>
            <a:endParaRPr lang="fr-FR" sz="1600" dirty="0"/>
          </a:p>
        </p:txBody>
      </p:sp>
      <p:pic>
        <p:nvPicPr>
          <p:cNvPr id="5" name="Image 4" descr="bouton recher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356992"/>
            <a:ext cx="298319" cy="2900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31640" y="4077072"/>
            <a:ext cx="2160240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3. Cliquez ici  pour faire apparaître la recherche avancée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51520" y="3140968"/>
            <a:ext cx="1517338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1. Zone de recherche</a:t>
            </a:r>
            <a:endParaRPr lang="fr-FR" sz="1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491880" y="3140968"/>
            <a:ext cx="1580304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/>
              <a:t>2</a:t>
            </a:r>
            <a:r>
              <a:rPr lang="fr-FR" sz="1200" b="1" dirty="0" smtClean="0"/>
              <a:t>. Lancez la recherche</a:t>
            </a:r>
            <a:endParaRPr lang="fr-FR" sz="1200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354040" y="2492896"/>
            <a:ext cx="1936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0"/>
          </p:cNvCxnSpPr>
          <p:nvPr/>
        </p:nvCxnSpPr>
        <p:spPr>
          <a:xfrm flipV="1">
            <a:off x="2411760" y="2708920"/>
            <a:ext cx="0" cy="1368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827584" y="2348880"/>
            <a:ext cx="0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50405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Utiliser la recherche avancée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recherche avancé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798151" cy="2088232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48064" y="1556792"/>
            <a:ext cx="3816424" cy="397031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/>
              <a:t>La « Recherche avancée »</a:t>
            </a:r>
          </a:p>
          <a:p>
            <a:r>
              <a:rPr lang="fr-FR" sz="1400" dirty="0"/>
              <a:t>Depuis la recherche simple, cliquez sur</a:t>
            </a:r>
          </a:p>
          <a:p>
            <a:r>
              <a:rPr lang="fr-FR" sz="1400" dirty="0"/>
              <a:t>pour afficher la recherche avancée</a:t>
            </a:r>
            <a:r>
              <a:rPr lang="fr-FR" sz="1400" dirty="0" smtClean="0"/>
              <a:t>.</a:t>
            </a:r>
          </a:p>
          <a:p>
            <a:endParaRPr lang="fr-FR" sz="1400" dirty="0"/>
          </a:p>
          <a:p>
            <a:r>
              <a:rPr lang="fr-FR" sz="1400" b="1" dirty="0"/>
              <a:t>1. Saisissez vos mots-clés dans </a:t>
            </a:r>
            <a:r>
              <a:rPr lang="fr-FR" sz="1400" b="1" dirty="0" smtClean="0"/>
              <a:t>la zone </a:t>
            </a:r>
            <a:r>
              <a:rPr lang="fr-FR" sz="1400" b="1" dirty="0"/>
              <a:t>de</a:t>
            </a:r>
          </a:p>
          <a:p>
            <a:r>
              <a:rPr lang="fr-FR" sz="1400" b="1" dirty="0"/>
              <a:t>recherche</a:t>
            </a:r>
            <a:r>
              <a:rPr lang="fr-FR" sz="1400" dirty="0" smtClean="0"/>
              <a:t>.</a:t>
            </a:r>
          </a:p>
          <a:p>
            <a:endParaRPr lang="fr-FR" sz="1400" dirty="0"/>
          </a:p>
          <a:p>
            <a:r>
              <a:rPr lang="fr-FR" sz="1400" b="1" dirty="0"/>
              <a:t>2. Créez une équation de recherche en insérant :</a:t>
            </a:r>
          </a:p>
          <a:p>
            <a:r>
              <a:rPr lang="fr-FR" sz="1400" dirty="0"/>
              <a:t>- Des clés (texte, titre, introduction…),</a:t>
            </a:r>
          </a:p>
          <a:p>
            <a:pPr>
              <a:buFontTx/>
              <a:buChar char="-"/>
            </a:pPr>
            <a:r>
              <a:rPr lang="fr-FR" sz="1400" dirty="0" smtClean="0"/>
              <a:t>Des </a:t>
            </a:r>
            <a:r>
              <a:rPr lang="fr-FR" sz="1400" dirty="0"/>
              <a:t>opérateurs (et, ou, sans</a:t>
            </a:r>
            <a:r>
              <a:rPr lang="fr-FR" sz="1400" dirty="0" smtClean="0"/>
              <a:t>…).</a:t>
            </a:r>
          </a:p>
          <a:p>
            <a:pPr>
              <a:buFontTx/>
              <a:buChar char="-"/>
            </a:pPr>
            <a:endParaRPr lang="fr-FR" sz="1400" dirty="0"/>
          </a:p>
          <a:p>
            <a:r>
              <a:rPr lang="fr-FR" sz="1400" b="1" dirty="0" smtClean="0"/>
              <a:t>3. </a:t>
            </a:r>
            <a:r>
              <a:rPr lang="fr-FR" sz="1400" b="1" dirty="0"/>
              <a:t>Sources : choisissez un groupe de sources ou</a:t>
            </a:r>
          </a:p>
          <a:p>
            <a:r>
              <a:rPr lang="fr-FR" sz="1400" dirty="0"/>
              <a:t>des sources spécifiques pour mieux cibler votre</a:t>
            </a:r>
          </a:p>
          <a:p>
            <a:r>
              <a:rPr lang="fr-FR" sz="1400" dirty="0"/>
              <a:t>recherche. Cliquez sur pour </a:t>
            </a:r>
            <a:r>
              <a:rPr lang="fr-FR" sz="1400" dirty="0" smtClean="0"/>
              <a:t>          effacer </a:t>
            </a:r>
            <a:r>
              <a:rPr lang="fr-FR" sz="1400" dirty="0"/>
              <a:t>votre</a:t>
            </a:r>
          </a:p>
          <a:p>
            <a:r>
              <a:rPr lang="fr-FR" sz="1400" dirty="0"/>
              <a:t>sélection</a:t>
            </a:r>
            <a:r>
              <a:rPr lang="fr-FR" sz="1400" dirty="0" smtClean="0"/>
              <a:t>.</a:t>
            </a:r>
          </a:p>
          <a:p>
            <a:endParaRPr lang="fr-FR" sz="1400" dirty="0"/>
          </a:p>
          <a:p>
            <a:r>
              <a:rPr lang="fr-FR" sz="1400" b="1" dirty="0" smtClean="0"/>
              <a:t>4. </a:t>
            </a:r>
            <a:r>
              <a:rPr lang="fr-FR" sz="1400" b="1" dirty="0"/>
              <a:t>Date : choisissez une période prédéfinie, une</a:t>
            </a:r>
          </a:p>
          <a:p>
            <a:r>
              <a:rPr lang="fr-FR" sz="1400" dirty="0"/>
              <a:t>date spécifique ou définissez une période précise.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7584" y="1783849"/>
            <a:ext cx="1517338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1. Zone de recherche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627784" y="1772816"/>
            <a:ext cx="1916294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2. Opérateurs de recherche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4653136"/>
            <a:ext cx="1512168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4. Périodes de recherche</a:t>
            </a:r>
            <a:endParaRPr lang="fr-FR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23728" y="4736177"/>
            <a:ext cx="1405193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3. Liste des sources</a:t>
            </a:r>
            <a:endParaRPr lang="fr-FR" sz="1200" b="1" dirty="0"/>
          </a:p>
        </p:txBody>
      </p:sp>
      <p:cxnSp>
        <p:nvCxnSpPr>
          <p:cNvPr id="22" name="Forme 21"/>
          <p:cNvCxnSpPr>
            <a:stCxn id="7" idx="3"/>
          </p:cNvCxnSpPr>
          <p:nvPr/>
        </p:nvCxnSpPr>
        <p:spPr>
          <a:xfrm>
            <a:off x="4544078" y="1911316"/>
            <a:ext cx="243946" cy="653588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1331640" y="2060848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827584" y="4005064"/>
            <a:ext cx="0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2483768" y="4005064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bouton effa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1128" y="4365104"/>
            <a:ext cx="2032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432048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Choisir des sources</a:t>
            </a:r>
          </a:p>
        </p:txBody>
      </p:sp>
      <p:pic>
        <p:nvPicPr>
          <p:cNvPr id="7" name="Espace réservé du contenu 6" descr="sour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3168352" cy="1928824"/>
          </a:xfr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72000" y="1628800"/>
            <a:ext cx="4248472" cy="375487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/>
              <a:t>La « Recherche de sources »</a:t>
            </a:r>
          </a:p>
          <a:p>
            <a:r>
              <a:rPr lang="fr-FR" sz="1400" dirty="0"/>
              <a:t>Le </a:t>
            </a:r>
            <a:r>
              <a:rPr lang="fr-FR" sz="1400" dirty="0" smtClean="0"/>
              <a:t>bouton                                 permet </a:t>
            </a:r>
            <a:r>
              <a:rPr lang="fr-FR" sz="1400" dirty="0"/>
              <a:t>de sélectionner</a:t>
            </a:r>
          </a:p>
          <a:p>
            <a:r>
              <a:rPr lang="fr-FR" sz="1400" dirty="0"/>
              <a:t>un groupe de sources parmi ceux déjà créés et</a:t>
            </a:r>
          </a:p>
          <a:p>
            <a:r>
              <a:rPr lang="fr-FR" sz="1400" dirty="0"/>
              <a:t>d’accéder à des titres spécifiques.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1</a:t>
            </a:r>
            <a:r>
              <a:rPr lang="fr-FR" sz="1400" b="1" dirty="0"/>
              <a:t>. Pour chercher dans une source précise, cliquez</a:t>
            </a:r>
          </a:p>
          <a:p>
            <a:r>
              <a:rPr lang="fr-FR" sz="1400" dirty="0"/>
              <a:t>sur « Sources spécifiques ».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2</a:t>
            </a:r>
            <a:r>
              <a:rPr lang="fr-FR" sz="1400" b="1" dirty="0"/>
              <a:t>. Cela fait apparaitre l’espace de recherche.</a:t>
            </a:r>
          </a:p>
          <a:p>
            <a:r>
              <a:rPr lang="fr-FR" sz="1400" dirty="0"/>
              <a:t>Entrez le nom de la source qui vous intéresse</a:t>
            </a:r>
          </a:p>
          <a:p>
            <a:r>
              <a:rPr lang="fr-FR" sz="1400" dirty="0"/>
              <a:t>ou ses premières lettres. Sélectionnez-la ou les</a:t>
            </a:r>
          </a:p>
          <a:p>
            <a:r>
              <a:rPr lang="fr-FR" sz="1400" dirty="0"/>
              <a:t>sources en cliquant sur leur nom.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3</a:t>
            </a:r>
            <a:r>
              <a:rPr lang="fr-FR" sz="1400" b="1" dirty="0"/>
              <a:t>. Vous pouvez également utiliser les groupes de</a:t>
            </a:r>
          </a:p>
          <a:p>
            <a:r>
              <a:rPr lang="fr-FR" sz="1400" dirty="0"/>
              <a:t>sources prédéfinis. Vous consultez la composition</a:t>
            </a:r>
          </a:p>
          <a:p>
            <a:r>
              <a:rPr lang="fr-FR" sz="1400" dirty="0"/>
              <a:t>de chaque groupe en cliquant sur </a:t>
            </a:r>
          </a:p>
          <a:p>
            <a:r>
              <a:rPr lang="fr-FR" sz="1400" dirty="0"/>
              <a:t>Cliquez sur </a:t>
            </a:r>
            <a:r>
              <a:rPr lang="fr-FR" sz="1400" dirty="0" smtClean="0"/>
              <a:t>     pour </a:t>
            </a:r>
            <a:r>
              <a:rPr lang="fr-FR" sz="1400" dirty="0"/>
              <a:t>effacer votre sélection.</a:t>
            </a:r>
          </a:p>
        </p:txBody>
      </p:sp>
      <p:pic>
        <p:nvPicPr>
          <p:cNvPr id="9" name="Image 8" descr="source specifiqu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16832"/>
            <a:ext cx="3430397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bouton sour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844824"/>
            <a:ext cx="1065718" cy="28803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9512" y="6093296"/>
            <a:ext cx="2232248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3. Groupes de sources prédéfinis</a:t>
            </a:r>
            <a:endParaRPr lang="fr-FR" sz="1200" b="1" dirty="0"/>
          </a:p>
        </p:txBody>
      </p:sp>
      <p:pic>
        <p:nvPicPr>
          <p:cNvPr id="12" name="Image 11" descr="bouton inf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869160"/>
            <a:ext cx="393700" cy="2413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51720" y="1412776"/>
            <a:ext cx="2232248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2. Sources spécifiques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07504" y="1412776"/>
            <a:ext cx="1728192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1. Sélection des sources</a:t>
            </a:r>
            <a:endParaRPr lang="fr-FR" sz="1200" b="1" dirty="0"/>
          </a:p>
        </p:txBody>
      </p:sp>
      <p:pic>
        <p:nvPicPr>
          <p:cNvPr id="15" name="Image 14" descr="bouton effac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085184"/>
            <a:ext cx="203200" cy="228600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467544" y="1700808"/>
            <a:ext cx="0" cy="2880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555776" y="1700808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755576" y="5373216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432048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Choisir une période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68144" y="1772816"/>
            <a:ext cx="2952328" cy="267765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La recherche de date</a:t>
            </a:r>
          </a:p>
          <a:p>
            <a:endParaRPr lang="fr-FR" sz="1400" dirty="0" smtClean="0"/>
          </a:p>
          <a:p>
            <a:r>
              <a:rPr lang="fr-FR" sz="1400" b="1" dirty="0" smtClean="0"/>
              <a:t>1. Vous pouvez sélectionner une période de recherche </a:t>
            </a:r>
            <a:r>
              <a:rPr lang="fr-FR" sz="1400" dirty="0" smtClean="0"/>
              <a:t>en cliquant sur le bouton</a:t>
            </a:r>
          </a:p>
          <a:p>
            <a:endParaRPr lang="fr-FR" sz="1400" dirty="0" smtClean="0"/>
          </a:p>
          <a:p>
            <a:r>
              <a:rPr lang="fr-FR" sz="1400" b="1" dirty="0" smtClean="0"/>
              <a:t>2. Choisissez une période présélectionnée </a:t>
            </a:r>
            <a:r>
              <a:rPr lang="fr-FR" sz="1400" dirty="0" smtClean="0"/>
              <a:t>ou l’intégralité des archives </a:t>
            </a:r>
          </a:p>
          <a:p>
            <a:endParaRPr lang="fr-FR" sz="1400" dirty="0"/>
          </a:p>
          <a:p>
            <a:r>
              <a:rPr lang="fr-FR" sz="1400" b="1" dirty="0" smtClean="0"/>
              <a:t>3. Vous pouvez définir une période spécifique</a:t>
            </a:r>
            <a:r>
              <a:rPr lang="fr-FR" sz="1400" dirty="0" smtClean="0"/>
              <a:t> ou choisir une date précise</a:t>
            </a:r>
            <a:endParaRPr lang="fr-FR" sz="1400" dirty="0"/>
          </a:p>
        </p:txBody>
      </p:sp>
      <p:pic>
        <p:nvPicPr>
          <p:cNvPr id="6" name="Image 5" descr="bouton d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36912"/>
            <a:ext cx="888876" cy="3167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95736" y="1268760"/>
            <a:ext cx="2088232" cy="27699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1. Choix d ’une période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2636912"/>
            <a:ext cx="1512168" cy="64633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2. Sélection d ’une période présélectionnée</a:t>
            </a:r>
            <a:endParaRPr lang="fr-FR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699792" y="5877272"/>
            <a:ext cx="1512168" cy="64633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3</a:t>
            </a:r>
            <a:r>
              <a:rPr lang="fr-FR" sz="1200" b="1" dirty="0" smtClean="0"/>
              <a:t>. Choix d ’une période ou d’une date spécifique </a:t>
            </a:r>
            <a:endParaRPr lang="fr-FR" sz="1200" b="1" dirty="0"/>
          </a:p>
        </p:txBody>
      </p:sp>
      <p:pic>
        <p:nvPicPr>
          <p:cNvPr id="11" name="Espace réservé du contenu 10" descr="da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916832"/>
            <a:ext cx="3124200" cy="3784600"/>
          </a:xfrm>
          <a:ln>
            <a:solidFill>
              <a:schemeClr val="tx1"/>
            </a:solidFill>
          </a:ln>
        </p:spPr>
      </p:pic>
      <p:cxnSp>
        <p:nvCxnSpPr>
          <p:cNvPr id="13" name="Connecteur droit avec flèche 12"/>
          <p:cNvCxnSpPr/>
          <p:nvPr/>
        </p:nvCxnSpPr>
        <p:spPr>
          <a:xfrm>
            <a:off x="2771800" y="1556792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691680" y="2852936"/>
            <a:ext cx="72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211960" y="5949280"/>
            <a:ext cx="72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perio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25144"/>
            <a:ext cx="3039860" cy="1994148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V="1">
            <a:off x="3203848" y="5373216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4056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Manipuler les principaux opérateurs et clés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158417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sz="2900" dirty="0" smtClean="0"/>
              <a:t>Un opérateur </a:t>
            </a:r>
            <a:r>
              <a:rPr lang="fr-FR" sz="2900" dirty="0"/>
              <a:t>est un terme qui indique au système comment utiliser les mots spécifiés pour la recherche. L’opérateur de </a:t>
            </a:r>
            <a:r>
              <a:rPr lang="fr-FR" sz="2900" dirty="0" smtClean="0"/>
              <a:t>recherche utilisé </a:t>
            </a:r>
            <a:r>
              <a:rPr lang="fr-FR" sz="2900" dirty="0"/>
              <a:t>par défaut est le « et ». Les clés de recherche indiquent au système dans quelle partie ou spécificité de l’article chercher</a:t>
            </a:r>
            <a:r>
              <a:rPr lang="fr-FR" sz="2900" dirty="0" smtClean="0"/>
              <a:t>. Pour obtenir la liste des opérateurs, cliquez sur le bout</a:t>
            </a:r>
            <a:r>
              <a:rPr lang="fr-FR" dirty="0" smtClean="0"/>
              <a:t>on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bouton operate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772816"/>
            <a:ext cx="2211342" cy="2880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07904" y="2132856"/>
            <a:ext cx="4896544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 smtClean="0"/>
              <a:t>“ ” (les guillemets)</a:t>
            </a:r>
            <a:r>
              <a:rPr lang="fr-FR" sz="1200" dirty="0" smtClean="0"/>
              <a:t> Les guillemets permettent de regrouper plusieurs mots. Les expressions entre guillemets sont interprétées comme des mots joints par l’opérateur d’adjacence. </a:t>
            </a:r>
            <a:r>
              <a:rPr lang="fr-FR" sz="1200" i="1" dirty="0" smtClean="0"/>
              <a:t>Exemple : “Assemblée Nationale”.</a:t>
            </a:r>
          </a:p>
          <a:p>
            <a:pPr algn="just"/>
            <a:r>
              <a:rPr lang="fr-FR" sz="1200" b="1" dirty="0" smtClean="0"/>
              <a:t>&amp; (et) </a:t>
            </a:r>
            <a:r>
              <a:rPr lang="fr-FR" sz="1200" dirty="0" smtClean="0"/>
              <a:t>L’opérateur de coordination « et » permet d’extraire les documents qui contiennent tous les mots et expressions spécifiés, peu importe leur position dans le texte. </a:t>
            </a:r>
            <a:r>
              <a:rPr lang="fr-FR" sz="1200" i="1" dirty="0" smtClean="0"/>
              <a:t>Exemple : banque et prêt.</a:t>
            </a:r>
          </a:p>
          <a:p>
            <a:pPr algn="just"/>
            <a:r>
              <a:rPr lang="fr-FR" sz="1200" b="1" i="1" dirty="0" smtClean="0"/>
              <a:t>*</a:t>
            </a:r>
            <a:r>
              <a:rPr lang="fr-FR" sz="1200" i="1" dirty="0" smtClean="0"/>
              <a:t>  </a:t>
            </a:r>
            <a:r>
              <a:rPr lang="fr-FR" sz="1200" dirty="0" smtClean="0"/>
              <a:t>La troncature permet d’extraire les documents qui contiennent les mots commençant par  la chaîne de caractères spécifiée. Exemple : </a:t>
            </a:r>
            <a:r>
              <a:rPr lang="fr-FR" sz="1200" i="1" dirty="0" err="1" smtClean="0"/>
              <a:t>Econom</a:t>
            </a:r>
            <a:r>
              <a:rPr lang="fr-FR" sz="1200" i="1" dirty="0" smtClean="0"/>
              <a:t>*</a:t>
            </a:r>
          </a:p>
          <a:p>
            <a:pPr algn="just"/>
            <a:r>
              <a:rPr lang="fr-FR" sz="1200" b="1" dirty="0" smtClean="0"/>
              <a:t>| (ou) </a:t>
            </a:r>
            <a:r>
              <a:rPr lang="fr-FR" sz="1200" dirty="0" smtClean="0"/>
              <a:t>L’opérateur d’union « ou » permet d’extraire les documents qui contiennent au moins un des mots ou expressions spécifiés, peu importe leur position dans le texte. </a:t>
            </a:r>
            <a:r>
              <a:rPr lang="fr-FR" sz="1200" i="1" dirty="0" smtClean="0"/>
              <a:t>Exemple : banque ou prêt.</a:t>
            </a:r>
          </a:p>
          <a:p>
            <a:pPr algn="just"/>
            <a:r>
              <a:rPr lang="fr-FR" sz="1200" b="1" dirty="0" smtClean="0"/>
              <a:t>! (sans) </a:t>
            </a:r>
            <a:r>
              <a:rPr lang="fr-FR" sz="1200" dirty="0" smtClean="0"/>
              <a:t>L’opérateur d’exclusion « sans » permet d’exclure les documents qui contiennent le mot ou l’expression spécifié. </a:t>
            </a:r>
            <a:r>
              <a:rPr lang="fr-FR" sz="1200" i="1" dirty="0" smtClean="0"/>
              <a:t>Exemple : banque sans TEXT = prêt.</a:t>
            </a:r>
          </a:p>
          <a:p>
            <a:pPr algn="just"/>
            <a:r>
              <a:rPr lang="fr-FR" sz="1200" b="1" dirty="0" smtClean="0"/>
              <a:t>&gt; (fréquence) </a:t>
            </a:r>
            <a:r>
              <a:rPr lang="fr-FR" sz="1200" dirty="0" smtClean="0"/>
              <a:t>L’opérateur de fréquence « &gt; » (strictement supérieur à) extrait les documents dans lesquels le ou les mots apparaissent plus de n fois. </a:t>
            </a:r>
            <a:r>
              <a:rPr lang="fr-FR" sz="1200" i="1" dirty="0" smtClean="0"/>
              <a:t>Exemple : banque &gt; 3.</a:t>
            </a:r>
          </a:p>
          <a:p>
            <a:pPr algn="just"/>
            <a:r>
              <a:rPr lang="fr-FR" sz="1200" b="1" dirty="0" smtClean="0"/>
              <a:t>ILL (illustration) </a:t>
            </a:r>
            <a:r>
              <a:rPr lang="fr-FR" sz="1200" dirty="0" smtClean="0"/>
              <a:t>Cette clé recherche les articles ayant une infographie en pièce jointe. </a:t>
            </a:r>
            <a:r>
              <a:rPr lang="fr-FR" sz="1200" i="1" dirty="0" smtClean="0"/>
              <a:t>Exemple : ILL=(JPG ou GIF). Elle recherche aussi </a:t>
            </a:r>
            <a:r>
              <a:rPr lang="fr-FR" sz="1200" dirty="0" smtClean="0"/>
              <a:t>les mots clés dans la légende des infographies. </a:t>
            </a:r>
            <a:r>
              <a:rPr lang="fr-FR" sz="1200" i="1" dirty="0" smtClean="0"/>
              <a:t>Exemple : ILL= </a:t>
            </a:r>
            <a:r>
              <a:rPr lang="fr-FR" sz="1200" i="1" dirty="0" err="1" smtClean="0"/>
              <a:t>alcatel</a:t>
            </a:r>
            <a:r>
              <a:rPr lang="fr-FR" sz="1200" i="1" dirty="0" smtClean="0"/>
              <a:t> ou </a:t>
            </a:r>
            <a:r>
              <a:rPr lang="fr-FR" sz="1200" i="1" dirty="0" err="1" smtClean="0"/>
              <a:t>bouygues</a:t>
            </a:r>
            <a:r>
              <a:rPr lang="fr-FR" sz="1200" i="1" dirty="0" smtClean="0"/>
              <a:t>.</a:t>
            </a:r>
          </a:p>
          <a:p>
            <a:pPr algn="just"/>
            <a:r>
              <a:rPr lang="fr-FR" sz="1200" b="1" dirty="0" smtClean="0"/>
              <a:t>LG (longueur) </a:t>
            </a:r>
            <a:r>
              <a:rPr lang="fr-FR" sz="1200" dirty="0" smtClean="0"/>
              <a:t>Cette clé recherche les documents en fonction de leur longueur. Les valeurs possibles sont « </a:t>
            </a:r>
            <a:r>
              <a:rPr lang="fr-FR" sz="1200" b="1" dirty="0" smtClean="0"/>
              <a:t>bref</a:t>
            </a:r>
            <a:r>
              <a:rPr lang="fr-FR" sz="1200" dirty="0" smtClean="0"/>
              <a:t> » (moins de 100 mots), « </a:t>
            </a:r>
            <a:r>
              <a:rPr lang="fr-FR" sz="1200" b="1" dirty="0" smtClean="0"/>
              <a:t>court</a:t>
            </a:r>
            <a:r>
              <a:rPr lang="fr-FR" sz="1200" dirty="0" smtClean="0"/>
              <a:t> » (de 100 à 299 mots), « </a:t>
            </a:r>
            <a:r>
              <a:rPr lang="fr-FR" sz="1200" b="1" dirty="0" smtClean="0"/>
              <a:t>moyen</a:t>
            </a:r>
            <a:r>
              <a:rPr lang="fr-FR" sz="1200" dirty="0" smtClean="0"/>
              <a:t> » (de 300 à 699), « </a:t>
            </a:r>
            <a:r>
              <a:rPr lang="fr-FR" sz="1200" b="1" dirty="0" smtClean="0"/>
              <a:t>long</a:t>
            </a:r>
            <a:r>
              <a:rPr lang="fr-FR" sz="1200" dirty="0" smtClean="0"/>
              <a:t> » (plus de 700 mots). </a:t>
            </a:r>
            <a:r>
              <a:rPr lang="fr-FR" sz="1200" i="1" dirty="0" smtClean="0"/>
              <a:t>Exemple : TEXT = </a:t>
            </a:r>
            <a:r>
              <a:rPr lang="fr-FR" sz="1200" i="1" dirty="0" err="1" smtClean="0"/>
              <a:t>alcatel</a:t>
            </a:r>
            <a:r>
              <a:rPr lang="fr-FR" sz="1200" i="1" dirty="0" smtClean="0"/>
              <a:t> et LG=moyen ou long.</a:t>
            </a:r>
            <a:endParaRPr lang="fr-FR" sz="1200" dirty="0"/>
          </a:p>
        </p:txBody>
      </p:sp>
      <p:pic>
        <p:nvPicPr>
          <p:cNvPr id="6" name="Image 5" descr="operate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3429000"/>
            <a:ext cx="3141039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lèche droite 9"/>
          <p:cNvSpPr/>
          <p:nvPr/>
        </p:nvSpPr>
        <p:spPr>
          <a:xfrm rot="10800000">
            <a:off x="3059832" y="4077072"/>
            <a:ext cx="648072" cy="2880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d’une recherche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5696" y="60212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Cliquez sur le cadre pour lancer l’animation</a:t>
            </a:r>
            <a:endParaRPr lang="fr-FR" b="1" dirty="0"/>
          </a:p>
        </p:txBody>
      </p:sp>
      <p:pic>
        <p:nvPicPr>
          <p:cNvPr id="4" name="europress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1000" y="1600200"/>
            <a:ext cx="584041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uide europres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 europresse</Template>
  <TotalTime>27</TotalTime>
  <Words>1233</Words>
  <Application>Microsoft Office PowerPoint</Application>
  <PresentationFormat>Affichage à l'écran (4:3)</PresentationFormat>
  <Paragraphs>152</Paragraphs>
  <Slides>13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guide europresse</vt:lpstr>
      <vt:lpstr>Guide d’utilisation d’Europresse</vt:lpstr>
      <vt:lpstr>Europresse : Qu’est-ce que c’est</vt:lpstr>
      <vt:lpstr>Comprendre la page d’accueil</vt:lpstr>
      <vt:lpstr>Utiliser la recherche simple</vt:lpstr>
      <vt:lpstr>Utiliser la recherche avancée</vt:lpstr>
      <vt:lpstr>Choisir des sources</vt:lpstr>
      <vt:lpstr>Choisir une période</vt:lpstr>
      <vt:lpstr>Manipuler les principaux opérateurs et clés de recherche</vt:lpstr>
      <vt:lpstr>Exemple d’une recherche</vt:lpstr>
      <vt:lpstr>Consulter un document</vt:lpstr>
      <vt:lpstr>Utiliser l’espace dossier</vt:lpstr>
      <vt:lpstr>Exporter une liste de références bibliographiques vers Zotero</vt:lpstr>
      <vt:lpstr>Rechercher une revue ou un journal au format pdf dans Europresse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d’utilisation d’Europresse</dc:title>
  <dc:creator>eric</dc:creator>
  <cp:lastModifiedBy>eric</cp:lastModifiedBy>
  <cp:revision>4</cp:revision>
  <dcterms:created xsi:type="dcterms:W3CDTF">2013-02-25T16:15:19Z</dcterms:created>
  <dcterms:modified xsi:type="dcterms:W3CDTF">2013-02-25T16:42:55Z</dcterms:modified>
</cp:coreProperties>
</file>