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7" r:id="rId7"/>
    <p:sldId id="278" r:id="rId8"/>
    <p:sldId id="266" r:id="rId9"/>
    <p:sldId id="267" r:id="rId10"/>
    <p:sldId id="268" r:id="rId11"/>
    <p:sldId id="272" r:id="rId12"/>
    <p:sldId id="279" r:id="rId13"/>
    <p:sldId id="273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5"/>
    <a:srgbClr val="B6CBD6"/>
    <a:srgbClr val="A4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725"/>
    <p:restoredTop sz="94666"/>
  </p:normalViewPr>
  <p:slideViewPr>
    <p:cSldViewPr snapToGrid="0" snapToObjects="1">
      <p:cViewPr varScale="1">
        <p:scale>
          <a:sx n="78" d="100"/>
          <a:sy n="78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6BFF4488-E531-DE40-9D99-EBE52932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46" y="156419"/>
            <a:ext cx="8712200" cy="1308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EBC0EE-BD01-234D-BDB4-F2FD173E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2" y="156419"/>
            <a:ext cx="2296234" cy="13081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F4A48EA-772A-9A45-935A-734D21688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863" y="357187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rgbClr val="005FA5"/>
                </a:solidFill>
              </a:rPr>
              <a:t>PRESENTATION DU PROGRAMME</a:t>
            </a:r>
            <a:br>
              <a:rPr lang="fr-FR" sz="4800" b="1" dirty="0">
                <a:solidFill>
                  <a:srgbClr val="005FA5"/>
                </a:solidFill>
              </a:rPr>
            </a:br>
            <a:r>
              <a:rPr lang="fr-FR" sz="7300" b="1" dirty="0">
                <a:solidFill>
                  <a:srgbClr val="005FA5"/>
                </a:solidFill>
              </a:rPr>
              <a:t>ERASMUS + </a:t>
            </a:r>
            <a:br>
              <a:rPr lang="fr-FR" sz="6000" b="1" dirty="0">
                <a:solidFill>
                  <a:srgbClr val="005FA5"/>
                </a:solidFill>
              </a:rPr>
            </a:br>
            <a:br>
              <a:rPr lang="fr-FR" sz="6000" b="1" dirty="0">
                <a:solidFill>
                  <a:srgbClr val="005FA5"/>
                </a:solidFill>
              </a:rPr>
            </a:br>
            <a:r>
              <a:rPr lang="fr-FR" sz="5300" b="1" dirty="0">
                <a:solidFill>
                  <a:srgbClr val="C00000"/>
                </a:solidFill>
              </a:rPr>
              <a:t>Pour étudiants en BTS</a:t>
            </a:r>
          </a:p>
        </p:txBody>
      </p:sp>
    </p:spTree>
    <p:extLst>
      <p:ext uri="{BB962C8B-B14F-4D97-AF65-F5344CB8AC3E}">
        <p14:creationId xmlns:p14="http://schemas.microsoft.com/office/powerpoint/2010/main" val="397130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PREPARATION DU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785968"/>
            <a:ext cx="10718800" cy="3898638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1. </a:t>
            </a:r>
            <a:r>
              <a:rPr lang="fr-FR" sz="2400" dirty="0">
                <a:solidFill>
                  <a:schemeClr val="tx1"/>
                </a:solidFill>
              </a:rPr>
              <a:t>Rechercher une ou plusieurs entreprises dans les pays partenaires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2. </a:t>
            </a:r>
            <a:r>
              <a:rPr lang="fr-FR" sz="2400" dirty="0">
                <a:solidFill>
                  <a:schemeClr val="tx1"/>
                </a:solidFill>
              </a:rPr>
              <a:t>Faire CV et lettre de motivation en français et anglais.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3. </a:t>
            </a:r>
            <a:r>
              <a:rPr lang="fr-FR" sz="2400" dirty="0">
                <a:solidFill>
                  <a:schemeClr val="tx1"/>
                </a:solidFill>
              </a:rPr>
              <a:t>Prendre RDV avec le professeur référent du BTS pour exposer votre projet de mobilité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	 Donner CV et lettre de motivation, adresses des entreprises où 				     vous souhaitez postuler.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Avant le 15/09/2024</a:t>
            </a:r>
            <a:endParaRPr lang="fr-FR" sz="2400" b="1" dirty="0">
              <a:solidFill>
                <a:srgbClr val="C00000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4. </a:t>
            </a:r>
            <a:r>
              <a:rPr lang="fr-FR" sz="2400" dirty="0">
                <a:solidFill>
                  <a:schemeClr val="tx1"/>
                </a:solidFill>
              </a:rPr>
              <a:t>Postuler en envoyant votre CV et lettre de motivation (avec l’aide des enseignants de l’équipe Erasmus+)	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A1536-B2D3-CB4A-8C35-D77DB3D7624F}"/>
              </a:ext>
            </a:extLst>
          </p:cNvPr>
          <p:cNvSpPr txBox="1"/>
          <p:nvPr/>
        </p:nvSpPr>
        <p:spPr>
          <a:xfrm>
            <a:off x="1473200" y="1537939"/>
            <a:ext cx="10127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5FA5"/>
                </a:solidFill>
              </a:rPr>
              <a:t>Les étapes à suivre </a:t>
            </a:r>
            <a:r>
              <a:rPr lang="fr-FR" sz="3200" b="1" u="sng" dirty="0">
                <a:solidFill>
                  <a:srgbClr val="005FA5"/>
                </a:solidFill>
              </a:rPr>
              <a:t>à partir </a:t>
            </a:r>
            <a:r>
              <a:rPr lang="fr-FR" sz="3200" b="1" u="sng">
                <a:solidFill>
                  <a:srgbClr val="005FA5"/>
                </a:solidFill>
              </a:rPr>
              <a:t>de maintenant </a:t>
            </a:r>
            <a:r>
              <a:rPr lang="fr-FR" sz="3200" b="1" u="sng" dirty="0">
                <a:solidFill>
                  <a:srgbClr val="005FA5"/>
                </a:solidFill>
              </a:rPr>
              <a:t>en première année :</a:t>
            </a:r>
          </a:p>
        </p:txBody>
      </p:sp>
    </p:spTree>
    <p:extLst>
      <p:ext uri="{BB962C8B-B14F-4D97-AF65-F5344CB8AC3E}">
        <p14:creationId xmlns:p14="http://schemas.microsoft.com/office/powerpoint/2010/main" val="112741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PREPARATION DU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122714"/>
            <a:ext cx="10718800" cy="4463824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5. </a:t>
            </a:r>
            <a:r>
              <a:rPr lang="fr-FR" sz="2400" dirty="0">
                <a:solidFill>
                  <a:schemeClr val="tx1"/>
                </a:solidFill>
              </a:rPr>
              <a:t>Chercher un logement (avec l’aide des enseignants de l’équipe Erasmus+)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6. </a:t>
            </a:r>
            <a:r>
              <a:rPr lang="fr-FR" sz="2400" dirty="0">
                <a:solidFill>
                  <a:schemeClr val="tx1"/>
                </a:solidFill>
              </a:rPr>
              <a:t>Préparation linguistique en ligne OBLIGATOIRE (OLS, Online </a:t>
            </a:r>
            <a:r>
              <a:rPr lang="fr-FR" sz="2400" dirty="0" err="1">
                <a:solidFill>
                  <a:schemeClr val="tx1"/>
                </a:solidFill>
              </a:rPr>
              <a:t>Linguistic</a:t>
            </a:r>
            <a:r>
              <a:rPr lang="fr-FR" sz="2400" dirty="0">
                <a:solidFill>
                  <a:schemeClr val="tx1"/>
                </a:solidFill>
              </a:rPr>
              <a:t> Support).</a:t>
            </a:r>
          </a:p>
          <a:p>
            <a:endParaRPr lang="fr-FR" sz="900" b="1" dirty="0">
              <a:solidFill>
                <a:srgbClr val="005FA5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7. </a:t>
            </a:r>
            <a:r>
              <a:rPr lang="fr-FR" sz="2400" dirty="0">
                <a:solidFill>
                  <a:schemeClr val="tx1"/>
                </a:solidFill>
              </a:rPr>
              <a:t>Signature d’un </a:t>
            </a:r>
            <a:r>
              <a:rPr lang="fr-FR" sz="2400" b="1" dirty="0">
                <a:solidFill>
                  <a:srgbClr val="005FA5"/>
                </a:solidFill>
              </a:rPr>
              <a:t>contrat pédagogique (= convention de stage)  </a:t>
            </a:r>
            <a:r>
              <a:rPr lang="fr-FR" sz="2400" dirty="0">
                <a:solidFill>
                  <a:schemeClr val="tx1"/>
                </a:solidFill>
              </a:rPr>
              <a:t>par l’entreprise, le lycée et l’étudiant concerné.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8. </a:t>
            </a:r>
            <a:r>
              <a:rPr lang="fr-FR" sz="2400" dirty="0">
                <a:solidFill>
                  <a:schemeClr val="tx1"/>
                </a:solidFill>
              </a:rPr>
              <a:t>Remplir le dossier de demande de bourse de mobilité Erasmus+ (avec les enseignants de l’équipe ERASMUS+) et fournir les documents administratifs nécessaires. </a:t>
            </a:r>
            <a:r>
              <a:rPr lang="fr-FR" sz="2400" b="1" dirty="0">
                <a:solidFill>
                  <a:srgbClr val="C00000"/>
                </a:solidFill>
              </a:rPr>
              <a:t>Avant fin septembre 2024 pour partir en 2ème année.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A1536-B2D3-CB4A-8C35-D77DB3D7624F}"/>
              </a:ext>
            </a:extLst>
          </p:cNvPr>
          <p:cNvSpPr txBox="1"/>
          <p:nvPr/>
        </p:nvSpPr>
        <p:spPr>
          <a:xfrm>
            <a:off x="1473200" y="1423639"/>
            <a:ext cx="768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5FA5"/>
                </a:solidFill>
              </a:rPr>
              <a:t>Les étapes à suivre  :</a:t>
            </a:r>
          </a:p>
        </p:txBody>
      </p:sp>
    </p:spTree>
    <p:extLst>
      <p:ext uri="{BB962C8B-B14F-4D97-AF65-F5344CB8AC3E}">
        <p14:creationId xmlns:p14="http://schemas.microsoft.com/office/powerpoint/2010/main" val="18772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PREPARATION DU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812917"/>
            <a:ext cx="11106149" cy="2259146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Forfait avion A/R payé  = </a:t>
            </a:r>
            <a:r>
              <a:rPr lang="fr-FR" sz="2400" b="1" dirty="0">
                <a:solidFill>
                  <a:srgbClr val="C00000"/>
                </a:solidFill>
              </a:rPr>
              <a:t>1500 euros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Forfait mensuel par étudiant = </a:t>
            </a:r>
            <a:r>
              <a:rPr lang="fr-FR" sz="2400" b="1" dirty="0">
                <a:solidFill>
                  <a:srgbClr val="C00000"/>
                </a:solidFill>
              </a:rPr>
              <a:t>850 euros/mois </a:t>
            </a:r>
          </a:p>
          <a:p>
            <a:endParaRPr lang="fr-FR" sz="800" b="1" dirty="0">
              <a:solidFill>
                <a:srgbClr val="C00000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Pour les étudiants en difficulté financière (boursier E6/E7) = </a:t>
            </a:r>
            <a:r>
              <a:rPr lang="fr-FR" sz="2400" b="1" dirty="0">
                <a:solidFill>
                  <a:srgbClr val="C00000"/>
                </a:solidFill>
              </a:rPr>
              <a:t>une aide supplémentaire peut être apportée par l’établissement</a:t>
            </a:r>
          </a:p>
          <a:p>
            <a:endParaRPr lang="fr-FR" sz="2400" b="1" dirty="0">
              <a:solidFill>
                <a:srgbClr val="C00000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A1536-B2D3-CB4A-8C35-D77DB3D7624F}"/>
              </a:ext>
            </a:extLst>
          </p:cNvPr>
          <p:cNvSpPr txBox="1"/>
          <p:nvPr/>
        </p:nvSpPr>
        <p:spPr>
          <a:xfrm>
            <a:off x="1308847" y="1716026"/>
            <a:ext cx="1088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5FA5"/>
                </a:solidFill>
              </a:rPr>
              <a:t>Les aides financières (sans conditions de ressources) :</a:t>
            </a:r>
          </a:p>
        </p:txBody>
      </p:sp>
    </p:spTree>
    <p:extLst>
      <p:ext uri="{BB962C8B-B14F-4D97-AF65-F5344CB8AC3E}">
        <p14:creationId xmlns:p14="http://schemas.microsoft.com/office/powerpoint/2010/main" val="426689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PENDANT LE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2367644"/>
            <a:ext cx="10718800" cy="3495274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Profiter de son expérience d’étudiant à l’étranger ! Découvrir ce qu’est un citoyen européen.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Respecter ses engagements lors de la réalisation du stage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Suivi régulier par un enseignant référent par visio-conférence ou éventuellement visite</a:t>
            </a:r>
            <a:endParaRPr lang="fr-FR" sz="8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3084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APRES LE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535090"/>
            <a:ext cx="10718800" cy="4170510"/>
          </a:xfrm>
        </p:spPr>
        <p:txBody>
          <a:bodyPr>
            <a:normAutofit/>
          </a:bodyPr>
          <a:lstStyle/>
          <a:p>
            <a:r>
              <a:rPr lang="fr-FR" sz="2600" dirty="0">
                <a:solidFill>
                  <a:schemeClr val="tx1"/>
                </a:solidFill>
              </a:rPr>
              <a:t>Document qui permet de consigner les savoirs et compétences acquis dans un autre pays européen.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Il peut être présenté lors d’une étape de recrutement en complément du CV et de la lettre de motivation.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A1536-B2D3-CB4A-8C35-D77DB3D7624F}"/>
              </a:ext>
            </a:extLst>
          </p:cNvPr>
          <p:cNvSpPr txBox="1"/>
          <p:nvPr/>
        </p:nvSpPr>
        <p:spPr>
          <a:xfrm>
            <a:off x="1244600" y="1744127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5FA5"/>
                </a:solidFill>
              </a:rPr>
              <a:t>Valoriser son expérience par l’Europass mobilité  :</a:t>
            </a:r>
          </a:p>
        </p:txBody>
      </p:sp>
    </p:spTree>
    <p:extLst>
      <p:ext uri="{BB962C8B-B14F-4D97-AF65-F5344CB8AC3E}">
        <p14:creationId xmlns:p14="http://schemas.microsoft.com/office/powerpoint/2010/main" val="23715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APRES LE STAGE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535090"/>
            <a:ext cx="10718800" cy="356091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Lors de la soutenance de stage</a:t>
            </a:r>
          </a:p>
          <a:p>
            <a:pPr marL="0" indent="0">
              <a:buNone/>
            </a:pPr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Lors de l’Erasmus Day	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Réalisation d’un article ou d’une courte vidéo pour le site de lycée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2400" b="1" dirty="0">
                <a:solidFill>
                  <a:srgbClr val="005FA5"/>
                </a:solidFill>
              </a:rPr>
              <a:t>Une enquête de satisfaction après le retour est à compléter obligatoirement par l’étudiant.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A1536-B2D3-CB4A-8C35-D77DB3D7624F}"/>
              </a:ext>
            </a:extLst>
          </p:cNvPr>
          <p:cNvSpPr txBox="1"/>
          <p:nvPr/>
        </p:nvSpPr>
        <p:spPr>
          <a:xfrm>
            <a:off x="1244600" y="1744127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5FA5"/>
                </a:solidFill>
              </a:rPr>
              <a:t>Partager son expérience :</a:t>
            </a:r>
          </a:p>
        </p:txBody>
      </p:sp>
    </p:spTree>
    <p:extLst>
      <p:ext uri="{BB962C8B-B14F-4D97-AF65-F5344CB8AC3E}">
        <p14:creationId xmlns:p14="http://schemas.microsoft.com/office/powerpoint/2010/main" val="216407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4" y="2654928"/>
            <a:ext cx="10954871" cy="1917072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C00000"/>
                </a:solidFill>
              </a:rPr>
              <a:t>MOTIVEZ-VOUS !</a:t>
            </a:r>
            <a:br>
              <a:rPr lang="fr-FR" sz="4800" b="1" dirty="0">
                <a:solidFill>
                  <a:srgbClr val="C00000"/>
                </a:solidFill>
              </a:rPr>
            </a:br>
            <a:r>
              <a:rPr lang="fr-FR" sz="4800" b="1" dirty="0">
                <a:solidFill>
                  <a:srgbClr val="C00000"/>
                </a:solidFill>
              </a:rPr>
              <a:t>CA VAUT LE COUP !</a:t>
            </a:r>
          </a:p>
        </p:txBody>
      </p:sp>
    </p:spTree>
    <p:extLst>
      <p:ext uri="{BB962C8B-B14F-4D97-AF65-F5344CB8AC3E}">
        <p14:creationId xmlns:p14="http://schemas.microsoft.com/office/powerpoint/2010/main" val="391446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04" y="523865"/>
            <a:ext cx="8432801" cy="86602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</a:rPr>
              <a:t>QU’EST-CE QU’ERASMUS +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540934"/>
            <a:ext cx="10718800" cy="5130800"/>
          </a:xfrm>
        </p:spPr>
        <p:txBody>
          <a:bodyPr>
            <a:normAutofit/>
          </a:bodyPr>
          <a:lstStyle/>
          <a:p>
            <a:r>
              <a:rPr lang="fr-FR" sz="2400" dirty="0"/>
              <a:t>Un programme européen d’échanges et de mobilités</a:t>
            </a:r>
          </a:p>
          <a:p>
            <a:endParaRPr lang="fr-FR" sz="1200" dirty="0"/>
          </a:p>
          <a:p>
            <a:r>
              <a:rPr lang="fr-FR" sz="2400" dirty="0"/>
              <a:t>Ce programme existe depuis plus de 30 ans</a:t>
            </a:r>
          </a:p>
          <a:p>
            <a:endParaRPr lang="fr-FR" sz="1200" dirty="0"/>
          </a:p>
          <a:p>
            <a:r>
              <a:rPr lang="fr-FR" sz="2400" dirty="0"/>
              <a:t>Créé en 1987, ERASMUS était un programme mondial d’échanges d’étudiants et d’enseignants entre les universités et les grandes écoles</a:t>
            </a:r>
          </a:p>
          <a:p>
            <a:endParaRPr lang="fr-FR" sz="1200" dirty="0"/>
          </a:p>
          <a:p>
            <a:r>
              <a:rPr lang="fr-FR" sz="2400" dirty="0"/>
              <a:t>Aujourd’hui le programme rebaptisé ERASMUS+ concerne un plus large public.</a:t>
            </a:r>
          </a:p>
          <a:p>
            <a:endParaRPr lang="fr-FR" sz="800" dirty="0"/>
          </a:p>
          <a:p>
            <a:pPr marL="0" indent="0">
              <a:buNone/>
            </a:pPr>
            <a:r>
              <a:rPr lang="fr-FR" sz="2400" b="1" dirty="0">
                <a:solidFill>
                  <a:srgbClr val="005FA5"/>
                </a:solidFill>
              </a:rPr>
              <a:t>C’est un programme européen pour l’éducation, la formation, la jeunesse et le sport.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6894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86" y="505577"/>
            <a:ext cx="10718800" cy="86602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UN NOMBRE DE MOBILITES EN AUGMENTATION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122714"/>
            <a:ext cx="10718800" cy="4549020"/>
          </a:xfrm>
        </p:spPr>
        <p:txBody>
          <a:bodyPr>
            <a:normAutofit/>
          </a:bodyPr>
          <a:lstStyle/>
          <a:p>
            <a:r>
              <a:rPr lang="fr-FR" sz="2400" dirty="0"/>
              <a:t>2014-2020 : 4 millions d’élèves ont bénéficié d’une mobilité européenne.</a:t>
            </a:r>
          </a:p>
          <a:p>
            <a:endParaRPr lang="fr-FR" sz="1200" dirty="0"/>
          </a:p>
          <a:p>
            <a:r>
              <a:rPr lang="fr-FR" sz="2400" dirty="0"/>
              <a:t>2021-2027 : l’UE veut multiplier ce chiffre par 3</a:t>
            </a:r>
          </a:p>
          <a:p>
            <a:endParaRPr lang="fr-FR" sz="1200" dirty="0"/>
          </a:p>
          <a:p>
            <a:r>
              <a:rPr lang="fr-FR" sz="2400" dirty="0"/>
              <a:t>L’UE au travers du programme ERASMUS+ est en train de vous dire : </a:t>
            </a:r>
            <a:r>
              <a:rPr lang="fr-FR" sz="2400" b="1" dirty="0">
                <a:solidFill>
                  <a:srgbClr val="005FA5"/>
                </a:solidFill>
              </a:rPr>
              <a:t>allez vous confronter à d’autres cultures, allez vous enrichir d’expériences pour devenir les décideurs de demain.</a:t>
            </a:r>
          </a:p>
          <a:p>
            <a:endParaRPr lang="fr-FR" sz="1200" dirty="0"/>
          </a:p>
          <a:p>
            <a:r>
              <a:rPr lang="fr-FR" sz="2400" b="1" dirty="0">
                <a:solidFill>
                  <a:srgbClr val="C00000"/>
                </a:solidFill>
              </a:rPr>
              <a:t>C’est une chance! Il faut savoir saisir cette opportunité offerte par l’EUROPE.</a:t>
            </a:r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1767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86" y="505577"/>
            <a:ext cx="10718800" cy="86602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NOTRE LYCEE EST PORTEUR DE LA CHARTE ERASMUS+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308980"/>
            <a:ext cx="10718800" cy="454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Cela signifie que notre lycée :</a:t>
            </a:r>
          </a:p>
          <a:p>
            <a:pPr marL="0" indent="0">
              <a:buNone/>
            </a:pPr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Peut </a:t>
            </a:r>
            <a:r>
              <a:rPr lang="fr-FR" sz="2400" b="1" dirty="0">
                <a:solidFill>
                  <a:srgbClr val="005FA5"/>
                </a:solidFill>
              </a:rPr>
              <a:t>accueillir des étudiants </a:t>
            </a:r>
            <a:r>
              <a:rPr lang="fr-FR" sz="2400" dirty="0">
                <a:solidFill>
                  <a:schemeClr val="tx1"/>
                </a:solidFill>
              </a:rPr>
              <a:t>dans le cadre d’une mobilité pour formation dans l’enseignement supérieur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Peut </a:t>
            </a:r>
            <a:r>
              <a:rPr lang="fr-FR" sz="2400" b="1" dirty="0">
                <a:solidFill>
                  <a:srgbClr val="005FA5"/>
                </a:solidFill>
              </a:rPr>
              <a:t>permettre la mobilité des enseignants </a:t>
            </a:r>
            <a:r>
              <a:rPr lang="fr-FR" sz="2400" dirty="0">
                <a:solidFill>
                  <a:schemeClr val="tx1"/>
                </a:solidFill>
              </a:rPr>
              <a:t>de BTS pour se former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rgbClr val="005FA5"/>
                </a:solidFill>
              </a:rPr>
              <a:t>Peut obtenir des bourses de mobilité pour les étudiants de BTS souhaitant faire un stage à l’étranger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endParaRPr lang="fr-FR" sz="1200" dirty="0"/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5C3ED-5C22-0A43-8298-FEA1E8A5CE48}"/>
              </a:ext>
            </a:extLst>
          </p:cNvPr>
          <p:cNvSpPr/>
          <p:nvPr/>
        </p:nvSpPr>
        <p:spPr>
          <a:xfrm>
            <a:off x="1272988" y="4770904"/>
            <a:ext cx="10428475" cy="11528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6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86" y="505577"/>
            <a:ext cx="9806961" cy="9574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BTS : QUAND PARTIR EN STAGE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9B19-202D-3943-8951-4DADB964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803403"/>
            <a:ext cx="10718800" cy="4549020"/>
          </a:xfrm>
        </p:spPr>
        <p:txBody>
          <a:bodyPr>
            <a:normAutofit/>
          </a:bodyPr>
          <a:lstStyle/>
          <a:p>
            <a:r>
              <a:rPr lang="fr-FR" sz="2400" dirty="0"/>
              <a:t>Sont concernés les étudiants de </a:t>
            </a:r>
            <a:r>
              <a:rPr lang="fr-FR" sz="2400" b="1" dirty="0">
                <a:solidFill>
                  <a:srgbClr val="005FA5"/>
                </a:solidFill>
              </a:rPr>
              <a:t>BTS Bioanalyses et Contrôles, Bioqualité, Métiers de l’eau</a:t>
            </a:r>
            <a:r>
              <a:rPr lang="fr-FR" sz="2400" b="1" dirty="0"/>
              <a:t> </a:t>
            </a:r>
            <a:r>
              <a:rPr lang="fr-FR" sz="2400" dirty="0"/>
              <a:t>car les référentiels le permettent.</a:t>
            </a:r>
          </a:p>
          <a:p>
            <a:endParaRPr lang="fr-FR" sz="1200" dirty="0"/>
          </a:p>
          <a:p>
            <a:r>
              <a:rPr lang="fr-FR" sz="2400" b="1" dirty="0">
                <a:solidFill>
                  <a:srgbClr val="005FA5"/>
                </a:solidFill>
              </a:rPr>
              <a:t>La durée du stage est au minimum de 2 mois.</a:t>
            </a:r>
          </a:p>
          <a:p>
            <a:endParaRPr lang="fr-FR" sz="1200" dirty="0"/>
          </a:p>
          <a:p>
            <a:r>
              <a:rPr lang="fr-FR" sz="2400" dirty="0"/>
              <a:t>Les mobilités ont lieu durant les périodes de stage :</a:t>
            </a:r>
          </a:p>
          <a:p>
            <a:pPr marL="0" indent="0">
              <a:buNone/>
            </a:pPr>
            <a:r>
              <a:rPr lang="fr-FR" sz="2400" dirty="0"/>
              <a:t>		-  de 1</a:t>
            </a:r>
            <a:r>
              <a:rPr lang="fr-FR" sz="2400" baseline="30000" dirty="0"/>
              <a:t>ère</a:t>
            </a:r>
            <a:r>
              <a:rPr lang="fr-FR" sz="2400" dirty="0"/>
              <a:t> année : 5 à 6 semaines </a:t>
            </a:r>
            <a:r>
              <a:rPr lang="fr-FR" sz="2400" dirty="0">
                <a:sym typeface="Wingdings" pitchFamily="2" charset="2"/>
              </a:rPr>
              <a:t> </a:t>
            </a:r>
            <a:r>
              <a:rPr lang="fr-FR" sz="2400" b="1" dirty="0">
                <a:solidFill>
                  <a:srgbClr val="005FA5"/>
                </a:solidFill>
                <a:sym typeface="Wingdings" pitchFamily="2" charset="2"/>
              </a:rPr>
              <a:t>durée rallongée à 2 mois</a:t>
            </a:r>
          </a:p>
          <a:p>
            <a:pPr marL="0" indent="0">
              <a:buNone/>
            </a:pPr>
            <a:r>
              <a:rPr lang="fr-FR" sz="2400" dirty="0"/>
              <a:t>		- de 2</a:t>
            </a:r>
            <a:r>
              <a:rPr lang="fr-FR" sz="2400" baseline="30000" dirty="0"/>
              <a:t>ème</a:t>
            </a:r>
            <a:r>
              <a:rPr lang="fr-FR" sz="2400" dirty="0"/>
              <a:t> année : 8 semaines</a:t>
            </a:r>
          </a:p>
          <a:p>
            <a:endParaRPr lang="fr-FR" sz="1200" dirty="0"/>
          </a:p>
          <a:p>
            <a:pPr marL="0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9273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86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BTS : OÙ PARTIR EN STAGE ?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50F297A-6F21-EB49-9A49-ABB798B372C1}"/>
              </a:ext>
            </a:extLst>
          </p:cNvPr>
          <p:cNvGrpSpPr/>
          <p:nvPr/>
        </p:nvGrpSpPr>
        <p:grpSpPr>
          <a:xfrm>
            <a:off x="223309" y="1993116"/>
            <a:ext cx="12100982" cy="3580281"/>
            <a:chOff x="223309" y="1993116"/>
            <a:chExt cx="12100982" cy="358028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BCA1A85-6936-604B-B41B-138BEE771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09" y="1993116"/>
              <a:ext cx="5475817" cy="3248078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819B4AE-F280-7A4B-BBE2-A49ADFE648D6}"/>
                </a:ext>
              </a:extLst>
            </p:cNvPr>
            <p:cNvSpPr txBox="1"/>
            <p:nvPr/>
          </p:nvSpPr>
          <p:spPr>
            <a:xfrm>
              <a:off x="5433347" y="1993116"/>
              <a:ext cx="6890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C00000"/>
                  </a:solidFill>
                </a:rPr>
                <a:t>27 Etats membres de l’UE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1303A24-7231-0D4A-BEC4-4023C94BD188}"/>
                </a:ext>
              </a:extLst>
            </p:cNvPr>
            <p:cNvSpPr txBox="1"/>
            <p:nvPr/>
          </p:nvSpPr>
          <p:spPr>
            <a:xfrm>
              <a:off x="5699126" y="2632338"/>
              <a:ext cx="66251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Allemagne, Autriche, Belgique, Bulgarie, Chypre, Danemark, Espagne, Estonie, Finlande, France, Grèce, Hongrie, Irlande, Italie, Lettonie, Lituanie, Luxembourg, Malte, Pays-Bas, Pologne, Portugal, République tchèque, Roumanie, Slovaquie, Slovénie, Suède, Croatie.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2E09F59-3997-D240-8282-1A23E8A08224}"/>
                </a:ext>
              </a:extLst>
            </p:cNvPr>
            <p:cNvSpPr txBox="1"/>
            <p:nvPr/>
          </p:nvSpPr>
          <p:spPr>
            <a:xfrm>
              <a:off x="5566835" y="4619290"/>
              <a:ext cx="6625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C00000"/>
                  </a:solidFill>
                </a:rPr>
                <a:t>+ Islande, Liechtenstein, Norvège, Macédoine, Serbie et Turquie.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9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86" y="505577"/>
            <a:ext cx="10718800" cy="1617137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BTS : OÙ PARTIR EN STAGE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B32CF5-7943-9D49-ADC5-E35D9041565B}"/>
              </a:ext>
            </a:extLst>
          </p:cNvPr>
          <p:cNvSpPr txBox="1"/>
          <p:nvPr/>
        </p:nvSpPr>
        <p:spPr>
          <a:xfrm>
            <a:off x="5626481" y="2044005"/>
            <a:ext cx="6497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Royaume Uni et Suisse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167 pays partenaires dans le monde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0F6DB-968C-F243-AD31-41DECA47118F}"/>
              </a:ext>
            </a:extLst>
          </p:cNvPr>
          <p:cNvSpPr txBox="1"/>
          <p:nvPr/>
        </p:nvSpPr>
        <p:spPr>
          <a:xfrm>
            <a:off x="5380161" y="3966876"/>
            <a:ext cx="6743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MAIS SEULEMENT POUR 20% DES BOURSES DU LYCEE </a:t>
            </a:r>
          </a:p>
          <a:p>
            <a:pPr algn="ctr"/>
            <a:r>
              <a:rPr lang="fr-FR" sz="3200" b="1" dirty="0">
                <a:solidFill>
                  <a:srgbClr val="C00000"/>
                </a:solidFill>
              </a:rPr>
              <a:t>(étudiants + personnel)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89942A-09D9-FA47-84E5-77BF877B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8" y="2581970"/>
            <a:ext cx="5311639" cy="29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50" y="519864"/>
            <a:ext cx="10718800" cy="92317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BTS : POURQUOI PARTIR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0E6C0-A9DB-704F-84AF-4C609738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250439"/>
            <a:ext cx="5521326" cy="5325137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982DE2D-5942-B34B-9BCE-DD20D309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2259976"/>
            <a:ext cx="5324475" cy="2812087"/>
          </a:xfrm>
        </p:spPr>
        <p:txBody>
          <a:bodyPr>
            <a:normAutofit fontScale="92500"/>
          </a:bodyPr>
          <a:lstStyle/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rgbClr val="005FA5"/>
                </a:solidFill>
              </a:rPr>
              <a:t>Pour gagner en compétences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		- Professionnelles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		- Transversales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		- Linguistiques…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5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B6CBD6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678B-A3AE-7D4C-8551-52C1E374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522710"/>
            <a:ext cx="10718800" cy="791741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BTS : POURQUOI PARTIR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CB6F9F-0724-384C-A7E8-67695C26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267928"/>
            <a:ext cx="8877300" cy="5581714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2471C5E-A785-394B-9545-278188BB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37" y="1665139"/>
            <a:ext cx="3399571" cy="2812087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rgbClr val="005FA5"/>
                </a:solidFill>
              </a:rPr>
              <a:t>Pour gagner en employabilité</a:t>
            </a:r>
            <a:endParaRPr lang="fr-FR" sz="28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512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Personnalisé 5">
      <a:dk1>
        <a:srgbClr val="000000"/>
      </a:dk1>
      <a:lt1>
        <a:srgbClr val="FFFFFF"/>
      </a:lt1>
      <a:dk2>
        <a:srgbClr val="4E9FBC"/>
      </a:dk2>
      <a:lt2>
        <a:srgbClr val="E3EACF"/>
      </a:lt2>
      <a:accent1>
        <a:srgbClr val="8896A0"/>
      </a:accent1>
      <a:accent2>
        <a:srgbClr val="DE7E18"/>
      </a:accent2>
      <a:accent3>
        <a:srgbClr val="9F8351"/>
      </a:accent3>
      <a:accent4>
        <a:srgbClr val="4E9FBC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Personnalisé 5">
    <a:dk1>
      <a:srgbClr val="000000"/>
    </a:dk1>
    <a:lt1>
      <a:srgbClr val="FFFFFF"/>
    </a:lt1>
    <a:dk2>
      <a:srgbClr val="4E9FBC"/>
    </a:dk2>
    <a:lt2>
      <a:srgbClr val="E3EACF"/>
    </a:lt2>
    <a:accent1>
      <a:srgbClr val="8896A0"/>
    </a:accent1>
    <a:accent2>
      <a:srgbClr val="DE7E18"/>
    </a:accent2>
    <a:accent3>
      <a:srgbClr val="9F8351"/>
    </a:accent3>
    <a:accent4>
      <a:srgbClr val="4E9FBC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Personnalisé 5">
    <a:dk1>
      <a:srgbClr val="000000"/>
    </a:dk1>
    <a:lt1>
      <a:srgbClr val="FFFFFF"/>
    </a:lt1>
    <a:dk2>
      <a:srgbClr val="4E9FBC"/>
    </a:dk2>
    <a:lt2>
      <a:srgbClr val="E3EACF"/>
    </a:lt2>
    <a:accent1>
      <a:srgbClr val="8896A0"/>
    </a:accent1>
    <a:accent2>
      <a:srgbClr val="DE7E18"/>
    </a:accent2>
    <a:accent3>
      <a:srgbClr val="9F8351"/>
    </a:accent3>
    <a:accent4>
      <a:srgbClr val="4E9FBC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833</Words>
  <Application>Microsoft Macintosh PowerPoint</Application>
  <PresentationFormat>Grand écran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Brin</vt:lpstr>
      <vt:lpstr>PRESENTATION DU PROGRAMME ERASMUS +   Pour étudiants en BTS</vt:lpstr>
      <vt:lpstr>QU’EST-CE QU’ERASMUS + ?</vt:lpstr>
      <vt:lpstr>UN NOMBRE DE MOBILITES EN AUGMENTATION </vt:lpstr>
      <vt:lpstr>NOTRE LYCEE EST PORTEUR DE LA CHARTE ERASMUS+</vt:lpstr>
      <vt:lpstr>BTS : QUAND PARTIR EN STAGE ?</vt:lpstr>
      <vt:lpstr>BTS : OÙ PARTIR EN STAGE ?</vt:lpstr>
      <vt:lpstr>BTS : OÙ PARTIR EN STAGE ?</vt:lpstr>
      <vt:lpstr>BTS : POURQUOI PARTIR ?</vt:lpstr>
      <vt:lpstr>BTS : POURQUOI PARTIR ?</vt:lpstr>
      <vt:lpstr>PREPARATION DU STAGE ERASMUS+</vt:lpstr>
      <vt:lpstr>PREPARATION DU STAGE ERASMUS+</vt:lpstr>
      <vt:lpstr>PREPARATION DU STAGE ERASMUS+</vt:lpstr>
      <vt:lpstr>PENDANT LE STAGE ERASMUS+</vt:lpstr>
      <vt:lpstr>APRES LE STAGE ERASMUS+</vt:lpstr>
      <vt:lpstr>APRES LE STAGE ERASMUS+</vt:lpstr>
      <vt:lpstr>MOTIVEZ-VOUS ! CA VAUT LE COUP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Serrayet</dc:creator>
  <cp:lastModifiedBy>Marie-Laure Serrayet</cp:lastModifiedBy>
  <cp:revision>38</cp:revision>
  <dcterms:created xsi:type="dcterms:W3CDTF">2020-11-17T02:56:49Z</dcterms:created>
  <dcterms:modified xsi:type="dcterms:W3CDTF">2024-09-03T11:57:13Z</dcterms:modified>
</cp:coreProperties>
</file>