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6" r:id="rId4"/>
    <p:sldId id="260" r:id="rId5"/>
    <p:sldId id="261" r:id="rId6"/>
    <p:sldId id="262" r:id="rId7"/>
    <p:sldId id="277" r:id="rId8"/>
    <p:sldId id="278" r:id="rId9"/>
    <p:sldId id="266" r:id="rId10"/>
    <p:sldId id="267" r:id="rId11"/>
    <p:sldId id="280" r:id="rId12"/>
    <p:sldId id="268" r:id="rId13"/>
    <p:sldId id="272" r:id="rId14"/>
    <p:sldId id="279" r:id="rId15"/>
    <p:sldId id="281" r:id="rId16"/>
    <p:sldId id="273" r:id="rId17"/>
    <p:sldId id="270" r:id="rId18"/>
    <p:sldId id="271" r:id="rId19"/>
    <p:sldId id="282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FA5"/>
    <a:srgbClr val="B6CBD6"/>
    <a:srgbClr val="A4D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666"/>
  </p:normalViewPr>
  <p:slideViewPr>
    <p:cSldViewPr snapToGrid="0" snapToObjects="1">
      <p:cViewPr varScale="1">
        <p:scale>
          <a:sx n="96" d="100"/>
          <a:sy n="96" d="100"/>
        </p:scale>
        <p:origin x="17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6BFF4488-E531-DE40-9D99-EBE52932D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746" y="156419"/>
            <a:ext cx="8712200" cy="13081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EBC0EE-BD01-234D-BDB4-F2FD173EA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12" y="156419"/>
            <a:ext cx="2296234" cy="13081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F4A48EA-772A-9A45-935A-734D21688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4863" y="3571875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>
                <a:solidFill>
                  <a:srgbClr val="005FA5"/>
                </a:solidFill>
              </a:rPr>
              <a:t>PRESENTATION DU PROGRAMME</a:t>
            </a:r>
            <a:br>
              <a:rPr lang="fr-FR" sz="4800" b="1" dirty="0">
                <a:solidFill>
                  <a:srgbClr val="005FA5"/>
                </a:solidFill>
              </a:rPr>
            </a:br>
            <a:r>
              <a:rPr lang="fr-FR" sz="7300" b="1" dirty="0">
                <a:solidFill>
                  <a:srgbClr val="005FA5"/>
                </a:solidFill>
              </a:rPr>
              <a:t>ERASMUS + </a:t>
            </a:r>
            <a:br>
              <a:rPr lang="fr-FR" sz="6000" b="1" dirty="0">
                <a:solidFill>
                  <a:srgbClr val="005FA5"/>
                </a:solidFill>
              </a:rPr>
            </a:br>
            <a:br>
              <a:rPr lang="fr-FR" sz="6000" b="1" dirty="0">
                <a:solidFill>
                  <a:srgbClr val="005FA5"/>
                </a:solidFill>
              </a:rPr>
            </a:br>
            <a:r>
              <a:rPr lang="fr-FR" sz="5300" b="1" dirty="0">
                <a:solidFill>
                  <a:srgbClr val="C00000"/>
                </a:solidFill>
              </a:rPr>
              <a:t>Pour étudiants en BTS</a:t>
            </a:r>
          </a:p>
        </p:txBody>
      </p:sp>
    </p:spTree>
    <p:extLst>
      <p:ext uri="{BB962C8B-B14F-4D97-AF65-F5344CB8AC3E}">
        <p14:creationId xmlns:p14="http://schemas.microsoft.com/office/powerpoint/2010/main" val="397130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88" y="522710"/>
            <a:ext cx="10718800" cy="791741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BTS : POURQUOI PARTIR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CB6F9F-0724-384C-A7E8-67695C264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267928"/>
            <a:ext cx="8877300" cy="5581714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2471C5E-A785-394B-9545-278188BB5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7" y="1665139"/>
            <a:ext cx="3399571" cy="2812087"/>
          </a:xfrm>
        </p:spPr>
        <p:txBody>
          <a:bodyPr>
            <a:normAutofit/>
          </a:bodyPr>
          <a:lstStyle/>
          <a:p>
            <a:endParaRPr lang="fr-FR" sz="2400" dirty="0">
              <a:solidFill>
                <a:schemeClr val="tx1"/>
              </a:solidFill>
            </a:endParaRPr>
          </a:p>
          <a:p>
            <a:r>
              <a:rPr lang="fr-FR" sz="2800" b="1" dirty="0">
                <a:solidFill>
                  <a:srgbClr val="005FA5"/>
                </a:solidFill>
              </a:rPr>
              <a:t>Pour gagner en employabilité</a:t>
            </a:r>
            <a:endParaRPr lang="fr-FR" sz="2800" dirty="0">
              <a:solidFill>
                <a:schemeClr val="tx1"/>
              </a:solidFill>
            </a:endParaRPr>
          </a:p>
          <a:p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45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B559A-0D67-2E1A-DEFF-8E1E9F20E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32D2A9-7CCA-6C5A-0553-29FAA37F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88" y="522710"/>
            <a:ext cx="10718800" cy="791741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BTS : POURQUOI PARTIR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93C574A-A08E-722B-2694-672C64629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7" y="1665139"/>
            <a:ext cx="11742324" cy="4934444"/>
          </a:xfrm>
        </p:spPr>
        <p:txBody>
          <a:bodyPr>
            <a:normAutofit lnSpcReduction="10000"/>
          </a:bodyPr>
          <a:lstStyle/>
          <a:p>
            <a:r>
              <a:rPr lang="fr-FR" sz="2800" b="1" dirty="0">
                <a:solidFill>
                  <a:srgbClr val="005FA5"/>
                </a:solidFill>
              </a:rPr>
              <a:t>Pour s’interroger en tant que citoyen européen</a:t>
            </a: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		- Sur sa connaissance sur l’Europe, UE et les valeurs européennes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		- Sur la diversité de sa société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		- Sur son engagement dans la lutte contre la discrimination, l’intolérance, le racisme…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		- Sur l’intérêt des élections, du processus démocratique et la vie de sa communauté locale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		- sur l’environnement, le climat, la durabilité et peut-être changer ses habitudes</a:t>
            </a:r>
          </a:p>
          <a:p>
            <a:endParaRPr lang="fr-FR" sz="2800" dirty="0">
              <a:solidFill>
                <a:schemeClr val="tx1"/>
              </a:solidFill>
            </a:endParaRPr>
          </a:p>
          <a:p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06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505577"/>
            <a:ext cx="10718800" cy="1617137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PREPARATION DU STAGE ERASMUS+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819B19-202D-3943-8951-4DADB964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539" y="2454311"/>
            <a:ext cx="10718800" cy="4213715"/>
          </a:xfrm>
        </p:spPr>
        <p:txBody>
          <a:bodyPr>
            <a:normAutofit fontScale="85000" lnSpcReduction="20000"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1. </a:t>
            </a:r>
            <a:r>
              <a:rPr lang="fr-FR" sz="2400" dirty="0">
                <a:solidFill>
                  <a:schemeClr val="tx1"/>
                </a:solidFill>
              </a:rPr>
              <a:t>Rechercher une ou plusieurs entreprises dans les pays partenaires</a:t>
            </a:r>
          </a:p>
          <a:p>
            <a:endParaRPr lang="fr-FR" sz="900" dirty="0">
              <a:solidFill>
                <a:schemeClr val="tx1"/>
              </a:solidFill>
            </a:endParaRPr>
          </a:p>
          <a:p>
            <a:r>
              <a:rPr lang="fr-FR" sz="2400" b="1" dirty="0">
                <a:solidFill>
                  <a:srgbClr val="C00000"/>
                </a:solidFill>
              </a:rPr>
              <a:t>2. </a:t>
            </a:r>
            <a:r>
              <a:rPr lang="fr-FR" sz="2400" dirty="0">
                <a:solidFill>
                  <a:schemeClr val="tx1"/>
                </a:solidFill>
              </a:rPr>
              <a:t>Faire CV et lettre de motivation en français et anglais.</a:t>
            </a:r>
          </a:p>
          <a:p>
            <a:endParaRPr lang="fr-FR" sz="900" dirty="0">
              <a:solidFill>
                <a:schemeClr val="tx1"/>
              </a:solidFill>
            </a:endParaRPr>
          </a:p>
          <a:p>
            <a:r>
              <a:rPr lang="fr-FR" sz="2400" b="1" dirty="0">
                <a:solidFill>
                  <a:srgbClr val="C00000"/>
                </a:solidFill>
              </a:rPr>
              <a:t>3. </a:t>
            </a:r>
            <a:r>
              <a:rPr lang="fr-FR" sz="2400" dirty="0">
                <a:solidFill>
                  <a:schemeClr val="tx1"/>
                </a:solidFill>
              </a:rPr>
              <a:t>Prendre RDV avec le professeur référent du BTS pour exposer votre projet de mobilité 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		 Donner CV et lettre de motivation, adresses des entreprises où 				     vous souhaitez postuler. 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fr-FR" sz="2400" b="1" baseline="30000" dirty="0">
                <a:solidFill>
                  <a:srgbClr val="FF0000"/>
                </a:solidFill>
                <a:sym typeface="Wingdings" pitchFamily="2" charset="2"/>
              </a:rPr>
              <a:t>ème</a:t>
            </a:r>
            <a:r>
              <a:rPr lang="fr-FR" sz="2400" b="1" dirty="0">
                <a:solidFill>
                  <a:srgbClr val="FF0000"/>
                </a:solidFill>
                <a:sym typeface="Wingdings" pitchFamily="2" charset="2"/>
              </a:rPr>
              <a:t> année : AVANT LE 15/09     1</a:t>
            </a:r>
            <a:r>
              <a:rPr lang="fr-FR" sz="2400" b="1" baseline="30000" dirty="0">
                <a:solidFill>
                  <a:srgbClr val="FF0000"/>
                </a:solidFill>
                <a:sym typeface="Wingdings" pitchFamily="2" charset="2"/>
              </a:rPr>
              <a:t>ère</a:t>
            </a:r>
            <a:r>
              <a:rPr lang="fr-FR" sz="2400" b="1" dirty="0">
                <a:solidFill>
                  <a:srgbClr val="FF0000"/>
                </a:solidFill>
                <a:sym typeface="Wingdings" pitchFamily="2" charset="2"/>
              </a:rPr>
              <a:t> année : AVANT LE 15/02</a:t>
            </a:r>
            <a:endParaRPr lang="fr-FR" sz="2400" b="1" dirty="0">
              <a:solidFill>
                <a:srgbClr val="FF0000"/>
              </a:solidFill>
            </a:endParaRPr>
          </a:p>
          <a:p>
            <a:endParaRPr lang="fr-FR" sz="800" dirty="0">
              <a:solidFill>
                <a:schemeClr val="tx1"/>
              </a:solidFill>
            </a:endParaRPr>
          </a:p>
          <a:p>
            <a:r>
              <a:rPr lang="fr-FR" sz="2400" b="1" dirty="0">
                <a:solidFill>
                  <a:srgbClr val="C00000"/>
                </a:solidFill>
              </a:rPr>
              <a:t>4. </a:t>
            </a:r>
            <a:r>
              <a:rPr lang="fr-FR" sz="2400" dirty="0">
                <a:solidFill>
                  <a:schemeClr val="tx1"/>
                </a:solidFill>
              </a:rPr>
              <a:t>Postuler en envoyant votre CV et lettre de motivation (avec l’aide des enseignants de l’équipe Erasmus+). 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FF0000"/>
                </a:solidFill>
              </a:rPr>
              <a:t>2</a:t>
            </a:r>
            <a:r>
              <a:rPr lang="fr-FR" sz="2400" b="1" baseline="30000" dirty="0">
                <a:solidFill>
                  <a:srgbClr val="FF0000"/>
                </a:solidFill>
              </a:rPr>
              <a:t>ème</a:t>
            </a:r>
            <a:r>
              <a:rPr lang="fr-FR" sz="2400" b="1" dirty="0">
                <a:solidFill>
                  <a:srgbClr val="FF0000"/>
                </a:solidFill>
              </a:rPr>
              <a:t> année : STAGE OBTENU AVANT LE 30/10</a:t>
            </a:r>
            <a:r>
              <a:rPr lang="fr-FR" sz="2400" dirty="0">
                <a:solidFill>
                  <a:schemeClr val="tx1"/>
                </a:solidFill>
              </a:rPr>
              <a:t>	</a:t>
            </a:r>
            <a:r>
              <a:rPr lang="fr-FR" sz="2400" b="1" dirty="0">
                <a:solidFill>
                  <a:srgbClr val="FF0000"/>
                </a:solidFill>
              </a:rPr>
              <a:t>1</a:t>
            </a:r>
            <a:r>
              <a:rPr lang="fr-FR" sz="2400" b="1" baseline="30000" dirty="0">
                <a:solidFill>
                  <a:srgbClr val="FF0000"/>
                </a:solidFill>
              </a:rPr>
              <a:t>ère</a:t>
            </a:r>
            <a:r>
              <a:rPr lang="fr-FR" sz="2400" b="1" dirty="0">
                <a:solidFill>
                  <a:srgbClr val="FF0000"/>
                </a:solidFill>
              </a:rPr>
              <a:t> année : AVANT LE 15/03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7A1536-B2D3-CB4A-8C35-D77DB3D7624F}"/>
              </a:ext>
            </a:extLst>
          </p:cNvPr>
          <p:cNvSpPr txBox="1"/>
          <p:nvPr/>
        </p:nvSpPr>
        <p:spPr>
          <a:xfrm>
            <a:off x="1473200" y="1314145"/>
            <a:ext cx="10127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5FA5"/>
                </a:solidFill>
              </a:rPr>
              <a:t>Les étapes à suivre </a:t>
            </a:r>
            <a:r>
              <a:rPr lang="fr-FR" sz="3200" b="1" u="sng" dirty="0">
                <a:solidFill>
                  <a:srgbClr val="005FA5"/>
                </a:solidFill>
              </a:rPr>
              <a:t>à partir de maintenant en première année :</a:t>
            </a:r>
          </a:p>
        </p:txBody>
      </p:sp>
    </p:spTree>
    <p:extLst>
      <p:ext uri="{BB962C8B-B14F-4D97-AF65-F5344CB8AC3E}">
        <p14:creationId xmlns:p14="http://schemas.microsoft.com/office/powerpoint/2010/main" val="112741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505577"/>
            <a:ext cx="10718800" cy="1617137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PREPARATION DU STAGE ERASMUS+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819B19-202D-3943-8951-4DADB964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2394176"/>
            <a:ext cx="10718800" cy="4463824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5. </a:t>
            </a:r>
            <a:r>
              <a:rPr lang="fr-FR" sz="2400" dirty="0">
                <a:solidFill>
                  <a:schemeClr val="tx1"/>
                </a:solidFill>
              </a:rPr>
              <a:t>Chercher un logement (avec l’aide des enseignants de l’équipe Erasmus+)</a:t>
            </a:r>
          </a:p>
          <a:p>
            <a:pPr marL="0" indent="0">
              <a:buNone/>
            </a:pPr>
            <a:endParaRPr lang="fr-FR" sz="900" b="1" dirty="0">
              <a:solidFill>
                <a:srgbClr val="005FA5"/>
              </a:solidFill>
            </a:endParaRPr>
          </a:p>
          <a:p>
            <a:r>
              <a:rPr lang="fr-FR" sz="2400" b="1" dirty="0">
                <a:solidFill>
                  <a:srgbClr val="C00000"/>
                </a:solidFill>
              </a:rPr>
              <a:t>6. </a:t>
            </a:r>
            <a:r>
              <a:rPr lang="fr-FR" sz="2400" dirty="0">
                <a:solidFill>
                  <a:schemeClr val="tx1"/>
                </a:solidFill>
              </a:rPr>
              <a:t>Signature d’un </a:t>
            </a:r>
            <a:r>
              <a:rPr lang="fr-FR" sz="2400" b="1" dirty="0">
                <a:solidFill>
                  <a:srgbClr val="005FA5"/>
                </a:solidFill>
              </a:rPr>
              <a:t>contrat pédagogique (= convention de stage)  </a:t>
            </a:r>
            <a:r>
              <a:rPr lang="fr-FR" sz="2400" dirty="0">
                <a:solidFill>
                  <a:schemeClr val="tx1"/>
                </a:solidFill>
              </a:rPr>
              <a:t>par l’entreprise, le lycée et l’étudiant concerné.</a:t>
            </a:r>
          </a:p>
          <a:p>
            <a:endParaRPr lang="fr-FR" sz="900" dirty="0">
              <a:solidFill>
                <a:schemeClr val="tx1"/>
              </a:solidFill>
            </a:endParaRPr>
          </a:p>
          <a:p>
            <a:r>
              <a:rPr lang="fr-FR" sz="2400" b="1" dirty="0">
                <a:solidFill>
                  <a:srgbClr val="C00000"/>
                </a:solidFill>
              </a:rPr>
              <a:t>7. </a:t>
            </a:r>
            <a:r>
              <a:rPr lang="fr-FR" sz="2400" dirty="0">
                <a:solidFill>
                  <a:schemeClr val="tx1"/>
                </a:solidFill>
              </a:rPr>
              <a:t>Remplir le dossier de demande de bourse de mobilité Erasmus+ (avec les enseignants de l’équipe ERASMUS+) et fournir les documents administratifs nécessaires.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7A1536-B2D3-CB4A-8C35-D77DB3D7624F}"/>
              </a:ext>
            </a:extLst>
          </p:cNvPr>
          <p:cNvSpPr txBox="1"/>
          <p:nvPr/>
        </p:nvSpPr>
        <p:spPr>
          <a:xfrm>
            <a:off x="1473200" y="1423639"/>
            <a:ext cx="7688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5FA5"/>
                </a:solidFill>
              </a:rPr>
              <a:t>Les étapes à suivre  :</a:t>
            </a:r>
          </a:p>
        </p:txBody>
      </p:sp>
    </p:spTree>
    <p:extLst>
      <p:ext uri="{BB962C8B-B14F-4D97-AF65-F5344CB8AC3E}">
        <p14:creationId xmlns:p14="http://schemas.microsoft.com/office/powerpoint/2010/main" val="1877234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505577"/>
            <a:ext cx="10718800" cy="1617137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PREPARATION DU STAGE ERASMUS+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819B19-202D-3943-8951-4DADB964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522" y="2903143"/>
            <a:ext cx="8410477" cy="1024582"/>
          </a:xfrm>
        </p:spPr>
        <p:txBody>
          <a:bodyPr>
            <a:no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Forfait frais d’avion A/R   = </a:t>
            </a:r>
            <a:r>
              <a:rPr lang="fr-FR" sz="2400" b="1" dirty="0">
                <a:solidFill>
                  <a:srgbClr val="C00000"/>
                </a:solidFill>
              </a:rPr>
              <a:t>1735 euros</a:t>
            </a:r>
            <a:endParaRPr lang="fr-FR" sz="8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Forfait frais de séjour  = </a:t>
            </a:r>
            <a:r>
              <a:rPr lang="fr-FR" sz="2400" b="1" dirty="0">
                <a:solidFill>
                  <a:srgbClr val="C00000"/>
                </a:solidFill>
              </a:rPr>
              <a:t>936 euros/mois </a:t>
            </a: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7A1536-B2D3-CB4A-8C35-D77DB3D7624F}"/>
              </a:ext>
            </a:extLst>
          </p:cNvPr>
          <p:cNvSpPr txBox="1"/>
          <p:nvPr/>
        </p:nvSpPr>
        <p:spPr>
          <a:xfrm>
            <a:off x="1308847" y="1616322"/>
            <a:ext cx="10883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5FA5"/>
                </a:solidFill>
              </a:rPr>
              <a:t>Les aides financières (SANS conditions de ressources) 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A4FCAB9-00E7-17A5-13D3-53C49F577B38}"/>
              </a:ext>
            </a:extLst>
          </p:cNvPr>
          <p:cNvSpPr txBox="1">
            <a:spLocks/>
          </p:cNvSpPr>
          <p:nvPr/>
        </p:nvSpPr>
        <p:spPr>
          <a:xfrm>
            <a:off x="472938" y="2447861"/>
            <a:ext cx="3582228" cy="546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b="1" u="sng" dirty="0">
                <a:solidFill>
                  <a:srgbClr val="005FA5"/>
                </a:solidFill>
              </a:rPr>
              <a:t>En Europe</a:t>
            </a:r>
            <a:endParaRPr lang="fr-FR" sz="2800" u="sng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78F79CC-0BFA-BA8C-86D5-583E4455D104}"/>
              </a:ext>
            </a:extLst>
          </p:cNvPr>
          <p:cNvSpPr txBox="1">
            <a:spLocks/>
          </p:cNvSpPr>
          <p:nvPr/>
        </p:nvSpPr>
        <p:spPr>
          <a:xfrm>
            <a:off x="472938" y="4322757"/>
            <a:ext cx="3582228" cy="546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b="1" u="sng" dirty="0">
                <a:solidFill>
                  <a:srgbClr val="005FA5"/>
                </a:solidFill>
              </a:rPr>
              <a:t>Hors Europe</a:t>
            </a:r>
            <a:endParaRPr lang="fr-FR" sz="2800" u="sng" dirty="0">
              <a:solidFill>
                <a:schemeClr val="tx1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D5A3EE8-13C4-0A4E-3AD5-5C673B10EE21}"/>
              </a:ext>
            </a:extLst>
          </p:cNvPr>
          <p:cNvSpPr txBox="1">
            <a:spLocks/>
          </p:cNvSpPr>
          <p:nvPr/>
        </p:nvSpPr>
        <p:spPr>
          <a:xfrm>
            <a:off x="733522" y="4869245"/>
            <a:ext cx="11458478" cy="1284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</a:rPr>
              <a:t>Forfait frais d’avion A/R   = </a:t>
            </a:r>
            <a:r>
              <a:rPr lang="fr-FR" sz="2400" b="1" dirty="0">
                <a:solidFill>
                  <a:srgbClr val="C00000"/>
                </a:solidFill>
              </a:rPr>
              <a:t>en fonction de la distance Réunion – pays d’</a:t>
            </a:r>
            <a:r>
              <a:rPr lang="fr-FR" sz="2400" b="1" dirty="0" err="1">
                <a:solidFill>
                  <a:srgbClr val="C00000"/>
                </a:solidFill>
              </a:rPr>
              <a:t>acceuil</a:t>
            </a:r>
            <a:r>
              <a:rPr lang="fr-FR" sz="2400" b="1" dirty="0">
                <a:solidFill>
                  <a:srgbClr val="C00000"/>
                </a:solidFill>
              </a:rPr>
              <a:t> (jusqu’à 1735 euros)</a:t>
            </a:r>
            <a:endParaRPr lang="fr-FR" sz="8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Forfait frais de séjour  = </a:t>
            </a:r>
            <a:r>
              <a:rPr lang="fr-FR" sz="2400" b="1" dirty="0">
                <a:solidFill>
                  <a:srgbClr val="C00000"/>
                </a:solidFill>
              </a:rPr>
              <a:t>700 euros/mois </a:t>
            </a: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Font typeface="Wingdings 3" charset="2"/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Font typeface="Wingdings 3" charset="2"/>
              <a:buNone/>
            </a:pPr>
            <a:r>
              <a:rPr lang="fr-FR" sz="2400" dirty="0">
                <a:solidFill>
                  <a:schemeClr val="tx1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266899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8111A4-EF96-4906-4D09-8FC07FC02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C534B6-960E-FB11-E49D-7EBCDA21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505577"/>
            <a:ext cx="10718800" cy="1617137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PREPARATION DU STAGE ERASMUS+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03D863-BCF8-C545-DD26-311347C5DBE5}"/>
              </a:ext>
            </a:extLst>
          </p:cNvPr>
          <p:cNvSpPr txBox="1"/>
          <p:nvPr/>
        </p:nvSpPr>
        <p:spPr>
          <a:xfrm>
            <a:off x="733522" y="1778533"/>
            <a:ext cx="11458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5FA5"/>
                </a:solidFill>
              </a:rPr>
              <a:t>Complément financier (AVEC conditions de ressources) :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8D768B3-C340-2523-1ED7-0DE98D7B1C9C}"/>
              </a:ext>
            </a:extLst>
          </p:cNvPr>
          <p:cNvSpPr txBox="1">
            <a:spLocks/>
          </p:cNvSpPr>
          <p:nvPr/>
        </p:nvSpPr>
        <p:spPr>
          <a:xfrm>
            <a:off x="366761" y="2603902"/>
            <a:ext cx="7292836" cy="1051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b="1" u="sng" dirty="0">
                <a:solidFill>
                  <a:srgbClr val="005FA5"/>
                </a:solidFill>
              </a:rPr>
              <a:t>Hors Europe uniquement</a:t>
            </a:r>
            <a:endParaRPr lang="fr-FR" sz="2800" u="sng" dirty="0">
              <a:solidFill>
                <a:schemeClr val="tx1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2D5D3ED-2244-5AED-8DDA-6490B6C9EA16}"/>
              </a:ext>
            </a:extLst>
          </p:cNvPr>
          <p:cNvSpPr txBox="1">
            <a:spLocks/>
          </p:cNvSpPr>
          <p:nvPr/>
        </p:nvSpPr>
        <p:spPr>
          <a:xfrm>
            <a:off x="366761" y="3495240"/>
            <a:ext cx="11458478" cy="185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</a:rPr>
              <a:t>Forfait complément financier  = </a:t>
            </a:r>
            <a:r>
              <a:rPr lang="fr-FR" sz="2400" b="1" dirty="0">
                <a:solidFill>
                  <a:srgbClr val="C00000"/>
                </a:solidFill>
              </a:rPr>
              <a:t>250 euros/mois</a:t>
            </a:r>
          </a:p>
          <a:p>
            <a:endParaRPr lang="fr-FR" sz="2400" b="1" dirty="0">
              <a:solidFill>
                <a:srgbClr val="C00000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Selon critères du programme ERASMUS : boursier E6/E7, foyer avec un quotient CAF &lt; 551 euros, situation de handicap ou maladie longue durée, habitant en ZRR ou quartier prioritaire de la ville…</a:t>
            </a:r>
          </a:p>
          <a:p>
            <a:pPr marL="0" indent="0">
              <a:buFont typeface="Wingdings 3" charset="2"/>
              <a:buNone/>
            </a:pPr>
            <a:r>
              <a:rPr lang="fr-FR" sz="2400" dirty="0">
                <a:solidFill>
                  <a:schemeClr val="tx1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071874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505577"/>
            <a:ext cx="10718800" cy="1617137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PENDANT LE STAGE ERASMUS+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819B19-202D-3943-8951-4DADB964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800" y="2367644"/>
            <a:ext cx="10718800" cy="3495274"/>
          </a:xfrm>
        </p:spPr>
        <p:txBody>
          <a:bodyPr>
            <a:normAutofit lnSpcReduction="10000"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Profiter de son expérience d’étudiant à l’étranger !</a:t>
            </a:r>
          </a:p>
          <a:p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Respecter ses engagements lors de la réalisation du stage</a:t>
            </a:r>
          </a:p>
          <a:p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Suivi régulier par un enseignant référent par visio-conférence ou éventuellement visite</a:t>
            </a:r>
            <a:endParaRPr lang="fr-FR" sz="800" dirty="0">
              <a:solidFill>
                <a:schemeClr val="tx1"/>
              </a:solidFill>
            </a:endParaRPr>
          </a:p>
          <a:p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030841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505577"/>
            <a:ext cx="10718800" cy="1617137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APRES LE STAGE ERASMUS+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819B19-202D-3943-8951-4DADB964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0" y="2535090"/>
            <a:ext cx="10718800" cy="4170510"/>
          </a:xfrm>
        </p:spPr>
        <p:txBody>
          <a:bodyPr>
            <a:normAutofit/>
          </a:bodyPr>
          <a:lstStyle/>
          <a:p>
            <a:r>
              <a:rPr lang="fr-FR" sz="2600" dirty="0">
                <a:solidFill>
                  <a:schemeClr val="tx1"/>
                </a:solidFill>
              </a:rPr>
              <a:t>Document qui permet de consigner les savoirs et compétences acquis dans un autre pays européen.</a:t>
            </a:r>
          </a:p>
          <a:p>
            <a:endParaRPr lang="fr-FR" sz="9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900" dirty="0">
              <a:solidFill>
                <a:schemeClr val="tx1"/>
              </a:solidFill>
            </a:endParaRPr>
          </a:p>
          <a:p>
            <a:r>
              <a:rPr lang="fr-FR" sz="2600" dirty="0">
                <a:solidFill>
                  <a:schemeClr val="tx1"/>
                </a:solidFill>
              </a:rPr>
              <a:t>Il peut être présenté lors d’une étape de recrutement en complément du CV et de la lettre de motivation.</a:t>
            </a: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7A1536-B2D3-CB4A-8C35-D77DB3D7624F}"/>
              </a:ext>
            </a:extLst>
          </p:cNvPr>
          <p:cNvSpPr txBox="1"/>
          <p:nvPr/>
        </p:nvSpPr>
        <p:spPr>
          <a:xfrm>
            <a:off x="1244600" y="1744127"/>
            <a:ext cx="1094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5FA5"/>
                </a:solidFill>
              </a:rPr>
              <a:t>Valoriser son expérience par l’Europass mobilité  :</a:t>
            </a:r>
          </a:p>
        </p:txBody>
      </p:sp>
    </p:spTree>
    <p:extLst>
      <p:ext uri="{BB962C8B-B14F-4D97-AF65-F5344CB8AC3E}">
        <p14:creationId xmlns:p14="http://schemas.microsoft.com/office/powerpoint/2010/main" val="237153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505577"/>
            <a:ext cx="10718800" cy="1617137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APRES LE STAGE ERASMUS+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819B19-202D-3943-8951-4DADB964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0" y="2535090"/>
            <a:ext cx="10718800" cy="3560910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Lors de la soutenance de stage</a:t>
            </a:r>
          </a:p>
          <a:p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Lors des séances de tutorat</a:t>
            </a:r>
          </a:p>
          <a:p>
            <a:pPr marL="0" indent="0">
              <a:buNone/>
            </a:pPr>
            <a:endParaRPr lang="fr-FR" sz="8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Lors de l’Erasmus Day et de notre JPO	</a:t>
            </a:r>
          </a:p>
          <a:p>
            <a:endParaRPr lang="fr-FR" sz="8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Réalisation d’un article ou d’une courte vidéo pour le site de lycée</a:t>
            </a:r>
          </a:p>
          <a:p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b="1" dirty="0">
                <a:solidFill>
                  <a:srgbClr val="005FA5"/>
                </a:solidFill>
              </a:rPr>
              <a:t>Une enquête de satisfaction après le retour est à compléter obligatoirement par l’étudiant.</a:t>
            </a:r>
          </a:p>
          <a:p>
            <a:endParaRPr lang="fr-FR" sz="2400" dirty="0">
              <a:solidFill>
                <a:schemeClr val="tx1"/>
              </a:solidFill>
            </a:endParaRPr>
          </a:p>
          <a:p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7A1536-B2D3-CB4A-8C35-D77DB3D7624F}"/>
              </a:ext>
            </a:extLst>
          </p:cNvPr>
          <p:cNvSpPr txBox="1"/>
          <p:nvPr/>
        </p:nvSpPr>
        <p:spPr>
          <a:xfrm>
            <a:off x="1244600" y="1744127"/>
            <a:ext cx="1094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5FA5"/>
                </a:solidFill>
              </a:rPr>
              <a:t>Partager son expérience :</a:t>
            </a:r>
          </a:p>
        </p:txBody>
      </p:sp>
    </p:spTree>
    <p:extLst>
      <p:ext uri="{BB962C8B-B14F-4D97-AF65-F5344CB8AC3E}">
        <p14:creationId xmlns:p14="http://schemas.microsoft.com/office/powerpoint/2010/main" val="2164071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C58F36-1C14-A63E-72A9-5F6D2D39F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AA40DF-3827-8030-0385-BAC7B21B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505577"/>
            <a:ext cx="10718800" cy="1617137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APRES LE STAGE ERASMUS+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94C21B-47BE-EC98-B937-9E3038F84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540" y="2535089"/>
            <a:ext cx="10718800" cy="3560910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L</a:t>
            </a:r>
            <a:r>
              <a:rPr lang="fr-FR" sz="2400" dirty="0"/>
              <a:t>es compétences validées dans le cadre de votre stage seront reconnues dans le programme de formation </a:t>
            </a:r>
          </a:p>
          <a:p>
            <a:r>
              <a:rPr lang="fr-FR" sz="2400" dirty="0"/>
              <a:t>Vous recevrez un complément au diplôme stipulant ces informations à l’issue de l’obtention </a:t>
            </a:r>
            <a:r>
              <a:rPr lang="fr-FR" sz="2400"/>
              <a:t>de votre BTS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endParaRPr lang="fr-FR" sz="2400" dirty="0">
              <a:solidFill>
                <a:schemeClr val="tx1"/>
              </a:solidFill>
            </a:endParaRPr>
          </a:p>
          <a:p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950A13-0208-CC66-E74C-F50FE6EA54C9}"/>
              </a:ext>
            </a:extLst>
          </p:cNvPr>
          <p:cNvSpPr txBox="1"/>
          <p:nvPr/>
        </p:nvSpPr>
        <p:spPr>
          <a:xfrm>
            <a:off x="1244600" y="1744127"/>
            <a:ext cx="1094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5FA5"/>
                </a:solidFill>
              </a:rPr>
              <a:t>Reconnaissance académique :</a:t>
            </a:r>
          </a:p>
        </p:txBody>
      </p:sp>
    </p:spTree>
    <p:extLst>
      <p:ext uri="{BB962C8B-B14F-4D97-AF65-F5344CB8AC3E}">
        <p14:creationId xmlns:p14="http://schemas.microsoft.com/office/powerpoint/2010/main" val="1046772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504" y="523865"/>
            <a:ext cx="8432801" cy="866023"/>
          </a:xfrm>
        </p:spPr>
        <p:txBody>
          <a:bodyPr>
            <a:noAutofit/>
          </a:bodyPr>
          <a:lstStyle/>
          <a:p>
            <a:pPr algn="ctr"/>
            <a:r>
              <a:rPr lang="fr-FR" sz="4800" b="1" dirty="0">
                <a:solidFill>
                  <a:srgbClr val="0070C0"/>
                </a:solidFill>
              </a:rPr>
              <a:t>QU’EST-CE QU’ERASMUS +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819B19-202D-3943-8951-4DADB964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0" y="1540934"/>
            <a:ext cx="10718800" cy="5130800"/>
          </a:xfrm>
        </p:spPr>
        <p:txBody>
          <a:bodyPr>
            <a:normAutofit/>
          </a:bodyPr>
          <a:lstStyle/>
          <a:p>
            <a:r>
              <a:rPr lang="fr-FR" sz="2400" dirty="0"/>
              <a:t>Un programme européen d’échanges et de mobilités</a:t>
            </a:r>
          </a:p>
          <a:p>
            <a:endParaRPr lang="fr-FR" sz="1200" dirty="0"/>
          </a:p>
          <a:p>
            <a:r>
              <a:rPr lang="fr-FR" sz="2400" dirty="0"/>
              <a:t>Ce programme existe depuis plus de 30 ans</a:t>
            </a:r>
          </a:p>
          <a:p>
            <a:endParaRPr lang="fr-FR" sz="1200" dirty="0"/>
          </a:p>
          <a:p>
            <a:r>
              <a:rPr lang="fr-FR" sz="2400" dirty="0"/>
              <a:t>Créé en 1987, ERASMUS était un programme mondial d’échanges d’étudiants et d’enseignants entre les universités et les grandes écoles</a:t>
            </a:r>
          </a:p>
          <a:p>
            <a:endParaRPr lang="fr-FR" sz="1200" dirty="0"/>
          </a:p>
          <a:p>
            <a:r>
              <a:rPr lang="fr-FR" sz="2400" dirty="0"/>
              <a:t>Aujourd’hui le programme rebaptisé ERASMUS+ concerne un plus large public.</a:t>
            </a:r>
          </a:p>
          <a:p>
            <a:endParaRPr lang="fr-FR" sz="800" dirty="0"/>
          </a:p>
          <a:p>
            <a:pPr marL="0" indent="0">
              <a:buNone/>
            </a:pPr>
            <a:r>
              <a:rPr lang="fr-FR" sz="2400" b="1" dirty="0">
                <a:solidFill>
                  <a:srgbClr val="005FA5"/>
                </a:solidFill>
              </a:rPr>
              <a:t>C’est un programme européen pour l’éducation, la formation, la jeunesse et le sport.</a:t>
            </a:r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868941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64" y="2654928"/>
            <a:ext cx="10954871" cy="1917072"/>
          </a:xfrm>
        </p:spPr>
        <p:txBody>
          <a:bodyPr>
            <a:noAutofit/>
          </a:bodyPr>
          <a:lstStyle/>
          <a:p>
            <a:pPr algn="ctr"/>
            <a:r>
              <a:rPr lang="fr-FR" sz="4800" b="1" dirty="0">
                <a:solidFill>
                  <a:srgbClr val="C00000"/>
                </a:solidFill>
              </a:rPr>
              <a:t>MOTIVEZ-VOUS !</a:t>
            </a:r>
            <a:br>
              <a:rPr lang="fr-FR" sz="4800" b="1" dirty="0">
                <a:solidFill>
                  <a:srgbClr val="C00000"/>
                </a:solidFill>
              </a:rPr>
            </a:br>
            <a:r>
              <a:rPr lang="fr-FR" sz="4800" b="1" dirty="0">
                <a:solidFill>
                  <a:srgbClr val="C00000"/>
                </a:solidFill>
              </a:rPr>
              <a:t>CA VAUT LE COUP !</a:t>
            </a:r>
          </a:p>
        </p:txBody>
      </p:sp>
    </p:spTree>
    <p:extLst>
      <p:ext uri="{BB962C8B-B14F-4D97-AF65-F5344CB8AC3E}">
        <p14:creationId xmlns:p14="http://schemas.microsoft.com/office/powerpoint/2010/main" val="391446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504" y="523865"/>
            <a:ext cx="8432801" cy="866023"/>
          </a:xfrm>
        </p:spPr>
        <p:txBody>
          <a:bodyPr>
            <a:noAutofit/>
          </a:bodyPr>
          <a:lstStyle/>
          <a:p>
            <a:pPr algn="ctr"/>
            <a:r>
              <a:rPr lang="fr-FR" sz="4800" b="1" dirty="0">
                <a:solidFill>
                  <a:srgbClr val="0070C0"/>
                </a:solidFill>
              </a:rPr>
              <a:t>QU’EST-CE QU’ERASMUS + ?</a:t>
            </a:r>
          </a:p>
        </p:txBody>
      </p:sp>
      <p:pic>
        <p:nvPicPr>
          <p:cNvPr id="3" name="🇪🇺 Doù vient le programme Erasmus !" descr="🇪🇺 Doù vient le programme Erasmus !">
            <a:hlinkClick r:id="" action="ppaction://media"/>
            <a:extLst>
              <a:ext uri="{FF2B5EF4-FFF2-40B4-BE49-F238E27FC236}">
                <a16:creationId xmlns:a16="http://schemas.microsoft.com/office/drawing/2014/main" id="{2BE1D747-AC0F-BE4E-9433-AF79A2A048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8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086" y="505577"/>
            <a:ext cx="10718800" cy="866023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UN NOMBRE DE MOBILITES EN AUGMENTATION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819B19-202D-3943-8951-4DADB964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0" y="2122714"/>
            <a:ext cx="10718800" cy="4549020"/>
          </a:xfrm>
        </p:spPr>
        <p:txBody>
          <a:bodyPr>
            <a:normAutofit/>
          </a:bodyPr>
          <a:lstStyle/>
          <a:p>
            <a:r>
              <a:rPr lang="fr-FR" sz="2400" dirty="0"/>
              <a:t>2014-2020 : 4 millions d’élèves ont bénéficié d’une mobilité européenne.</a:t>
            </a:r>
          </a:p>
          <a:p>
            <a:endParaRPr lang="fr-FR" sz="1200" dirty="0"/>
          </a:p>
          <a:p>
            <a:r>
              <a:rPr lang="fr-FR" sz="2400" dirty="0"/>
              <a:t>2021-2027 : l’UE veut multiplier ce chiffre par 3</a:t>
            </a:r>
          </a:p>
          <a:p>
            <a:endParaRPr lang="fr-FR" sz="1200" dirty="0"/>
          </a:p>
          <a:p>
            <a:r>
              <a:rPr lang="fr-FR" sz="2400" dirty="0"/>
              <a:t>L’UE au travers du programme ERASMUS+ est en train de vous dire : </a:t>
            </a:r>
            <a:r>
              <a:rPr lang="fr-FR" sz="2400" b="1" dirty="0">
                <a:solidFill>
                  <a:srgbClr val="005FA5"/>
                </a:solidFill>
              </a:rPr>
              <a:t>allez vous confronter à d’autres cultures, allez vous enrichir d’expériences pour devenir les décideurs de demain.</a:t>
            </a:r>
          </a:p>
          <a:p>
            <a:endParaRPr lang="fr-FR" sz="1200" dirty="0"/>
          </a:p>
          <a:p>
            <a:r>
              <a:rPr lang="fr-FR" sz="2400" b="1" dirty="0">
                <a:solidFill>
                  <a:srgbClr val="C00000"/>
                </a:solidFill>
              </a:rPr>
              <a:t>C’est une chance! Il faut savoir saisir cette opportunité offerte par l’EUROPE.</a:t>
            </a:r>
          </a:p>
          <a:p>
            <a:pPr marL="0" indent="0">
              <a:buNone/>
            </a:pP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71767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086" y="505577"/>
            <a:ext cx="10718800" cy="866023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NOTRE LYCEE EST PORTEUR DE LA CHARTE ERASMUS+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819B19-202D-3943-8951-4DADB964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0" y="2308980"/>
            <a:ext cx="10718800" cy="4549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</a:rPr>
              <a:t>Cela signifie que notre lycée :</a:t>
            </a:r>
          </a:p>
          <a:p>
            <a:pPr marL="0" indent="0">
              <a:buNone/>
            </a:pPr>
            <a:endParaRPr lang="fr-FR" sz="8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Peut </a:t>
            </a:r>
            <a:r>
              <a:rPr lang="fr-FR" sz="2400" b="1" dirty="0">
                <a:solidFill>
                  <a:srgbClr val="005FA5"/>
                </a:solidFill>
              </a:rPr>
              <a:t>accueillir des étudiants </a:t>
            </a:r>
            <a:r>
              <a:rPr lang="fr-FR" sz="2400" dirty="0">
                <a:solidFill>
                  <a:schemeClr val="tx1"/>
                </a:solidFill>
              </a:rPr>
              <a:t>dans le cadre d’une mobilité pour formation dans l’enseignement supérieur</a:t>
            </a:r>
          </a:p>
          <a:p>
            <a:endParaRPr lang="fr-FR" sz="8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Peut </a:t>
            </a:r>
            <a:r>
              <a:rPr lang="fr-FR" sz="2400" b="1" dirty="0">
                <a:solidFill>
                  <a:srgbClr val="005FA5"/>
                </a:solidFill>
              </a:rPr>
              <a:t>permettre la mobilité des enseignants </a:t>
            </a:r>
            <a:r>
              <a:rPr lang="fr-FR" sz="2400" dirty="0">
                <a:solidFill>
                  <a:schemeClr val="tx1"/>
                </a:solidFill>
              </a:rPr>
              <a:t>de BTS pour se former</a:t>
            </a:r>
          </a:p>
          <a:p>
            <a:endParaRPr lang="fr-FR" sz="800" dirty="0">
              <a:solidFill>
                <a:schemeClr val="tx1"/>
              </a:solidFill>
            </a:endParaRPr>
          </a:p>
          <a:p>
            <a:r>
              <a:rPr lang="fr-FR" sz="2400" b="1" dirty="0">
                <a:solidFill>
                  <a:srgbClr val="005FA5"/>
                </a:solidFill>
              </a:rPr>
              <a:t>Peut obtenir des bourses de mobilité pour les étudiants de BTS souhaitant faire un stage à l’étranger</a:t>
            </a:r>
          </a:p>
          <a:p>
            <a:endParaRPr lang="fr-FR" sz="2400" dirty="0">
              <a:solidFill>
                <a:srgbClr val="FF0000"/>
              </a:solidFill>
            </a:endParaRPr>
          </a:p>
          <a:p>
            <a:endParaRPr lang="fr-FR" sz="1200" dirty="0"/>
          </a:p>
          <a:p>
            <a:pPr marL="0" indent="0">
              <a:buNone/>
            </a:pPr>
            <a:endParaRPr lang="fr-FR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D5C3ED-5C22-0A43-8298-FEA1E8A5CE48}"/>
              </a:ext>
            </a:extLst>
          </p:cNvPr>
          <p:cNvSpPr/>
          <p:nvPr/>
        </p:nvSpPr>
        <p:spPr>
          <a:xfrm>
            <a:off x="1272988" y="4770904"/>
            <a:ext cx="10428475" cy="11528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669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086" y="505577"/>
            <a:ext cx="9806961" cy="957463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BTS : QUAND PARTIR EN STAGE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819B19-202D-3943-8951-4DADB964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0" y="1803403"/>
            <a:ext cx="10718800" cy="4549020"/>
          </a:xfrm>
        </p:spPr>
        <p:txBody>
          <a:bodyPr>
            <a:normAutofit/>
          </a:bodyPr>
          <a:lstStyle/>
          <a:p>
            <a:r>
              <a:rPr lang="fr-FR" sz="2400" dirty="0"/>
              <a:t>Sont concernés les étudiants de </a:t>
            </a:r>
            <a:r>
              <a:rPr lang="fr-FR" sz="2400" b="1" dirty="0">
                <a:solidFill>
                  <a:srgbClr val="005FA5"/>
                </a:solidFill>
              </a:rPr>
              <a:t>BTS Bioanalyses et Contrôles, Bioqualité, Métiers de l’eau</a:t>
            </a:r>
            <a:r>
              <a:rPr lang="fr-FR" sz="2400" b="1" dirty="0"/>
              <a:t> </a:t>
            </a:r>
            <a:r>
              <a:rPr lang="fr-FR" sz="2400" dirty="0"/>
              <a:t>car les référentiels le permettent.</a:t>
            </a:r>
          </a:p>
          <a:p>
            <a:endParaRPr lang="fr-FR" sz="1200" dirty="0"/>
          </a:p>
          <a:p>
            <a:r>
              <a:rPr lang="fr-FR" sz="2400" b="1" dirty="0">
                <a:solidFill>
                  <a:srgbClr val="005FA5"/>
                </a:solidFill>
              </a:rPr>
              <a:t>La durée du stage est au minimum de </a:t>
            </a:r>
            <a:r>
              <a:rPr lang="fr-FR" sz="2400" b="1" dirty="0">
                <a:solidFill>
                  <a:srgbClr val="FF0000"/>
                </a:solidFill>
              </a:rPr>
              <a:t>60 jours minimum</a:t>
            </a:r>
            <a:r>
              <a:rPr lang="fr-FR" sz="2400" b="1" dirty="0">
                <a:solidFill>
                  <a:srgbClr val="005FA5"/>
                </a:solidFill>
              </a:rPr>
              <a:t>.</a:t>
            </a:r>
          </a:p>
          <a:p>
            <a:endParaRPr lang="fr-FR" sz="1200" dirty="0"/>
          </a:p>
          <a:p>
            <a:r>
              <a:rPr lang="fr-FR" sz="2400" dirty="0"/>
              <a:t>Les mobilités ont lieu durant les périodes de stage :</a:t>
            </a:r>
          </a:p>
          <a:p>
            <a:pPr marL="0" indent="0">
              <a:buNone/>
            </a:pPr>
            <a:r>
              <a:rPr lang="fr-FR" sz="2400" dirty="0"/>
              <a:t>		-  de 1</a:t>
            </a:r>
            <a:r>
              <a:rPr lang="fr-FR" sz="2400" baseline="30000" dirty="0"/>
              <a:t>ère</a:t>
            </a:r>
            <a:r>
              <a:rPr lang="fr-FR" sz="2400" dirty="0"/>
              <a:t> année : 5 à 6 semaines </a:t>
            </a:r>
            <a:r>
              <a:rPr lang="fr-FR" sz="2400" dirty="0">
                <a:sym typeface="Wingdings" pitchFamily="2" charset="2"/>
              </a:rPr>
              <a:t> </a:t>
            </a:r>
            <a:r>
              <a:rPr lang="fr-FR" sz="2400" b="1" dirty="0">
                <a:solidFill>
                  <a:srgbClr val="005FA5"/>
                </a:solidFill>
                <a:sym typeface="Wingdings" pitchFamily="2" charset="2"/>
              </a:rPr>
              <a:t>durée rallongée à 2 mois</a:t>
            </a:r>
          </a:p>
          <a:p>
            <a:pPr marL="0" indent="0">
              <a:buNone/>
            </a:pPr>
            <a:r>
              <a:rPr lang="fr-FR" sz="2400" dirty="0"/>
              <a:t>		- de 2</a:t>
            </a:r>
            <a:r>
              <a:rPr lang="fr-FR" sz="2400" baseline="30000" dirty="0"/>
              <a:t>ème</a:t>
            </a:r>
            <a:r>
              <a:rPr lang="fr-FR" sz="2400" dirty="0"/>
              <a:t> année : 8 semaines</a:t>
            </a:r>
          </a:p>
          <a:p>
            <a:endParaRPr lang="fr-FR" sz="1200" dirty="0"/>
          </a:p>
          <a:p>
            <a:pPr marL="0" indent="0">
              <a:buNone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69273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086" y="505577"/>
            <a:ext cx="10718800" cy="1617137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BTS : OÙ PARTIR EN STAGE ?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50F297A-6F21-EB49-9A49-ABB798B372C1}"/>
              </a:ext>
            </a:extLst>
          </p:cNvPr>
          <p:cNvGrpSpPr/>
          <p:nvPr/>
        </p:nvGrpSpPr>
        <p:grpSpPr>
          <a:xfrm>
            <a:off x="223309" y="1993116"/>
            <a:ext cx="12100982" cy="3580281"/>
            <a:chOff x="223309" y="1993116"/>
            <a:chExt cx="12100982" cy="3580281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BCA1A85-6936-604B-B41B-138BEE771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309" y="1993116"/>
              <a:ext cx="5475817" cy="3248078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819B4AE-F280-7A4B-BBE2-A49ADFE648D6}"/>
                </a:ext>
              </a:extLst>
            </p:cNvPr>
            <p:cNvSpPr txBox="1"/>
            <p:nvPr/>
          </p:nvSpPr>
          <p:spPr>
            <a:xfrm>
              <a:off x="5433347" y="1993116"/>
              <a:ext cx="6890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C00000"/>
                  </a:solidFill>
                </a:rPr>
                <a:t>27 Etats membres de l’UE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1303A24-7231-0D4A-BEC4-4023C94BD188}"/>
                </a:ext>
              </a:extLst>
            </p:cNvPr>
            <p:cNvSpPr txBox="1"/>
            <p:nvPr/>
          </p:nvSpPr>
          <p:spPr>
            <a:xfrm>
              <a:off x="5699126" y="2632338"/>
              <a:ext cx="662516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Allemagne, Autriche, Belgique, Bulgarie, Chypre, Danemark, Espagne, Estonie, Finlande, France, Grèce, Hongrie, Irlande, Italie, Lettonie, Lituanie, Luxembourg, Malte, Pays-Bas, Pologne, Portugal, République tchèque, Roumanie, Slovaquie, Slovénie, Suède, Croatie.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2E09F59-3997-D240-8282-1A23E8A08224}"/>
                </a:ext>
              </a:extLst>
            </p:cNvPr>
            <p:cNvSpPr txBox="1"/>
            <p:nvPr/>
          </p:nvSpPr>
          <p:spPr>
            <a:xfrm>
              <a:off x="5566835" y="4619290"/>
              <a:ext cx="66251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C00000"/>
                  </a:solidFill>
                </a:rPr>
                <a:t>+ Islande, Liechtenstein, Norvège, Macédoine, Serbie et Turquie.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0898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086" y="505577"/>
            <a:ext cx="10718800" cy="1617137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BTS : OÙ PARTIR EN STAGE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B32CF5-7943-9D49-ADC5-E35D9041565B}"/>
              </a:ext>
            </a:extLst>
          </p:cNvPr>
          <p:cNvSpPr txBox="1"/>
          <p:nvPr/>
        </p:nvSpPr>
        <p:spPr>
          <a:xfrm>
            <a:off x="5626481" y="2044005"/>
            <a:ext cx="6497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Royaume Uni et Suisse</a:t>
            </a:r>
          </a:p>
          <a:p>
            <a:pPr algn="ctr"/>
            <a:r>
              <a:rPr lang="fr-FR" sz="2800" b="1" dirty="0">
                <a:solidFill>
                  <a:srgbClr val="C00000"/>
                </a:solidFill>
              </a:rPr>
              <a:t>+</a:t>
            </a:r>
          </a:p>
          <a:p>
            <a:pPr algn="ctr"/>
            <a:r>
              <a:rPr lang="fr-FR" sz="2800" b="1" dirty="0">
                <a:solidFill>
                  <a:srgbClr val="C00000"/>
                </a:solidFill>
              </a:rPr>
              <a:t>167 pays partenaires dans le monde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B0F6DB-968C-F243-AD31-41DECA47118F}"/>
              </a:ext>
            </a:extLst>
          </p:cNvPr>
          <p:cNvSpPr txBox="1"/>
          <p:nvPr/>
        </p:nvSpPr>
        <p:spPr>
          <a:xfrm>
            <a:off x="5380161" y="3966876"/>
            <a:ext cx="6743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</a:rPr>
              <a:t>MAIS SEULEMENT POUR 20% DES BOURSES DU LYCEE </a:t>
            </a:r>
          </a:p>
          <a:p>
            <a:pPr algn="ctr"/>
            <a:r>
              <a:rPr lang="fr-FR" sz="3200" b="1" dirty="0">
                <a:solidFill>
                  <a:srgbClr val="C00000"/>
                </a:solidFill>
              </a:rPr>
              <a:t>(étudiants + personnel)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C89942A-09D9-FA47-84E5-77BF877B7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28" y="2581970"/>
            <a:ext cx="5311639" cy="29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5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B6CBD6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8678B-A3AE-7D4C-8551-52C1E374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650" y="519864"/>
            <a:ext cx="10718800" cy="923173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0070C0"/>
                </a:solidFill>
              </a:rPr>
              <a:t>BTS : POURQUOI PARTIR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B0E6C0-A9DB-704F-84AF-4C6097387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250439"/>
            <a:ext cx="5521326" cy="5325137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982DE2D-5942-B34B-9BCE-DD20D309E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14" y="2569473"/>
            <a:ext cx="5689599" cy="2307328"/>
          </a:xfrm>
        </p:spPr>
        <p:txBody>
          <a:bodyPr>
            <a:normAutofit fontScale="92500" lnSpcReduction="20000"/>
          </a:bodyPr>
          <a:lstStyle/>
          <a:p>
            <a:r>
              <a:rPr lang="fr-FR" sz="2800" b="1" dirty="0">
                <a:solidFill>
                  <a:srgbClr val="005FA5"/>
                </a:solidFill>
              </a:rPr>
              <a:t>Pour gagner en compétences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		- Professionnelles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		- Transversales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		- Linguistiques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		- Numériques…</a:t>
            </a:r>
          </a:p>
          <a:p>
            <a:endParaRPr lang="fr-FR" sz="2400" dirty="0">
              <a:solidFill>
                <a:schemeClr val="tx1"/>
              </a:solidFill>
            </a:endParaRPr>
          </a:p>
          <a:p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59818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Personnalisé 5">
      <a:dk1>
        <a:srgbClr val="000000"/>
      </a:dk1>
      <a:lt1>
        <a:srgbClr val="FFFFFF"/>
      </a:lt1>
      <a:dk2>
        <a:srgbClr val="4E9FBC"/>
      </a:dk2>
      <a:lt2>
        <a:srgbClr val="E3EACF"/>
      </a:lt2>
      <a:accent1>
        <a:srgbClr val="8896A0"/>
      </a:accent1>
      <a:accent2>
        <a:srgbClr val="DE7E18"/>
      </a:accent2>
      <a:accent3>
        <a:srgbClr val="9F8351"/>
      </a:accent3>
      <a:accent4>
        <a:srgbClr val="4E9FBC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Override1.xml><?xml version="1.0" encoding="utf-8"?>
<a:themeOverride xmlns:a="http://schemas.openxmlformats.org/drawingml/2006/main">
  <a:clrScheme name="Personnalisé 5">
    <a:dk1>
      <a:srgbClr val="000000"/>
    </a:dk1>
    <a:lt1>
      <a:srgbClr val="FFFFFF"/>
    </a:lt1>
    <a:dk2>
      <a:srgbClr val="4E9FBC"/>
    </a:dk2>
    <a:lt2>
      <a:srgbClr val="E3EACF"/>
    </a:lt2>
    <a:accent1>
      <a:srgbClr val="8896A0"/>
    </a:accent1>
    <a:accent2>
      <a:srgbClr val="DE7E18"/>
    </a:accent2>
    <a:accent3>
      <a:srgbClr val="9F8351"/>
    </a:accent3>
    <a:accent4>
      <a:srgbClr val="4E9FBC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.xml><?xml version="1.0" encoding="utf-8"?>
<a:themeOverride xmlns:a="http://schemas.openxmlformats.org/drawingml/2006/main">
  <a:clrScheme name="Personnalisé 5">
    <a:dk1>
      <a:srgbClr val="000000"/>
    </a:dk1>
    <a:lt1>
      <a:srgbClr val="FFFFFF"/>
    </a:lt1>
    <a:dk2>
      <a:srgbClr val="4E9FBC"/>
    </a:dk2>
    <a:lt2>
      <a:srgbClr val="E3EACF"/>
    </a:lt2>
    <a:accent1>
      <a:srgbClr val="8896A0"/>
    </a:accent1>
    <a:accent2>
      <a:srgbClr val="DE7E18"/>
    </a:accent2>
    <a:accent3>
      <a:srgbClr val="9F8351"/>
    </a:accent3>
    <a:accent4>
      <a:srgbClr val="4E9FBC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.xml><?xml version="1.0" encoding="utf-8"?>
<a:themeOverride xmlns:a="http://schemas.openxmlformats.org/drawingml/2006/main">
  <a:clrScheme name="Personnalisé 5">
    <a:dk1>
      <a:srgbClr val="000000"/>
    </a:dk1>
    <a:lt1>
      <a:srgbClr val="FFFFFF"/>
    </a:lt1>
    <a:dk2>
      <a:srgbClr val="4E9FBC"/>
    </a:dk2>
    <a:lt2>
      <a:srgbClr val="E3EACF"/>
    </a:lt2>
    <a:accent1>
      <a:srgbClr val="8896A0"/>
    </a:accent1>
    <a:accent2>
      <a:srgbClr val="DE7E18"/>
    </a:accent2>
    <a:accent3>
      <a:srgbClr val="9F8351"/>
    </a:accent3>
    <a:accent4>
      <a:srgbClr val="4E9FBC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</TotalTime>
  <Words>1045</Words>
  <Application>Microsoft Macintosh PowerPoint</Application>
  <PresentationFormat>Grand écran</PresentationFormat>
  <Paragraphs>137</Paragraphs>
  <Slides>20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Wingdings</vt:lpstr>
      <vt:lpstr>Wingdings 3</vt:lpstr>
      <vt:lpstr>Brin</vt:lpstr>
      <vt:lpstr>PRESENTATION DU PROGRAMME ERASMUS +   Pour étudiants en BTS</vt:lpstr>
      <vt:lpstr>QU’EST-CE QU’ERASMUS + ?</vt:lpstr>
      <vt:lpstr>QU’EST-CE QU’ERASMUS + ?</vt:lpstr>
      <vt:lpstr>UN NOMBRE DE MOBILITES EN AUGMENTATION </vt:lpstr>
      <vt:lpstr>NOTRE LYCEE EST PORTEUR DE LA CHARTE ERASMUS+</vt:lpstr>
      <vt:lpstr>BTS : QUAND PARTIR EN STAGE ?</vt:lpstr>
      <vt:lpstr>BTS : OÙ PARTIR EN STAGE ?</vt:lpstr>
      <vt:lpstr>BTS : OÙ PARTIR EN STAGE ?</vt:lpstr>
      <vt:lpstr>BTS : POURQUOI PARTIR ?</vt:lpstr>
      <vt:lpstr>BTS : POURQUOI PARTIR ?</vt:lpstr>
      <vt:lpstr>BTS : POURQUOI PARTIR ?</vt:lpstr>
      <vt:lpstr>PREPARATION DU STAGE ERASMUS+</vt:lpstr>
      <vt:lpstr>PREPARATION DU STAGE ERASMUS+</vt:lpstr>
      <vt:lpstr>PREPARATION DU STAGE ERASMUS+</vt:lpstr>
      <vt:lpstr>PREPARATION DU STAGE ERASMUS+</vt:lpstr>
      <vt:lpstr>PENDANT LE STAGE ERASMUS+</vt:lpstr>
      <vt:lpstr>APRES LE STAGE ERASMUS+</vt:lpstr>
      <vt:lpstr>APRES LE STAGE ERASMUS+</vt:lpstr>
      <vt:lpstr>APRES LE STAGE ERASMUS+</vt:lpstr>
      <vt:lpstr>MOTIVEZ-VOUS ! CA VAUT LE COUP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Serrayet</dc:creator>
  <cp:lastModifiedBy>Marie-Laure Serrayet</cp:lastModifiedBy>
  <cp:revision>44</cp:revision>
  <dcterms:created xsi:type="dcterms:W3CDTF">2020-11-17T02:56:49Z</dcterms:created>
  <dcterms:modified xsi:type="dcterms:W3CDTF">2026-03-25T19:28:34Z</dcterms:modified>
</cp:coreProperties>
</file>